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4" r:id="rId2"/>
    <p:sldMasterId id="2147483703" r:id="rId3"/>
    <p:sldMasterId id="2147483727" r:id="rId4"/>
  </p:sldMasterIdLst>
  <p:notesMasterIdLst>
    <p:notesMasterId r:id="rId33"/>
  </p:notesMasterIdLst>
  <p:handoutMasterIdLst>
    <p:handoutMasterId r:id="rId34"/>
  </p:handoutMasterIdLst>
  <p:sldIdLst>
    <p:sldId id="256" r:id="rId5"/>
    <p:sldId id="546" r:id="rId6"/>
    <p:sldId id="377" r:id="rId7"/>
    <p:sldId id="378" r:id="rId8"/>
    <p:sldId id="379" r:id="rId9"/>
    <p:sldId id="380" r:id="rId10"/>
    <p:sldId id="381" r:id="rId11"/>
    <p:sldId id="538" r:id="rId12"/>
    <p:sldId id="539" r:id="rId13"/>
    <p:sldId id="494" r:id="rId14"/>
    <p:sldId id="499" r:id="rId15"/>
    <p:sldId id="500" r:id="rId16"/>
    <p:sldId id="509" r:id="rId17"/>
    <p:sldId id="485" r:id="rId18"/>
    <p:sldId id="422" r:id="rId19"/>
    <p:sldId id="498" r:id="rId20"/>
    <p:sldId id="495" r:id="rId21"/>
    <p:sldId id="487" r:id="rId22"/>
    <p:sldId id="529" r:id="rId23"/>
    <p:sldId id="520" r:id="rId24"/>
    <p:sldId id="521" r:id="rId25"/>
    <p:sldId id="532" r:id="rId26"/>
    <p:sldId id="554" r:id="rId27"/>
    <p:sldId id="555" r:id="rId28"/>
    <p:sldId id="566" r:id="rId29"/>
    <p:sldId id="547" r:id="rId30"/>
    <p:sldId id="567" r:id="rId31"/>
    <p:sldId id="569" r:id="rId32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NARD, Catherine (DRH)" initials="BC(" lastIdx="5" clrIdx="0">
    <p:extLst>
      <p:ext uri="{19B8F6BF-5375-455C-9EA6-DF929625EA0E}">
        <p15:presenceInfo xmlns:p15="http://schemas.microsoft.com/office/powerpoint/2012/main" userId="S-1-5-21-27022435-3177379373-3347635678-91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647"/>
    <a:srgbClr val="C00000"/>
    <a:srgbClr val="FF7C80"/>
    <a:srgbClr val="FF6600"/>
    <a:srgbClr val="B9B9B9"/>
    <a:srgbClr val="A6A6A6"/>
    <a:srgbClr val="ED7D31"/>
    <a:srgbClr val="231F2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5" autoAdjust="0"/>
    <p:restoredTop sz="84096" autoAdjust="0"/>
  </p:normalViewPr>
  <p:slideViewPr>
    <p:cSldViewPr showGuides="1">
      <p:cViewPr varScale="1">
        <p:scale>
          <a:sx n="81" d="100"/>
          <a:sy n="81" d="100"/>
        </p:scale>
        <p:origin x="690" y="84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25" d="100"/>
        <a:sy n="125" d="100"/>
      </p:scale>
      <p:origin x="0" y="-11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750" y="1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r">
              <a:defRPr sz="1200"/>
            </a:lvl1pPr>
          </a:lstStyle>
          <a:p>
            <a:fld id="{8C55B2B6-093B-45F4-95D4-AC08D9F64FE5}" type="datetimeFigureOut">
              <a:rPr lang="fr-FR" smtClean="0"/>
              <a:t>02/09/2022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9305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750" y="9429305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r">
              <a:defRPr sz="1200"/>
            </a:lvl1pPr>
          </a:lstStyle>
          <a:p>
            <a:fld id="{43428950-982E-42DD-BC68-B8DC7ED087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49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DEA087-2157-4022-9503-F366280BEA35}" type="datetimeFigureOut">
              <a:rPr lang="fr-FR" smtClean="0"/>
              <a:t>02/09/2022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5339134-575C-4019-86D8-6CB6215FD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0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082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 smtClean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11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9434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baseline="0" dirty="0" smtClean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12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3556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13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8320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739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15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742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16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885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Clr>
                <a:srgbClr val="E83647"/>
              </a:buClr>
            </a:pPr>
            <a:endParaRPr lang="fr-FR" b="1" dirty="0" smtClean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17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53482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922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19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89580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20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610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0694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21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146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4254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2920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108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112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1173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5638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23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70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49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68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754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200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39134-575C-4019-86D8-6CB6215FDB5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971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83647"/>
              </a:buClr>
            </a:pPr>
            <a:endParaRPr lang="fr-FR" b="1" dirty="0">
              <a:solidFill>
                <a:srgbClr val="E83647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5">
              <a:defRPr/>
            </a:pPr>
            <a:fld id="{2605253C-C877-42C1-BB4B-B015EF663F3B}" type="slidenum">
              <a:rPr lang="fr-FR">
                <a:solidFill>
                  <a:prstClr val="black"/>
                </a:solidFill>
                <a:latin typeface="Calibri"/>
              </a:rPr>
              <a:pPr defTabSz="914305">
                <a:defRPr/>
              </a:pPr>
              <a:t>10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267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8906-57BB-4E61-ACD3-40657BF2C8BE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71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8F2B-B396-4485-83A3-92075A4114DA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2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63D3-1AFD-49CF-B617-5F78E5DD1E61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78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E715E2-9858-4B9E-BF69-0BB34601F599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424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6612633-73FE-4370-A74E-C8C35C4C98DA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2333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157C4B0-7191-4515-9F9E-86A2E5FAA180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13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BC1E7C7-ACAF-43F0-A263-6A037770249B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0093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A227EFF7-FD70-407A-82F9-1077EC84219B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dirty="0"/>
              <a:t>Cliquez sur l'icône pour ajouter un graphique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8551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768CA27B-3A55-446C-BEA9-AA25CC764893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F578734-7B6B-B848-8F7C-20D24745BC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0000" y="123478"/>
            <a:ext cx="2015735" cy="1569504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797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C5A8A3A5-CB2E-407B-A3C7-ADF4D4F9D7FB}" type="datetime1">
              <a:rPr lang="fr-FR" cap="all" smtClean="0"/>
              <a:t>02/09/2022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8925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280914A4-F451-4AEF-8DF8-3E41CB15DDBA}" type="datetime1">
              <a:rPr lang="fr-FR" smtClean="0"/>
              <a:t>02/09/2022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  <a:prstGeom prst="rect">
            <a:avLst/>
          </a:prstGeom>
        </p:spPr>
        <p:txBody>
          <a:bodyPr anchor="ctr" anchorCtr="0"/>
          <a:lstStyle>
            <a:lvl1pPr algn="l">
              <a:defRPr sz="1150"/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07764BE-02C7-D347-925A-71726A94B0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7400" y="195486"/>
            <a:ext cx="3566527" cy="277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8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84B-EAFA-44F4-B5D6-8F0B0538CCBE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06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F82F-AB41-47E0-AE04-29C05730EEB9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218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DA3E4-7242-477F-9297-DB457A2A2803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245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A6B0-247A-47AC-B94F-CDDDE4258941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81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40C6-AF2A-4C09-A3CC-7EDF921E40AF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58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C050-C8D3-4C36-9E7A-55E264D9988D}" type="datetime1">
              <a:rPr lang="fr-FR" smtClean="0"/>
              <a:t>02/09/2022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2606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9021-2E10-4D8C-B76F-E9A8F7DC04B0}" type="datetime1">
              <a:rPr lang="fr-FR" smtClean="0"/>
              <a:t>02/09/2022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219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554-F1BE-434B-BDB6-E97D2AC51C93}" type="datetime1">
              <a:rPr lang="fr-FR" smtClean="0"/>
              <a:t>02/09/2022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715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9F8-6530-4E87-B85F-29605D2975AF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64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B3DC0-2252-47DE-B2FE-052C68A8857E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2757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C8AE-CCF9-4503-99AC-1463ADC7C581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39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00CD-5F1E-4CB2-8C1F-CAB7D7C6CF5A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3934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3CB8-38A6-481E-ABE1-212A20CF49FB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616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E6EC0A-2AB3-7F41-83E6-9B551A37D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2A6635-F8FB-2F4F-85C9-C72B67B87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6DF3D5-83BE-BD40-9445-0FF51F528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548-F770-4D4E-9C93-A8511F10FAE5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BB832B-C035-A446-9133-64252C39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BE627B-844A-7441-985C-DED450C1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5947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B7D6A-C45B-6B48-9BD3-CFD6EA615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E9533E-9CE2-324D-A41F-D2E4F3F4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3DB64A-1C1C-BF47-A3D4-B7605F30A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EE6-483A-4C13-9F5D-C19AD3237DD9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77367B-7943-4944-AC3E-3B1D332C4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B3409D-656E-5D47-9AF8-637389083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9135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42DF0-DB0C-F948-9A85-845969E47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486973-B1DE-9543-B02E-004A2902D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F9B41-6E60-3C45-B29B-183A1895E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60FA-531D-4A69-B70A-0D3F2C34B090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AA0D78-7CB7-C643-93B7-A0F92CA6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A1D31E-641E-8B41-8B6F-7C466B10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4186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4A286-5615-5D4C-A623-B15B0DDAA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AB5B1C-CD9B-7345-865C-773A3DFA8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8F7669-1A0A-9D4A-A985-D45611C2E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99C204-1AB8-E04B-9330-356330E4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E8D1-9CE9-4C9B-A4B3-3599037385A3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43F488-90FA-024E-9A9A-ECA78FE0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A65FC0-8166-FD46-A52F-8D35D8D4A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276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20130-BE22-2B4E-93D7-A55054EF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4261DA-6D75-6D4E-928C-2AF65DF99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05E5A5-FE63-2F45-88FC-CC09C2159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AB7CE5-06DF-5D45-90F0-05FD1E2B0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EEBD01-196F-4E4D-80FC-3411A5ECF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631562-E78E-254C-8B1F-6FFB1F87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B8F3-CE36-4971-B9EB-078E5949B668}" type="datetime1">
              <a:rPr lang="fr-FR" smtClean="0"/>
              <a:t>02/09/2022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F235309-CC26-4241-9912-66F08624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EFA6C6-CD85-1D41-B1AA-97ADC2F0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811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E1D7AE-FFBC-BC41-83BB-DC20E9B00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B5B78DB-BDAD-9C4D-953C-A128503D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DD8C-3916-4641-BBD9-EC2443F0C1A0}" type="datetime1">
              <a:rPr lang="fr-FR" smtClean="0"/>
              <a:t>02/09/2022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5C8F9DC-EBF7-7B44-BD3D-6EF545422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7554F2-6956-5946-A159-D68D7DF1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6463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4C48F15-D9C3-4F40-9648-B645A9BB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53AC-982D-4B91-AB30-D2C2AB90EF31}" type="datetime1">
              <a:rPr lang="fr-FR" smtClean="0"/>
              <a:t>02/09/2022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0C02DF3-E699-7449-9204-A87EE2C8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EC1FF6-BAAF-AA47-8324-3958BAFF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3729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9563A-413A-0F4D-93CA-328273063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E28B8D-D891-6B4B-9D73-1DB72463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D25E79-8E6D-BA45-98C1-C45F79404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C7002-0A26-A046-85CF-D399940F6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DB1D-6A04-4B17-A4E5-E534B4B49075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5A1519-9DE6-AF45-B68F-F8DA86D96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CE3F57-7068-6244-B8E9-E820F8A8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8243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42015-0E83-194E-AB3B-1181CBA1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D35F09-CB64-0F49-8876-4C543B74E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645D03-38BF-9B48-8023-F3B87766E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948A4F-D436-CF45-BD0B-289EC76E0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0890-775B-42B4-B8C8-CA07198931DA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01C30C-D68A-A646-B5FA-E8B6388F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908B40-9B10-3048-A7D5-146995BA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85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A058-09B9-4001-97AD-DE3D6FECFBA5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2081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6E355E-54C5-B347-8853-2EAEEB5F2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E0445E-BB0B-0C4C-A36F-ED31B4045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347497-1FE6-A549-AFDE-E7C818BC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683-6041-4872-905E-A32C148EEA09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A486C0-2F06-5B49-A321-F6B01BEE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8AA80D-5DB2-924B-90B3-1C5A295D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5417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C8D79C2-4FDC-9D41-92E6-06D56FDD2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AF2D736-0132-0E4B-85AD-73ECE35A9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9F393F-AF98-8D46-B395-5BF0212C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14BC-2EA3-43EA-817E-4DB21816E8AC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4955A7-A0B2-3947-93F0-62810BF5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D43411-0C00-8642-B469-8F98BE2B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8836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2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02/09/2022</a:t>
            </a:fld>
            <a:endParaRPr lang="fr-FR" cap="all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80"/>
            <a:ext cx="8424614" cy="242951"/>
          </a:xfrm>
        </p:spPr>
        <p:txBody>
          <a:bodyPr/>
          <a:lstStyle>
            <a:lvl1pPr marL="0" indent="95248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1" y="682802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5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5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5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Direction générale de la cohésion sociale</a:t>
            </a:r>
          </a:p>
        </p:txBody>
      </p:sp>
    </p:spTree>
    <p:extLst>
      <p:ext uri="{BB962C8B-B14F-4D97-AF65-F5344CB8AC3E}">
        <p14:creationId xmlns:p14="http://schemas.microsoft.com/office/powerpoint/2010/main" val="100865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2E7D-6750-417D-8040-EC87F7FEDD87}" type="datetime1">
              <a:rPr lang="fr-FR" smtClean="0"/>
              <a:t>02/09/2022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3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64DD-89DA-418B-AC9F-F580998A4EFD}" type="datetime1">
              <a:rPr lang="fr-FR" smtClean="0"/>
              <a:t>02/09/2022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33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138A4-D6EF-4CB0-BE7A-AADD3BCB7D90}" type="datetime1">
              <a:rPr lang="fr-FR" smtClean="0"/>
              <a:t>02/09/2022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62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1C43-879D-4160-8E57-129641875710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73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1EC4-08F8-4320-BF7B-1BC35041A490}" type="datetime1">
              <a:rPr lang="fr-FR" smtClean="0"/>
              <a:t>02/09/2022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7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D0B56-40CA-4405-853B-8A052D6F1A33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294A-63DA-4EAE-B548-2B05A6026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2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8BA1A93-0FDF-4089-B5D4-32F0B107ABF9}" type="datetime1">
              <a:rPr lang="fr-FR" cap="all" smtClean="0"/>
              <a:t>02/09/2022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433B51AF-3A50-3342-8D79-F2F92F59917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23478"/>
            <a:ext cx="682960" cy="531771"/>
          </a:xfrm>
          <a:prstGeom prst="rect">
            <a:avLst/>
          </a:prstGeom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402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</p:sldLayoutIdLst>
  <p:hf hdr="0" ftr="0" dt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20FD-4222-45C2-A1FC-3CB954CAFA03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F0AE8-C39C-4002-A736-84E1AB793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79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6F490A-CEC9-824E-AA65-71D755D8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0CBD55-4142-1341-8A2F-CBE96E70E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D77593-672B-664C-8694-5EBA249FC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EA59-3198-4AB1-AD82-82A78DF6085F}" type="datetime1">
              <a:rPr lang="fr-FR" smtClean="0"/>
              <a:t>02/09/2022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33AEC9-B3F9-8F4F-BB73-3181D909C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B6BCB-F373-FD47-B0AF-6FF12C752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0697-29D8-F54C-BC64-65304C5A90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77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5.wmf"/><Relationship Id="rId17" Type="http://schemas.openxmlformats.org/officeDocument/2006/relationships/image" Target="../media/image19.jpeg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14.wmf"/><Relationship Id="rId4" Type="http://schemas.openxmlformats.org/officeDocument/2006/relationships/image" Target="../media/image18.jp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48064" y="2354272"/>
            <a:ext cx="324036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Bilan 2021 de mise en œuvre de la mesure 27 du Ségur de la Santé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Juillet 2022</a:t>
            </a:r>
          </a:p>
          <a:p>
            <a:endParaRPr lang="fr-FR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9542"/>
            <a:ext cx="4689646" cy="312462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148065" y="699542"/>
            <a:ext cx="3538736" cy="1477328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algn="ctr" defTabSz="685783"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LUTTE CONTRE LES INÉGALITÉS </a:t>
            </a:r>
          </a:p>
          <a:p>
            <a:pPr marL="0" lvl="1" algn="ctr" defTabSz="685783"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SOCIALES ET TERRITORIALES </a:t>
            </a:r>
          </a:p>
          <a:p>
            <a:pPr marL="0" lvl="1" algn="ctr" defTabSz="685783"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b="1" spc="225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SANTÉ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99942"/>
            <a:ext cx="3115110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Logo Pas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4" r="21653"/>
          <a:stretch/>
        </p:blipFill>
        <p:spPr bwMode="auto">
          <a:xfrm>
            <a:off x="6601966" y="699542"/>
            <a:ext cx="1930474" cy="191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PRISE EN CHARGE GLOBALE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10</a:t>
            </a:fld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179513" y="1728798"/>
            <a:ext cx="38650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48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202 </a:t>
            </a:r>
            <a:r>
              <a:rPr lang="fr-FR" sz="32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PASS</a:t>
            </a:r>
            <a:endParaRPr lang="fr-FR" sz="12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b="1" dirty="0">
                <a:latin typeface="Marianne" panose="02000000000000000000" pitchFamily="2" charset="0"/>
              </a:rPr>
              <a:t>renforcées en 2021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sur </a:t>
            </a:r>
            <a:r>
              <a:rPr lang="fr-FR" sz="1400" dirty="0">
                <a:latin typeface="Marianne" panose="02000000000000000000" pitchFamily="2" charset="0"/>
              </a:rPr>
              <a:t>430 PASS recensées en </a:t>
            </a:r>
            <a:r>
              <a:rPr lang="fr-FR" sz="1400" dirty="0" smtClean="0">
                <a:latin typeface="Marianne" panose="02000000000000000000" pitchFamily="2" charset="0"/>
              </a:rPr>
              <a:t>2019</a:t>
            </a:r>
          </a:p>
          <a:p>
            <a:pPr algn="ctr">
              <a:buClr>
                <a:srgbClr val="E83647"/>
              </a:buClr>
            </a:pPr>
            <a:r>
              <a:rPr lang="fr-FR" sz="1400" b="1" dirty="0">
                <a:latin typeface="Marianne" panose="02000000000000000000" pitchFamily="2" charset="0"/>
              </a:rPr>
              <a:t>soit près de la moitié de l’objectif</a:t>
            </a: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Objectif à terme : renforcer 100% </a:t>
            </a:r>
            <a:r>
              <a:rPr lang="fr-FR" sz="1400" dirty="0">
                <a:latin typeface="Marianne" panose="02000000000000000000" pitchFamily="2" charset="0"/>
              </a:rPr>
              <a:t>des PASS pour garantir le </a:t>
            </a:r>
            <a:r>
              <a:rPr lang="fr-FR" sz="1400" dirty="0" smtClean="0">
                <a:latin typeface="Marianne" panose="02000000000000000000" pitchFamily="2" charset="0"/>
              </a:rPr>
              <a:t>trinôme </a:t>
            </a:r>
            <a:r>
              <a:rPr lang="fr-FR" sz="1400" dirty="0">
                <a:latin typeface="Marianne" panose="02000000000000000000" pitchFamily="2" charset="0"/>
              </a:rPr>
              <a:t>médecin/assistant </a:t>
            </a:r>
            <a:r>
              <a:rPr lang="fr-FR" sz="1400" dirty="0" smtClean="0">
                <a:latin typeface="Marianne" panose="02000000000000000000" pitchFamily="2" charset="0"/>
              </a:rPr>
              <a:t>social/infirmier</a:t>
            </a:r>
            <a:endParaRPr lang="fr-FR" sz="1400" dirty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427985" y="3054608"/>
            <a:ext cx="4536504" cy="16773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d’autres actions :</a:t>
            </a:r>
          </a:p>
          <a:p>
            <a:pPr algn="ctr"/>
            <a:endParaRPr lang="fr-FR" sz="700" b="1" dirty="0" smtClean="0"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2" charset="0"/>
              </a:rPr>
              <a:t>Renforcement PASS de ville &amp; PASS mère-enfant (PACA)</a:t>
            </a: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Marianne" panose="02000000000000000000" pitchFamily="2" charset="0"/>
              </a:rPr>
              <a:t>Création d’1 PASS pédiatrique </a:t>
            </a:r>
            <a:r>
              <a:rPr lang="fr-FR" sz="1400" dirty="0" smtClean="0">
                <a:latin typeface="Marianne" panose="02000000000000000000" pitchFamily="2" charset="0"/>
              </a:rPr>
              <a:t>(</a:t>
            </a:r>
            <a:r>
              <a:rPr lang="fr-FR" sz="1400" dirty="0" err="1" smtClean="0">
                <a:latin typeface="Marianne" panose="02000000000000000000" pitchFamily="2" charset="0"/>
              </a:rPr>
              <a:t>IdF</a:t>
            </a:r>
            <a:r>
              <a:rPr lang="fr-FR" sz="1400" dirty="0" smtClean="0">
                <a:latin typeface="Marianne" panose="02000000000000000000" pitchFamily="2" charset="0"/>
              </a:rPr>
              <a:t>)</a:t>
            </a: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2" charset="0"/>
              </a:rPr>
              <a:t>Création de PASS dentaires (Bretagne, </a:t>
            </a:r>
            <a:r>
              <a:rPr lang="fr-FR" sz="1400" dirty="0" err="1" smtClean="0">
                <a:latin typeface="Marianne" panose="02000000000000000000" pitchFamily="2" charset="0"/>
              </a:rPr>
              <a:t>AuRA</a:t>
            </a:r>
            <a:r>
              <a:rPr lang="fr-FR" sz="1400" dirty="0" smtClean="0">
                <a:latin typeface="Marianne" panose="02000000000000000000" pitchFamily="2" charset="0"/>
              </a:rPr>
              <a:t>)</a:t>
            </a:r>
            <a:endParaRPr lang="fr-FR" sz="1400" dirty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79513" y="742514"/>
            <a:ext cx="87849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PATIENTS SANS DROIT :</a:t>
            </a:r>
          </a:p>
          <a:p>
            <a:r>
              <a:rPr lang="fr-FR" b="1" dirty="0" smtClean="0">
                <a:latin typeface="Marianne" panose="02000000000000000000" pitchFamily="2" charset="0"/>
              </a:rPr>
              <a:t>Permanences </a:t>
            </a:r>
            <a:r>
              <a:rPr lang="fr-FR" b="1" dirty="0">
                <a:latin typeface="Marianne" panose="02000000000000000000" pitchFamily="2" charset="0"/>
              </a:rPr>
              <a:t>d’Accès aux Soins de Santé </a:t>
            </a:r>
            <a:r>
              <a:rPr lang="fr-FR" b="1" dirty="0" smtClean="0">
                <a:latin typeface="Marianne" panose="02000000000000000000" pitchFamily="2" charset="0"/>
              </a:rPr>
              <a:t>hospitalières</a:t>
            </a:r>
          </a:p>
          <a:p>
            <a:pPr algn="ctr"/>
            <a:endParaRPr lang="fr-FR" sz="200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2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PRISE EN CHARGE GLOBALE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11</a:t>
            </a:fld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159678" y="996866"/>
            <a:ext cx="4406671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00" dirty="0">
              <a:latin typeface="Marianne" panose="02000000000000000000" pitchFamily="2" charset="0"/>
            </a:endParaRPr>
          </a:p>
          <a:p>
            <a:r>
              <a:rPr lang="fr-FR" sz="1600" b="1" dirty="0">
                <a:latin typeface="Marianne" panose="02000000000000000000" pitchFamily="2" charset="0"/>
              </a:rPr>
              <a:t>Lits Halte Soins Santé : </a:t>
            </a:r>
            <a:r>
              <a:rPr lang="fr-FR" sz="1600" b="1" dirty="0" smtClean="0">
                <a:latin typeface="Marianne" panose="02000000000000000000" pitchFamily="2" charset="0"/>
              </a:rPr>
              <a:t>hébergent </a:t>
            </a:r>
          </a:p>
          <a:p>
            <a:r>
              <a:rPr lang="fr-FR" sz="1600" b="1" dirty="0" smtClean="0">
                <a:latin typeface="Marianne" panose="02000000000000000000" pitchFamily="2" charset="0"/>
              </a:rPr>
              <a:t>et soignent sur période </a:t>
            </a:r>
            <a:r>
              <a:rPr lang="fr-FR" sz="1600" b="1" dirty="0">
                <a:latin typeface="Marianne" panose="02000000000000000000" pitchFamily="2" charset="0"/>
              </a:rPr>
              <a:t>de 2 à 4 </a:t>
            </a:r>
            <a:r>
              <a:rPr lang="fr-FR" sz="1600" b="1" dirty="0" smtClean="0">
                <a:latin typeface="Marianne" panose="02000000000000000000" pitchFamily="2" charset="0"/>
              </a:rPr>
              <a:t>mois</a:t>
            </a:r>
          </a:p>
          <a:p>
            <a:endParaRPr lang="fr-FR" sz="600" b="1" dirty="0">
              <a:latin typeface="Marianne" panose="02000000000000000000" pitchFamily="2" charset="0"/>
            </a:endParaRPr>
          </a:p>
          <a:p>
            <a:pPr algn="ctr"/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245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places de LHSS </a:t>
            </a: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autorisées </a:t>
            </a:r>
            <a:r>
              <a:rPr lang="fr-FR" sz="1400" dirty="0">
                <a:latin typeface="Marianne" panose="02000000000000000000" pitchFamily="2" charset="0"/>
              </a:rPr>
              <a:t>en 2021 </a:t>
            </a:r>
            <a:r>
              <a:rPr lang="fr-FR" sz="1400" dirty="0" smtClean="0">
                <a:latin typeface="Marianne" panose="02000000000000000000" pitchFamily="2" charset="0"/>
              </a:rPr>
              <a:t>(197 installées)</a:t>
            </a:r>
          </a:p>
          <a:p>
            <a:pPr algn="ctr"/>
            <a:endParaRPr lang="fr-FR" sz="600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soit </a:t>
            </a:r>
            <a:r>
              <a:rPr lang="fr-FR" sz="1400" dirty="0">
                <a:latin typeface="Marianne" panose="02000000000000000000" pitchFamily="2" charset="0"/>
              </a:rPr>
              <a:t>un total de </a:t>
            </a:r>
            <a:r>
              <a:rPr lang="fr-FR" sz="2400" b="1" dirty="0">
                <a:solidFill>
                  <a:srgbClr val="E83647"/>
                </a:solidFill>
                <a:latin typeface="Marianne" panose="02000000000000000000" pitchFamily="2" charset="0"/>
              </a:rPr>
              <a:t>1934</a:t>
            </a:r>
            <a:r>
              <a:rPr lang="fr-FR" sz="1400" dirty="0">
                <a:solidFill>
                  <a:srgbClr val="E83647"/>
                </a:solidFill>
                <a:latin typeface="Marianne" panose="02000000000000000000" pitchFamily="2" charset="0"/>
              </a:rPr>
              <a:t> </a:t>
            </a:r>
            <a:r>
              <a:rPr lang="fr-FR" sz="1400" dirty="0">
                <a:latin typeface="Marianne" panose="02000000000000000000" pitchFamily="2" charset="0"/>
              </a:rPr>
              <a:t>places </a:t>
            </a:r>
            <a:r>
              <a:rPr lang="fr-FR" sz="1400" dirty="0" smtClean="0">
                <a:latin typeface="Marianne" panose="02000000000000000000" pitchFamily="2" charset="0"/>
              </a:rPr>
              <a:t>LHSS </a:t>
            </a: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autorisées (1728 installées) au 31/12/2021 </a:t>
            </a:r>
          </a:p>
          <a:p>
            <a:pPr algn="ctr">
              <a:buClr>
                <a:srgbClr val="E83647"/>
              </a:buClr>
            </a:pPr>
            <a:r>
              <a:rPr lang="fr-FR" sz="1400" b="1" dirty="0" smtClean="0">
                <a:latin typeface="Marianne" panose="02000000000000000000" pitchFamily="2" charset="0"/>
              </a:rPr>
              <a:t>pour </a:t>
            </a:r>
            <a:r>
              <a:rPr lang="fr-FR" sz="1400" b="1" dirty="0">
                <a:latin typeface="Marianne" panose="02000000000000000000" pitchFamily="2" charset="0"/>
              </a:rPr>
              <a:t>un </a:t>
            </a:r>
            <a:r>
              <a:rPr lang="fr-FR" sz="1400" b="1" dirty="0" smtClean="0">
                <a:latin typeface="Marianne" panose="02000000000000000000" pitchFamily="2" charset="0"/>
              </a:rPr>
              <a:t>objectif d’ici fin 2022 de </a:t>
            </a:r>
            <a:r>
              <a:rPr lang="fr-FR" sz="1400" b="1" dirty="0">
                <a:latin typeface="Marianne" panose="02000000000000000000" pitchFamily="2" charset="0"/>
              </a:rPr>
              <a:t>2800 </a:t>
            </a:r>
            <a:r>
              <a:rPr lang="fr-FR" sz="1400" b="1" dirty="0" smtClean="0">
                <a:latin typeface="Marianne" panose="02000000000000000000" pitchFamily="2" charset="0"/>
              </a:rPr>
              <a:t>places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9512" y="62753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PATIENTS SANS DOMICILE</a:t>
            </a:r>
          </a:p>
        </p:txBody>
      </p:sp>
      <p:pic>
        <p:nvPicPr>
          <p:cNvPr id="7" name="Picture 2" descr="https://asbl44.com/wp-content/uploads/2018/11/ico-rouge-0008_lit-docteu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324" y="3363838"/>
            <a:ext cx="1428006" cy="142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-108520" y="3459073"/>
            <a:ext cx="4820409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Marianne" panose="02000000000000000000" pitchFamily="2" charset="0"/>
              </a:rPr>
              <a:t>adaptation à de nouveaux publics</a:t>
            </a:r>
            <a:endParaRPr lang="fr-FR" sz="5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87624" y="3867894"/>
            <a:ext cx="26642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2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LHSS </a:t>
            </a:r>
            <a:r>
              <a:rPr lang="fr-FR" sz="2000" b="1" dirty="0">
                <a:solidFill>
                  <a:srgbClr val="E83647"/>
                </a:solidFill>
                <a:latin typeface="Marianne" panose="02000000000000000000" pitchFamily="2" charset="0"/>
              </a:rPr>
              <a:t>pédiatriques</a:t>
            </a:r>
          </a:p>
          <a:p>
            <a:pPr algn="ctr"/>
            <a:r>
              <a:rPr lang="fr-FR" sz="1200" dirty="0" smtClean="0">
                <a:latin typeface="Marianne" panose="02000000000000000000" pitchFamily="2" charset="0"/>
              </a:rPr>
              <a:t>accompagnent </a:t>
            </a:r>
            <a:r>
              <a:rPr lang="fr-FR" sz="1200" dirty="0">
                <a:latin typeface="Marianne" panose="02000000000000000000" pitchFamily="2" charset="0"/>
              </a:rPr>
              <a:t>l</a:t>
            </a:r>
            <a:r>
              <a:rPr lang="fr-FR" sz="1200" dirty="0" smtClean="0">
                <a:latin typeface="Marianne" panose="02000000000000000000" pitchFamily="2" charset="0"/>
              </a:rPr>
              <a:t>es </a:t>
            </a:r>
            <a:r>
              <a:rPr lang="fr-FR" sz="1200" dirty="0">
                <a:latin typeface="Marianne" panose="02000000000000000000" pitchFamily="2" charset="0"/>
              </a:rPr>
              <a:t>nouveau-nés </a:t>
            </a:r>
            <a:r>
              <a:rPr lang="fr-FR" sz="1200" dirty="0" smtClean="0">
                <a:latin typeface="Marianne" panose="02000000000000000000" pitchFamily="2" charset="0"/>
              </a:rPr>
              <a:t>mais </a:t>
            </a:r>
            <a:r>
              <a:rPr lang="fr-FR" sz="1200" dirty="0">
                <a:latin typeface="Marianne" panose="02000000000000000000" pitchFamily="2" charset="0"/>
              </a:rPr>
              <a:t>aussi les enfants mineurs et leur mère </a:t>
            </a:r>
            <a:r>
              <a:rPr lang="fr-FR" sz="1200" dirty="0" smtClean="0">
                <a:latin typeface="Marianne" panose="02000000000000000000" pitchFamily="2" charset="0"/>
              </a:rPr>
              <a:t>SDF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735138" y="1019949"/>
            <a:ext cx="444537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600" b="1" dirty="0" smtClean="0">
                <a:latin typeface="Marianne" panose="02000000000000000000" pitchFamily="2" charset="0"/>
              </a:rPr>
              <a:t>Lits </a:t>
            </a:r>
            <a:r>
              <a:rPr lang="fr-FR" sz="1600" b="1" dirty="0">
                <a:latin typeface="Marianne" panose="02000000000000000000" pitchFamily="2" charset="0"/>
              </a:rPr>
              <a:t>d’Accueil Médicalisés : hébergent et soignent sur </a:t>
            </a:r>
            <a:r>
              <a:rPr lang="fr-FR" sz="1600" b="1" dirty="0" smtClean="0">
                <a:latin typeface="Marianne" panose="02000000000000000000" pitchFamily="2" charset="0"/>
              </a:rPr>
              <a:t>une longue durée</a:t>
            </a:r>
          </a:p>
          <a:p>
            <a:pPr lvl="0"/>
            <a:endParaRPr lang="fr-FR" sz="600" dirty="0" smtClean="0">
              <a:solidFill>
                <a:srgbClr val="FF0000"/>
              </a:solidFill>
              <a:latin typeface="Marianne" panose="02000000000000000000" pitchFamily="2" charset="0"/>
            </a:endParaRPr>
          </a:p>
          <a:p>
            <a:pPr lvl="0" algn="ctr"/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107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places </a:t>
            </a:r>
            <a:r>
              <a:rPr lang="fr-FR" sz="1400" b="1" dirty="0">
                <a:solidFill>
                  <a:srgbClr val="E83647"/>
                </a:solidFill>
                <a:latin typeface="Marianne" panose="02000000000000000000" pitchFamily="2" charset="0"/>
              </a:rPr>
              <a:t>de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LAM </a:t>
            </a:r>
            <a:endParaRPr lang="fr-FR" sz="1400" b="1" dirty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lvl="0" algn="ctr"/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autorisées 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en </a:t>
            </a: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2021 (121 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installées)</a:t>
            </a:r>
            <a:endParaRPr lang="fr-FR" sz="1400" dirty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lvl="0" algn="ctr"/>
            <a:endParaRPr lang="fr-FR" sz="600" dirty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lvl="0" algn="ctr">
              <a:buClr>
                <a:srgbClr val="E83647"/>
              </a:buClr>
            </a:pP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soit un total de </a:t>
            </a:r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760</a:t>
            </a:r>
            <a:r>
              <a:rPr lang="fr-FR" sz="1400" dirty="0" smtClean="0">
                <a:solidFill>
                  <a:srgbClr val="E83647"/>
                </a:solidFill>
                <a:latin typeface="Marianne" panose="02000000000000000000" pitchFamily="2" charset="0"/>
              </a:rPr>
              <a:t> </a:t>
            </a: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places 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LAM </a:t>
            </a:r>
          </a:p>
          <a:p>
            <a:pPr lvl="0" algn="ctr">
              <a:buClr>
                <a:srgbClr val="E83647"/>
              </a:buClr>
            </a:pP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autorisées (</a:t>
            </a:r>
            <a:r>
              <a:rPr lang="fr-FR" sz="1400" dirty="0">
                <a:latin typeface="Marianne" panose="02000000000000000000" pitchFamily="2" charset="0"/>
              </a:rPr>
              <a:t>5</a:t>
            </a:r>
            <a:r>
              <a:rPr lang="fr-FR" sz="1400" dirty="0" smtClean="0">
                <a:latin typeface="Marianne" panose="02000000000000000000" pitchFamily="2" charset="0"/>
              </a:rPr>
              <a:t>67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 </a:t>
            </a: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installées) au 31/12/2021 </a:t>
            </a:r>
          </a:p>
          <a:p>
            <a:pPr lvl="0" algn="ctr">
              <a:buClr>
                <a:srgbClr val="E83647"/>
              </a:buClr>
            </a:pPr>
            <a:r>
              <a:rPr lang="fr-FR" sz="1400" b="1" dirty="0">
                <a:solidFill>
                  <a:prstClr val="black"/>
                </a:solidFill>
                <a:latin typeface="Marianne" panose="02000000000000000000" pitchFamily="2" charset="0"/>
              </a:rPr>
              <a:t>pour un objectif </a:t>
            </a:r>
            <a:r>
              <a:rPr lang="fr-FR" sz="1400" b="1" dirty="0" smtClean="0">
                <a:solidFill>
                  <a:prstClr val="black"/>
                </a:solidFill>
                <a:latin typeface="Marianne" panose="02000000000000000000" pitchFamily="2" charset="0"/>
              </a:rPr>
              <a:t>de 1250 places</a:t>
            </a:r>
            <a:endParaRPr lang="fr-FR" sz="1400" b="1" dirty="0">
              <a:solidFill>
                <a:prstClr val="black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PRISE EN CHARGE GLOBALE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12</a:t>
            </a:fld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4845748" y="1802889"/>
            <a:ext cx="361458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28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ELSA : 10 M€</a:t>
            </a:r>
            <a:r>
              <a:rPr lang="fr-FR" sz="2800" b="1" dirty="0">
                <a:latin typeface="Marianne" panose="02000000000000000000" pitchFamily="2" charset="0"/>
              </a:rPr>
              <a:t> </a:t>
            </a:r>
            <a:endParaRPr lang="fr-FR" sz="28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de </a:t>
            </a:r>
            <a:r>
              <a:rPr lang="fr-FR" sz="1400" b="1" dirty="0">
                <a:latin typeface="Marianne" panose="02000000000000000000" pitchFamily="2" charset="0"/>
              </a:rPr>
              <a:t>mesures nouvelles déléguées en 2021 (FIR)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79513" y="699542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PUBLICS CONFRONTÉS AUX ADDICTIONS : </a:t>
            </a:r>
          </a:p>
          <a:p>
            <a:r>
              <a:rPr lang="fr-FR" b="1" dirty="0">
                <a:latin typeface="Marianne" panose="02000000000000000000" pitchFamily="2" charset="0"/>
              </a:rPr>
              <a:t>Renforcer et moderniser les dispositifs de prise en charge en ville (CSAPA-CAARUD) comme à l’hôpital (ELSA</a:t>
            </a:r>
            <a:r>
              <a:rPr lang="fr-FR" b="1" dirty="0" smtClean="0">
                <a:latin typeface="Marianne" panose="02000000000000000000" pitchFamily="2" charset="0"/>
              </a:rPr>
              <a:t>)</a:t>
            </a:r>
            <a:endParaRPr lang="fr-FR" sz="200" dirty="0">
              <a:latin typeface="Marianne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26990" y="1832796"/>
            <a:ext cx="43588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28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CSAPA-CAARUD</a:t>
            </a:r>
            <a:endParaRPr lang="fr-FR" sz="2800" b="1" dirty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700" dirty="0" smtClean="0">
              <a:latin typeface="Marianne" panose="02000000000000000000" pitchFamily="2" charset="0"/>
            </a:endParaRPr>
          </a:p>
          <a:p>
            <a:pPr marL="87313" lvl="1" algn="ctr"/>
            <a:r>
              <a:rPr lang="fr-FR" sz="28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12,7 M€ </a:t>
            </a:r>
            <a:r>
              <a:rPr lang="fr-FR" sz="1400" b="1" dirty="0" smtClean="0">
                <a:latin typeface="Marianne" panose="02000000000000000000" pitchFamily="2" charset="0"/>
              </a:rPr>
              <a:t>seront </a:t>
            </a:r>
            <a:r>
              <a:rPr lang="fr-FR" sz="1400" b="1" dirty="0">
                <a:latin typeface="Marianne" panose="02000000000000000000" pitchFamily="2" charset="0"/>
              </a:rPr>
              <a:t>délégués </a:t>
            </a:r>
          </a:p>
          <a:p>
            <a:pPr marL="87313" lvl="1" algn="ctr"/>
            <a:r>
              <a:rPr lang="fr-FR" sz="1400" b="1" dirty="0" smtClean="0">
                <a:latin typeface="Marianne" panose="02000000000000000000" pitchFamily="2" charset="0"/>
              </a:rPr>
              <a:t>en </a:t>
            </a:r>
            <a:r>
              <a:rPr lang="fr-FR" sz="1400" b="1" dirty="0">
                <a:latin typeface="Marianne" panose="02000000000000000000" pitchFamily="2" charset="0"/>
              </a:rPr>
              <a:t>pérenne en </a:t>
            </a:r>
            <a:r>
              <a:rPr lang="fr-FR" sz="1400" b="1" dirty="0" smtClean="0">
                <a:latin typeface="Marianne" panose="02000000000000000000" pitchFamily="2" charset="0"/>
              </a:rPr>
              <a:t>2022</a:t>
            </a:r>
          </a:p>
          <a:p>
            <a:pPr lvl="0" algn="ctr">
              <a:buClr>
                <a:srgbClr val="E83647"/>
              </a:buClr>
            </a:pP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2" charset="0"/>
              </a:rPr>
              <a:t>(crédits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2" charset="0"/>
              </a:rPr>
              <a:t>délégués en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2" charset="0"/>
              </a:rPr>
              <a:t>2021 en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2" charset="0"/>
              </a:rPr>
              <a:t>crédits non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2" charset="0"/>
              </a:rPr>
              <a:t>reconductibles) </a:t>
            </a:r>
            <a:endParaRPr lang="fr-FR" sz="1200" dirty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marL="87313" lvl="1" algn="ctr"/>
            <a:endParaRPr lang="fr-FR" sz="1400" b="1" dirty="0" smtClean="0">
              <a:latin typeface="Marianne" panose="02000000000000000000" pitchFamily="2" charset="0"/>
            </a:endParaRPr>
          </a:p>
          <a:p>
            <a:pPr marL="87313" lvl="1"/>
            <a:r>
              <a:rPr lang="fr-FR" sz="1200" b="1" dirty="0" smtClean="0">
                <a:latin typeface="Marianne" panose="02000000000000000000" pitchFamily="2" charset="0"/>
              </a:rPr>
              <a:t>Enjeux : </a:t>
            </a:r>
            <a:endParaRPr lang="fr-FR" sz="500" b="1" dirty="0" smtClean="0">
              <a:latin typeface="Marianne" panose="02000000000000000000" pitchFamily="2" charset="0"/>
            </a:endParaRPr>
          </a:p>
          <a:p>
            <a:pPr marL="373063" lvl="1" indent="-285750"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Marianne" panose="02000000000000000000" pitchFamily="2" charset="0"/>
              </a:rPr>
              <a:t>répartition des ressources adaptée aux besoins</a:t>
            </a:r>
          </a:p>
          <a:p>
            <a:pPr marL="373063" lvl="1" indent="-285750"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Marianne" panose="02000000000000000000" pitchFamily="2" charset="0"/>
              </a:rPr>
              <a:t>mettre </a:t>
            </a:r>
            <a:r>
              <a:rPr lang="fr-FR" sz="1100" dirty="0">
                <a:latin typeface="Marianne" panose="02000000000000000000" pitchFamily="2" charset="0"/>
              </a:rPr>
              <a:t>en capacité les structures d’appuyer les autres </a:t>
            </a:r>
            <a:r>
              <a:rPr lang="fr-FR" sz="1100" dirty="0" smtClean="0">
                <a:latin typeface="Marianne" panose="02000000000000000000" pitchFamily="2" charset="0"/>
              </a:rPr>
              <a:t>secteurs</a:t>
            </a:r>
            <a:endParaRPr lang="fr-FR" sz="1200" b="1" dirty="0">
              <a:latin typeface="Marianne" panose="02000000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5892" y="4227934"/>
            <a:ext cx="83122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appui à la télésanté et l’accompagnement à distance en addictologie 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:</a:t>
            </a:r>
            <a:r>
              <a:rPr lang="fr-FR" sz="1600" b="1" dirty="0" smtClean="0">
                <a:latin typeface="Marianne" panose="02000000000000000000" pitchFamily="2" charset="0"/>
              </a:rPr>
              <a:t>               </a:t>
            </a:r>
            <a:r>
              <a:rPr lang="fr-FR" sz="1400" dirty="0" smtClean="0">
                <a:latin typeface="Marianne" panose="02000000000000000000" pitchFamily="2" charset="0"/>
              </a:rPr>
              <a:t>1  </a:t>
            </a:r>
            <a:r>
              <a:rPr lang="fr-FR" sz="1400" dirty="0">
                <a:latin typeface="Marianne" panose="02000000000000000000" pitchFamily="2" charset="0"/>
              </a:rPr>
              <a:t>guide en cours de construction </a:t>
            </a:r>
          </a:p>
        </p:txBody>
      </p:sp>
    </p:spTree>
    <p:extLst>
      <p:ext uri="{BB962C8B-B14F-4D97-AF65-F5344CB8AC3E}">
        <p14:creationId xmlns:p14="http://schemas.microsoft.com/office/powerpoint/2010/main" val="51099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PRISE EN CHARGE GLOBALE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13</a:t>
            </a:fld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084168" y="1275606"/>
            <a:ext cx="243118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5395854" y="1563638"/>
            <a:ext cx="3653692" cy="3579862"/>
            <a:chOff x="5059520" y="1275606"/>
            <a:chExt cx="4193000" cy="4108272"/>
          </a:xfrm>
        </p:grpSpPr>
        <p:pic>
          <p:nvPicPr>
            <p:cNvPr id="13" name="Image 12" descr="Une image contenant carte&#10;&#10;Description générée automatiquement">
              <a:extLst>
                <a:ext uri="{FF2B5EF4-FFF2-40B4-BE49-F238E27FC236}">
                  <a16:creationId xmlns:a16="http://schemas.microsoft.com/office/drawing/2014/main" id="{80B55760-0DD0-461E-888B-40B3AD69AB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3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02" t="15436" r="19274" b="17860"/>
            <a:stretch/>
          </p:blipFill>
          <p:spPr>
            <a:xfrm>
              <a:off x="5076056" y="1275606"/>
              <a:ext cx="4176464" cy="4108272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 rot="16200000">
              <a:off x="4057769" y="3861533"/>
              <a:ext cx="2524096" cy="5205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820473" y="3435846"/>
              <a:ext cx="432047" cy="5205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0" name="Image 19" descr="Une image contenant carte&#10;&#10;Description générée automatiquement">
            <a:extLst>
              <a:ext uri="{FF2B5EF4-FFF2-40B4-BE49-F238E27FC236}">
                <a16:creationId xmlns:a16="http://schemas.microsoft.com/office/drawing/2014/main" id="{80B55760-0DD0-461E-888B-40B3AD69AB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367" t="49843" r="3118" b="42807"/>
          <a:stretch/>
        </p:blipFill>
        <p:spPr>
          <a:xfrm>
            <a:off x="4539833" y="4385310"/>
            <a:ext cx="1548465" cy="504056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79513" y="699542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QUARTIERS PRIORITAIRES :</a:t>
            </a:r>
          </a:p>
          <a:p>
            <a:r>
              <a:rPr lang="fr-FR" b="1" dirty="0">
                <a:latin typeface="Marianne" panose="02000000000000000000" pitchFamily="2" charset="0"/>
              </a:rPr>
              <a:t>Expérimentation de 2 ans pour </a:t>
            </a:r>
            <a:r>
              <a:rPr lang="fr-FR" b="1" dirty="0" smtClean="0">
                <a:latin typeface="Marianne" panose="02000000000000000000" pitchFamily="2" charset="0"/>
              </a:rPr>
              <a:t>inscrire </a:t>
            </a:r>
            <a:r>
              <a:rPr lang="fr-FR" b="1" dirty="0">
                <a:latin typeface="Marianne" panose="02000000000000000000" pitchFamily="2" charset="0"/>
              </a:rPr>
              <a:t>la santé participative dans un modèle économique pérenne et soutenable, en vue de sa généralisation </a:t>
            </a:r>
            <a:r>
              <a:rPr lang="fr-FR" b="1" dirty="0" smtClean="0">
                <a:latin typeface="Marianne" panose="02000000000000000000" pitchFamily="2" charset="0"/>
              </a:rPr>
              <a:t> </a:t>
            </a:r>
            <a:endParaRPr lang="fr-FR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algn="ctr"/>
            <a:endParaRPr lang="fr-FR" sz="200" dirty="0">
              <a:latin typeface="Marianne" panose="02000000000000000000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79512" y="1707654"/>
            <a:ext cx="547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26 </a:t>
            </a:r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centres et maisons de santé participatifs</a:t>
            </a:r>
            <a:endParaRPr lang="fr-FR" sz="9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dirty="0">
                <a:latin typeface="Marianne" panose="02000000000000000000" pitchFamily="2" charset="0"/>
              </a:rPr>
              <a:t>Structures de soins pluriprofessionnelles, généralement implantées en QPV ou alentours, qui offrent un accompagnement </a:t>
            </a:r>
            <a:r>
              <a:rPr lang="fr-FR" sz="1400" dirty="0" smtClean="0">
                <a:latin typeface="Marianne" panose="02000000000000000000" pitchFamily="2" charset="0"/>
              </a:rPr>
              <a:t>médico-psycho-social adapté aux besoins des usagers en recourant notamment à la médiation en santé et l’interprétariat</a:t>
            </a:r>
            <a:endParaRPr lang="fr-FR" sz="1400" b="1" dirty="0" smtClean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400" b="1" dirty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b="1" dirty="0" smtClean="0">
                <a:solidFill>
                  <a:prstClr val="black"/>
                </a:solidFill>
                <a:latin typeface="Marianne" panose="02000000000000000000" pitchFamily="2" charset="0"/>
              </a:rPr>
              <a:t>Budget </a:t>
            </a:r>
            <a:r>
              <a:rPr lang="fr-FR" sz="1400" b="1" dirty="0">
                <a:solidFill>
                  <a:prstClr val="black"/>
                </a:solidFill>
                <a:latin typeface="Marianne" panose="02000000000000000000" pitchFamily="2" charset="0"/>
              </a:rPr>
              <a:t>de </a:t>
            </a:r>
            <a:r>
              <a:rPr lang="fr-FR" sz="1400" b="1" dirty="0" smtClean="0">
                <a:solidFill>
                  <a:prstClr val="black"/>
                </a:solidFill>
                <a:latin typeface="Marianne" panose="02000000000000000000" pitchFamily="2" charset="0"/>
              </a:rPr>
              <a:t>30 M</a:t>
            </a:r>
            <a:r>
              <a:rPr lang="fr-FR" sz="1400" b="1" dirty="0">
                <a:solidFill>
                  <a:prstClr val="black"/>
                </a:solidFill>
                <a:latin typeface="Marianne" panose="02000000000000000000" pitchFamily="2" charset="0"/>
              </a:rPr>
              <a:t>€ sur 2 </a:t>
            </a:r>
            <a:r>
              <a:rPr lang="fr-FR" sz="1400" b="1" dirty="0" smtClean="0">
                <a:solidFill>
                  <a:prstClr val="black"/>
                </a:solidFill>
                <a:latin typeface="Marianne" panose="02000000000000000000" pitchFamily="2" charset="0"/>
              </a:rPr>
              <a:t>ans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, soit l’expérimentation art.51</a:t>
            </a: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la </a:t>
            </a: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plus importante 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en </a:t>
            </a: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terme de 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budget</a:t>
            </a:r>
          </a:p>
          <a:p>
            <a:pPr algn="ctr">
              <a:buClr>
                <a:srgbClr val="E83647"/>
              </a:buClr>
            </a:pPr>
            <a:endParaRPr lang="fr-FR" sz="1400" dirty="0" smtClean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65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14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1635646"/>
            <a:ext cx="8784976" cy="748923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RECOURIR AUX DÉMARCHES D'ALLER-VERS 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AU TRAVERS DE DISPOSITIFS MOBILES </a:t>
            </a:r>
            <a:endParaRPr lang="fr-FR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44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ALLER-VERS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15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4917" y="1744236"/>
            <a:ext cx="386503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48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50 M€</a:t>
            </a:r>
            <a:endParaRPr lang="fr-FR" sz="12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soit </a:t>
            </a:r>
            <a:r>
              <a:rPr lang="fr-FR" b="1" dirty="0">
                <a:latin typeface="Marianne" panose="02000000000000000000" pitchFamily="2" charset="0"/>
              </a:rPr>
              <a:t>la moitié des crédits </a:t>
            </a:r>
            <a:r>
              <a:rPr lang="fr-FR" b="1" dirty="0" smtClean="0">
                <a:latin typeface="Marianne" panose="02000000000000000000" pitchFamily="2" charset="0"/>
              </a:rPr>
              <a:t>2021</a:t>
            </a:r>
          </a:p>
          <a:p>
            <a:pPr algn="ctr"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de </a:t>
            </a:r>
            <a:r>
              <a:rPr lang="fr-FR" b="1" dirty="0">
                <a:latin typeface="Marianne" panose="02000000000000000000" pitchFamily="2" charset="0"/>
              </a:rPr>
              <a:t>la mesure 27 </a:t>
            </a:r>
            <a:r>
              <a:rPr lang="fr-FR" b="1" dirty="0" smtClean="0">
                <a:latin typeface="Marianne" panose="02000000000000000000" pitchFamily="2" charset="0"/>
              </a:rPr>
              <a:t>sont dédiés </a:t>
            </a:r>
            <a:r>
              <a:rPr lang="fr-FR" b="1" dirty="0">
                <a:latin typeface="Marianne" panose="02000000000000000000" pitchFamily="2" charset="0"/>
              </a:rPr>
              <a:t>à l’aller-vers </a:t>
            </a: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45387" y="915566"/>
            <a:ext cx="43030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00" dirty="0">
              <a:latin typeface="Marianne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Des équipes pluriprofessionnelles</a:t>
            </a:r>
          </a:p>
          <a:p>
            <a:pPr lvl="1">
              <a:buClr>
                <a:srgbClr val="E83647"/>
              </a:buClr>
            </a:pPr>
            <a:r>
              <a:rPr lang="fr-FR" sz="1400" dirty="0">
                <a:latin typeface="Marianne" panose="02000000000000000000" pitchFamily="2" charset="0"/>
              </a:rPr>
              <a:t>médecin ou infirmier, professionnel du travail social, psychologue, aide-soignant, médiateur en santé, pair-aidant, interprète, chauffeur, etc</a:t>
            </a:r>
            <a:r>
              <a:rPr lang="fr-FR" sz="1400" dirty="0" smtClean="0">
                <a:latin typeface="Marianne" panose="02000000000000000000" pitchFamily="2" charset="0"/>
              </a:rPr>
              <a:t>.</a:t>
            </a:r>
          </a:p>
          <a:p>
            <a:pPr lvl="1">
              <a:buClr>
                <a:srgbClr val="E83647"/>
              </a:buClr>
            </a:pPr>
            <a:endParaRPr lang="fr-FR" sz="500" dirty="0">
              <a:latin typeface="Marianne" panose="02000000000000000000" pitchFamily="2" charset="0"/>
            </a:endParaRPr>
          </a:p>
          <a:p>
            <a:pPr lvl="1"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pour </a:t>
            </a:r>
            <a:r>
              <a:rPr lang="fr-FR" b="1" dirty="0">
                <a:latin typeface="Marianne" panose="02000000000000000000" pitchFamily="2" charset="0"/>
              </a:rPr>
              <a:t>garantir une prise en charge </a:t>
            </a:r>
            <a:r>
              <a:rPr lang="fr-FR" b="1" dirty="0" smtClean="0">
                <a:latin typeface="Marianne" panose="02000000000000000000" pitchFamily="2" charset="0"/>
              </a:rPr>
              <a:t>globale </a:t>
            </a:r>
          </a:p>
          <a:p>
            <a:pPr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85409" y="3393162"/>
            <a:ext cx="422303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De nouveaux dispositifs</a:t>
            </a:r>
          </a:p>
          <a:p>
            <a:pPr>
              <a:buClr>
                <a:srgbClr val="E83647"/>
              </a:buClr>
            </a:pPr>
            <a:endParaRPr lang="fr-FR" sz="500" b="1" dirty="0" smtClean="0">
              <a:latin typeface="Marianne" panose="02000000000000000000" pitchFamily="2" charset="0"/>
            </a:endParaRPr>
          </a:p>
          <a:p>
            <a:pPr lvl="1"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pour </a:t>
            </a:r>
            <a:r>
              <a:rPr lang="fr-FR" b="1" dirty="0">
                <a:latin typeface="Marianne" panose="02000000000000000000" pitchFamily="2" charset="0"/>
              </a:rPr>
              <a:t>s’adapter aux besoins des publics </a:t>
            </a:r>
            <a:r>
              <a:rPr lang="fr-FR" b="1" dirty="0" smtClean="0">
                <a:latin typeface="Marianne" panose="02000000000000000000" pitchFamily="2" charset="0"/>
              </a:rPr>
              <a:t>et </a:t>
            </a:r>
            <a:r>
              <a:rPr lang="fr-FR" b="1" dirty="0">
                <a:latin typeface="Marianne" panose="02000000000000000000" pitchFamily="2" charset="0"/>
              </a:rPr>
              <a:t>des acteurs</a:t>
            </a:r>
          </a:p>
          <a:p>
            <a:pPr algn="ctr">
              <a:buClr>
                <a:srgbClr val="E83647"/>
              </a:buClr>
            </a:pPr>
            <a:endParaRPr lang="fr-FR" sz="1400" b="1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12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ALLER-VERS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9513" y="772711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Marianne" panose="02000000000000000000" pitchFamily="2" charset="0"/>
              </a:rPr>
              <a:t>RENFORCEMENT DE DISPOSITIFS EXISTANTS</a:t>
            </a:r>
            <a:endParaRPr lang="fr-FR" b="1" dirty="0" smtClean="0">
              <a:latin typeface="Marianne" panose="02000000000000000000" pitchFamily="2" charset="0"/>
            </a:endParaRPr>
          </a:p>
          <a:p>
            <a:pPr algn="ctr"/>
            <a:endParaRPr lang="fr-FR" sz="200" dirty="0">
              <a:latin typeface="Marianne" panose="02000000000000000000" pitchFamily="2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16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899592" y="1670375"/>
            <a:ext cx="352839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4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115 </a:t>
            </a:r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EMPP</a:t>
            </a:r>
          </a:p>
          <a:p>
            <a:pPr algn="ctr"/>
            <a:r>
              <a:rPr lang="fr-FR" sz="1600" b="1" dirty="0" smtClean="0">
                <a:latin typeface="Marianne" panose="02000000000000000000" pitchFamily="2" charset="0"/>
              </a:rPr>
              <a:t>Equipes </a:t>
            </a:r>
            <a:r>
              <a:rPr lang="fr-FR" sz="1600" b="1" dirty="0">
                <a:latin typeface="Marianne" panose="02000000000000000000" pitchFamily="2" charset="0"/>
              </a:rPr>
              <a:t>mobiles </a:t>
            </a:r>
            <a:endParaRPr lang="fr-FR" sz="16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600" b="1" dirty="0" smtClean="0">
                <a:latin typeface="Marianne" panose="02000000000000000000" pitchFamily="2" charset="0"/>
              </a:rPr>
              <a:t>psychiatrie précarité </a:t>
            </a:r>
          </a:p>
          <a:p>
            <a:pPr algn="ctr"/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créées ou renforcées en 2021 </a:t>
            </a:r>
            <a:endParaRPr lang="fr-FR" sz="1400" dirty="0" smtClean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algn="ctr"/>
            <a:endParaRPr lang="fr-FR" sz="1400" dirty="0" smtClean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algn="ctr"/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sur </a:t>
            </a: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140 EMPP recensées en 2019 </a:t>
            </a:r>
          </a:p>
          <a:p>
            <a:pPr algn="ctr"/>
            <a:r>
              <a:rPr lang="fr-FR" sz="1600" b="1" dirty="0">
                <a:solidFill>
                  <a:prstClr val="black"/>
                </a:solidFill>
                <a:latin typeface="Marianne" panose="02000000000000000000" pitchFamily="2" charset="0"/>
              </a:rPr>
              <a:t>soit plus de 80% de </a:t>
            </a:r>
            <a:r>
              <a:rPr lang="fr-FR" sz="1600" b="1" dirty="0" smtClean="0">
                <a:solidFill>
                  <a:prstClr val="black"/>
                </a:solidFill>
                <a:latin typeface="Marianne" panose="02000000000000000000" pitchFamily="2" charset="0"/>
              </a:rPr>
              <a:t>l’objectif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986757" y="2075859"/>
            <a:ext cx="33304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 algn="ctr"/>
            <a:r>
              <a:rPr lang="fr-FR" sz="4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83 </a:t>
            </a:r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PASS </a:t>
            </a:r>
          </a:p>
          <a:p>
            <a:pPr lvl="0" algn="ctr"/>
            <a:r>
              <a:rPr lang="fr-FR" sz="2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MOBILES</a:t>
            </a: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créées ou renforcées en 2021 </a:t>
            </a:r>
          </a:p>
          <a:p>
            <a:pPr algn="ctr">
              <a:buClr>
                <a:srgbClr val="E83647"/>
              </a:buClr>
            </a:pPr>
            <a:endParaRPr lang="fr-FR" sz="1400" dirty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sur </a:t>
            </a:r>
            <a:r>
              <a:rPr lang="fr-FR" sz="1400" dirty="0">
                <a:latin typeface="Marianne" panose="02000000000000000000" pitchFamily="2" charset="0"/>
              </a:rPr>
              <a:t>66 PASS généralistes et 16 PASS </a:t>
            </a:r>
            <a:r>
              <a:rPr lang="fr-FR" sz="1400" dirty="0" smtClean="0">
                <a:latin typeface="Marianne" panose="02000000000000000000" pitchFamily="2" charset="0"/>
              </a:rPr>
              <a:t>psy. </a:t>
            </a:r>
            <a:r>
              <a:rPr lang="fr-FR" sz="1400" dirty="0">
                <a:latin typeface="Marianne" panose="02000000000000000000" pitchFamily="2" charset="0"/>
              </a:rPr>
              <a:t>déclarant une activité </a:t>
            </a:r>
            <a:endParaRPr lang="fr-FR" sz="1400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mobile </a:t>
            </a:r>
            <a:r>
              <a:rPr lang="fr-FR" sz="1400" dirty="0">
                <a:latin typeface="Marianne" panose="02000000000000000000" pitchFamily="2" charset="0"/>
              </a:rPr>
              <a:t>en </a:t>
            </a:r>
            <a:r>
              <a:rPr lang="fr-FR" sz="1400" dirty="0" smtClean="0">
                <a:latin typeface="Marianne" panose="02000000000000000000" pitchFamily="2" charset="0"/>
              </a:rPr>
              <a:t>2019</a:t>
            </a:r>
          </a:p>
          <a:p>
            <a:pPr algn="ctr">
              <a:buClr>
                <a:srgbClr val="E83647"/>
              </a:buClr>
            </a:pPr>
            <a:r>
              <a:rPr lang="fr-FR" sz="1600" b="1" dirty="0" smtClean="0">
                <a:latin typeface="Marianne" panose="02000000000000000000" pitchFamily="2" charset="0"/>
              </a:rPr>
              <a:t>soit </a:t>
            </a:r>
            <a:r>
              <a:rPr lang="fr-FR" sz="1600" b="1" dirty="0">
                <a:latin typeface="Marianne" panose="02000000000000000000" pitchFamily="2" charset="0"/>
              </a:rPr>
              <a:t>100% de l’objectif</a:t>
            </a:r>
          </a:p>
        </p:txBody>
      </p:sp>
      <p:grpSp>
        <p:nvGrpSpPr>
          <p:cNvPr id="7" name="Google Shape;1025;p49"/>
          <p:cNvGrpSpPr/>
          <p:nvPr/>
        </p:nvGrpSpPr>
        <p:grpSpPr>
          <a:xfrm>
            <a:off x="755576" y="1419622"/>
            <a:ext cx="864096" cy="1015099"/>
            <a:chOff x="2554206" y="1011105"/>
            <a:chExt cx="613055" cy="720187"/>
          </a:xfrm>
          <a:solidFill>
            <a:srgbClr val="E83647"/>
          </a:solidFill>
        </p:grpSpPr>
        <p:sp>
          <p:nvSpPr>
            <p:cNvPr id="8" name="Google Shape;1026;p49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avLst/>
              <a:gdLst/>
              <a:ahLst/>
              <a:cxnLst/>
              <a:rect l="l" t="t" r="r" b="b"/>
              <a:pathLst>
                <a:path w="885" h="771" extrusionOk="0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027;p49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avLst/>
              <a:gdLst/>
              <a:ahLst/>
              <a:cxnLst/>
              <a:rect l="l" t="t" r="r" b="b"/>
              <a:pathLst>
                <a:path w="654" h="1130" extrusionOk="0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028;p49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avLst/>
              <a:gdLst/>
              <a:ahLst/>
              <a:cxnLst/>
              <a:rect l="l" t="t" r="r" b="b"/>
              <a:pathLst>
                <a:path w="704" h="712" extrusionOk="0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846668"/>
            <a:ext cx="1006837" cy="100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ALLER-VERS</a:t>
            </a:r>
            <a:endParaRPr lang="fr-FR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680378"/>
            <a:ext cx="878497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Marianne" panose="02000000000000000000" pitchFamily="2" charset="0"/>
              </a:rPr>
              <a:t>DÉPLOIEMENT DE NOUVELLES EQUIPES MOBILES</a:t>
            </a:r>
          </a:p>
          <a:p>
            <a:pPr algn="ctr"/>
            <a:r>
              <a:rPr lang="fr-FR" sz="1100" b="1" dirty="0" smtClean="0">
                <a:latin typeface="Marianne" panose="02000000000000000000" pitchFamily="2" charset="0"/>
              </a:rPr>
              <a:t>au 31/12/2021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17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195736" y="2926561"/>
            <a:ext cx="277977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27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EMSP</a:t>
            </a: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Equipes </a:t>
            </a:r>
            <a:r>
              <a:rPr lang="fr-FR" sz="1400" b="1" dirty="0">
                <a:latin typeface="Marianne" panose="02000000000000000000" pitchFamily="2" charset="0"/>
              </a:rPr>
              <a:t>mobiles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santé précarité </a:t>
            </a:r>
          </a:p>
          <a:p>
            <a:pPr algn="ctr"/>
            <a:r>
              <a:rPr lang="fr-FR" sz="1400" dirty="0" smtClean="0">
                <a:solidFill>
                  <a:srgbClr val="E83647"/>
                </a:solidFill>
                <a:latin typeface="Marianne" panose="02000000000000000000" pitchFamily="2" charset="0"/>
              </a:rPr>
              <a:t>structures </a:t>
            </a:r>
            <a:r>
              <a:rPr lang="fr-FR" sz="1400" dirty="0">
                <a:solidFill>
                  <a:srgbClr val="E83647"/>
                </a:solidFill>
                <a:latin typeface="Marianne" panose="02000000000000000000" pitchFamily="2" charset="0"/>
              </a:rPr>
              <a:t>autonomes</a:t>
            </a:r>
            <a:r>
              <a:rPr lang="fr-FR" sz="1400" dirty="0">
                <a:latin typeface="Marianne" panose="02000000000000000000" pitchFamily="2" charset="0"/>
              </a:rPr>
              <a:t>, non rattachées à une structure médico-sociale ou </a:t>
            </a:r>
            <a:r>
              <a:rPr lang="fr-FR" sz="1400" dirty="0" smtClean="0">
                <a:latin typeface="Marianne" panose="02000000000000000000" pitchFamily="2" charset="0"/>
              </a:rPr>
              <a:t>sociale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1419622"/>
            <a:ext cx="38884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307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places d’ACT hors </a:t>
            </a: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les 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murs</a:t>
            </a: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pour offrir </a:t>
            </a: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un </a:t>
            </a:r>
            <a:r>
              <a:rPr lang="fr-FR" sz="1400" dirty="0">
                <a:latin typeface="Marianne" panose="02000000000000000000" pitchFamily="2" charset="0"/>
              </a:rPr>
              <a:t>accompagnement </a:t>
            </a:r>
            <a:endParaRPr lang="fr-FR" sz="1400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médico-social </a:t>
            </a:r>
            <a:r>
              <a:rPr lang="fr-FR" sz="1400" dirty="0">
                <a:latin typeface="Marianne" panose="02000000000000000000" pitchFamily="2" charset="0"/>
              </a:rPr>
              <a:t>sur </a:t>
            </a:r>
            <a:endParaRPr lang="fr-FR" sz="1400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dirty="0" smtClean="0">
                <a:solidFill>
                  <a:srgbClr val="E83647"/>
                </a:solidFill>
                <a:latin typeface="Marianne" panose="02000000000000000000" pitchFamily="2" charset="0"/>
              </a:rPr>
              <a:t>une </a:t>
            </a:r>
            <a:r>
              <a:rPr lang="fr-FR" sz="1400" dirty="0">
                <a:solidFill>
                  <a:srgbClr val="E83647"/>
                </a:solidFill>
                <a:latin typeface="Marianne" panose="02000000000000000000" pitchFamily="2" charset="0"/>
              </a:rPr>
              <a:t>durée de 1 à 3 ans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991182" y="2711117"/>
            <a:ext cx="320384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147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ESSIP</a:t>
            </a: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Equipes </a:t>
            </a:r>
            <a:r>
              <a:rPr lang="fr-FR" sz="1400" b="1" dirty="0">
                <a:latin typeface="Marianne" panose="02000000000000000000" pitchFamily="2" charset="0"/>
              </a:rPr>
              <a:t>spécialisées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de </a:t>
            </a:r>
            <a:r>
              <a:rPr lang="fr-FR" sz="1400" b="1" dirty="0">
                <a:latin typeface="Marianne" panose="02000000000000000000" pitchFamily="2" charset="0"/>
              </a:rPr>
              <a:t>soins infirmiers précarité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dirty="0">
                <a:latin typeface="Marianne" panose="02000000000000000000" pitchFamily="2" charset="0"/>
              </a:rPr>
              <a:t>(ex. SSIAD précarité)</a:t>
            </a:r>
          </a:p>
          <a:p>
            <a:pPr algn="ctr"/>
            <a:r>
              <a:rPr lang="fr-FR" sz="1400" dirty="0" smtClean="0">
                <a:solidFill>
                  <a:srgbClr val="E83647"/>
                </a:solidFill>
                <a:latin typeface="Marianne" panose="02000000000000000000" pitchFamily="2" charset="0"/>
              </a:rPr>
              <a:t>soins </a:t>
            </a:r>
            <a:r>
              <a:rPr lang="fr-FR" sz="1400" dirty="0">
                <a:solidFill>
                  <a:srgbClr val="E83647"/>
                </a:solidFill>
                <a:latin typeface="Marianne" panose="02000000000000000000" pitchFamily="2" charset="0"/>
              </a:rPr>
              <a:t>infirmiers</a:t>
            </a:r>
            <a:r>
              <a:rPr lang="fr-FR" sz="1400" dirty="0">
                <a:latin typeface="Marianne" panose="02000000000000000000" pitchFamily="2" charset="0"/>
              </a:rPr>
              <a:t> techniques </a:t>
            </a:r>
            <a:endParaRPr lang="fr-FR" sz="1400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et </a:t>
            </a:r>
            <a:r>
              <a:rPr lang="fr-FR" sz="1400" dirty="0">
                <a:latin typeface="Marianne" panose="02000000000000000000" pitchFamily="2" charset="0"/>
              </a:rPr>
              <a:t>soins </a:t>
            </a:r>
            <a:r>
              <a:rPr lang="fr-FR" sz="1400" dirty="0" smtClean="0">
                <a:latin typeface="Marianne" panose="02000000000000000000" pitchFamily="2" charset="0"/>
              </a:rPr>
              <a:t>relationnels sur </a:t>
            </a: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le lieu de vie des patients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39952" y="1419622"/>
            <a:ext cx="27797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74 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LHSS mobiles</a:t>
            </a:r>
          </a:p>
          <a:p>
            <a:pPr algn="ctr"/>
            <a:r>
              <a:rPr lang="fr-FR" sz="1400" dirty="0" smtClean="0">
                <a:latin typeface="Marianne" panose="02000000000000000000" pitchFamily="2" charset="0"/>
              </a:rPr>
              <a:t>pour offrir un </a:t>
            </a:r>
            <a:r>
              <a:rPr lang="fr-FR" sz="1400" dirty="0">
                <a:latin typeface="Marianne" panose="02000000000000000000" pitchFamily="2" charset="0"/>
              </a:rPr>
              <a:t>accompagnement </a:t>
            </a:r>
          </a:p>
          <a:p>
            <a:pPr algn="ctr"/>
            <a:r>
              <a:rPr lang="fr-FR" sz="1400" dirty="0">
                <a:latin typeface="Marianne" panose="02000000000000000000" pitchFamily="2" charset="0"/>
              </a:rPr>
              <a:t>médico-social </a:t>
            </a:r>
            <a:r>
              <a:rPr lang="fr-FR" sz="1400" dirty="0" smtClean="0">
                <a:latin typeface="Marianne" panose="02000000000000000000" pitchFamily="2" charset="0"/>
              </a:rPr>
              <a:t>en accueil de jour ou hors les murs sur </a:t>
            </a:r>
            <a:endParaRPr lang="fr-FR" sz="1400" dirty="0">
              <a:latin typeface="Marianne" panose="02000000000000000000" pitchFamily="2" charset="0"/>
            </a:endParaRPr>
          </a:p>
          <a:p>
            <a:pPr algn="ctr"/>
            <a:r>
              <a:rPr lang="fr-FR" sz="1400" dirty="0" smtClean="0">
                <a:solidFill>
                  <a:srgbClr val="E83647"/>
                </a:solidFill>
                <a:latin typeface="Marianne" panose="02000000000000000000" pitchFamily="2" charset="0"/>
              </a:rPr>
              <a:t>une courte </a:t>
            </a:r>
            <a:r>
              <a:rPr lang="fr-FR" sz="1400" dirty="0">
                <a:solidFill>
                  <a:srgbClr val="E83647"/>
                </a:solidFill>
                <a:latin typeface="Marianne" panose="02000000000000000000" pitchFamily="2" charset="0"/>
              </a:rPr>
              <a:t>durée</a:t>
            </a:r>
          </a:p>
        </p:txBody>
      </p:sp>
    </p:spTree>
    <p:extLst>
      <p:ext uri="{BB962C8B-B14F-4D97-AF65-F5344CB8AC3E}">
        <p14:creationId xmlns:p14="http://schemas.microsoft.com/office/powerpoint/2010/main" val="406153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18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1707654"/>
            <a:ext cx="8784976" cy="1128514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RENFORCER LA COORDINATION INTER-ACTEURS &amp; 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DIFFUSER LES INITIATIVES/EXPÉRIMENTATIONS 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AYANT FAIT LEURS PREUVES   </a:t>
            </a:r>
          </a:p>
        </p:txBody>
      </p:sp>
    </p:spTree>
    <p:extLst>
      <p:ext uri="{BB962C8B-B14F-4D97-AF65-F5344CB8AC3E}">
        <p14:creationId xmlns:p14="http://schemas.microsoft.com/office/powerpoint/2010/main" val="3372920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UNE INSTANCE DE COORDINATION INTER-ACTEURS</a:t>
            </a:r>
            <a:endParaRPr lang="fr-FR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699542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CREATION D'UNE </a:t>
            </a:r>
            <a:r>
              <a:rPr lang="fr-FR" b="1" dirty="0">
                <a:solidFill>
                  <a:srgbClr val="E83647"/>
                </a:solidFill>
                <a:latin typeface="Marianne" panose="02000000000000000000" pitchFamily="2" charset="0"/>
              </a:rPr>
              <a:t>GOUVERNANCE </a:t>
            </a:r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STRATÉGIQUE</a:t>
            </a:r>
          </a:p>
          <a:p>
            <a:pPr>
              <a:buClr>
                <a:srgbClr val="E83647"/>
              </a:buClr>
            </a:pPr>
            <a:r>
              <a:rPr lang="fr-FR" b="1" dirty="0">
                <a:latin typeface="Marianne" panose="02000000000000000000" pitchFamily="2" charset="0"/>
              </a:rPr>
              <a:t>réunissant une pluralité </a:t>
            </a:r>
            <a:r>
              <a:rPr lang="fr-FR" b="1" dirty="0" smtClean="0">
                <a:latin typeface="Marianne" panose="02000000000000000000" pitchFamily="2" charset="0"/>
              </a:rPr>
              <a:t>d’acteurs :</a:t>
            </a:r>
          </a:p>
          <a:p>
            <a:pPr>
              <a:buClr>
                <a:srgbClr val="E83647"/>
              </a:buClr>
            </a:pPr>
            <a:endParaRPr lang="fr-FR" sz="9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200" u="sng" dirty="0" smtClean="0">
                <a:latin typeface="Marianne" panose="02000000000000000000" pitchFamily="2" charset="0"/>
              </a:rPr>
              <a:t>sous le chef de filât </a:t>
            </a:r>
            <a:r>
              <a:rPr lang="fr-FR" sz="1200" u="sng" dirty="0">
                <a:latin typeface="Marianne" panose="02000000000000000000" pitchFamily="2" charset="0"/>
              </a:rPr>
              <a:t>des ARS, en lien étroit avec les Commissaires à la lutte contre la pauvreté et les DREETS : </a:t>
            </a:r>
            <a:r>
              <a:rPr lang="fr-FR" sz="1200" dirty="0" smtClean="0">
                <a:latin typeface="Marianne" panose="02000000000000000000" pitchFamily="2" charset="0"/>
              </a:rPr>
              <a:t>services </a:t>
            </a:r>
            <a:r>
              <a:rPr lang="fr-FR" sz="1200" dirty="0">
                <a:latin typeface="Marianne" panose="02000000000000000000" pitchFamily="2" charset="0"/>
              </a:rPr>
              <a:t>de l’Etat, collectivités territoriales, acteurs du champ associatif, établissements de santé et services médico-sociaux, professionnels de santé, organismes de sécurité sociale, démocratie en santé, services de santé au travail, promotion de la santé, observatoire régional de la santé, IREPS et IRTS, CCAS…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19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827584" y="2139702"/>
            <a:ext cx="30963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 algn="ctr"/>
            <a:r>
              <a:rPr lang="fr-FR" sz="3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9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instances « ad hoc »</a:t>
            </a:r>
            <a:endParaRPr lang="fr-FR" sz="1400" b="1" dirty="0" smtClean="0">
              <a:latin typeface="Marianne" panose="02000000000000000000" pitchFamily="2" charset="0"/>
            </a:endParaRPr>
          </a:p>
        </p:txBody>
      </p:sp>
      <p:grpSp>
        <p:nvGrpSpPr>
          <p:cNvPr id="16" name="Google Shape;929;p48">
            <a:extLst>
              <a:ext uri="{FF2B5EF4-FFF2-40B4-BE49-F238E27FC236}">
                <a16:creationId xmlns:a16="http://schemas.microsoft.com/office/drawing/2014/main" id="{5A5C4069-4B3B-6945-8EAC-56400033B38C}"/>
              </a:ext>
            </a:extLst>
          </p:cNvPr>
          <p:cNvGrpSpPr/>
          <p:nvPr/>
        </p:nvGrpSpPr>
        <p:grpSpPr>
          <a:xfrm>
            <a:off x="467544" y="2931790"/>
            <a:ext cx="504056" cy="483512"/>
            <a:chOff x="5241175" y="4959100"/>
            <a:chExt cx="539775" cy="517775"/>
          </a:xfrm>
          <a:solidFill>
            <a:srgbClr val="E83647"/>
          </a:solidFill>
        </p:grpSpPr>
        <p:sp>
          <p:nvSpPr>
            <p:cNvPr id="17" name="Google Shape;930;p48">
              <a:extLst>
                <a:ext uri="{FF2B5EF4-FFF2-40B4-BE49-F238E27FC236}">
                  <a16:creationId xmlns:a16="http://schemas.microsoft.com/office/drawing/2014/main" id="{F18AD7FA-5C53-E34C-8A10-EB5B0FE17639}"/>
                </a:ext>
              </a:extLst>
            </p:cNvPr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31;p48">
              <a:extLst>
                <a:ext uri="{FF2B5EF4-FFF2-40B4-BE49-F238E27FC236}">
                  <a16:creationId xmlns:a16="http://schemas.microsoft.com/office/drawing/2014/main" id="{DB9EE867-F5F7-8B49-9485-12E3D527477C}"/>
                </a:ext>
              </a:extLst>
            </p:cNvPr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32;p48">
              <a:extLst>
                <a:ext uri="{FF2B5EF4-FFF2-40B4-BE49-F238E27FC236}">
                  <a16:creationId xmlns:a16="http://schemas.microsoft.com/office/drawing/2014/main" id="{0939F421-4E36-8444-8669-542152062669}"/>
                </a:ext>
              </a:extLst>
            </p:cNvPr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33;p48">
              <a:extLst>
                <a:ext uri="{FF2B5EF4-FFF2-40B4-BE49-F238E27FC236}">
                  <a16:creationId xmlns:a16="http://schemas.microsoft.com/office/drawing/2014/main" id="{DBD6C749-33EB-6A42-A6E5-DD1911E77C91}"/>
                </a:ext>
              </a:extLst>
            </p:cNvPr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34;p48">
              <a:extLst>
                <a:ext uri="{FF2B5EF4-FFF2-40B4-BE49-F238E27FC236}">
                  <a16:creationId xmlns:a16="http://schemas.microsoft.com/office/drawing/2014/main" id="{C0DB6ED5-42C3-984E-B790-0898FAC58014}"/>
                </a:ext>
              </a:extLst>
            </p:cNvPr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35;p48">
              <a:extLst>
                <a:ext uri="{FF2B5EF4-FFF2-40B4-BE49-F238E27FC236}">
                  <a16:creationId xmlns:a16="http://schemas.microsoft.com/office/drawing/2014/main" id="{622FFFA5-2BCB-574A-B8C6-7AE88C232D3E}"/>
                </a:ext>
              </a:extLst>
            </p:cNvPr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1217;p92">
            <a:extLst>
              <a:ext uri="{FF2B5EF4-FFF2-40B4-BE49-F238E27FC236}">
                <a16:creationId xmlns:a16="http://schemas.microsoft.com/office/drawing/2014/main" id="{EC4F5F75-59B8-A04E-B37A-2AAED58FC78C}"/>
              </a:ext>
            </a:extLst>
          </p:cNvPr>
          <p:cNvSpPr/>
          <p:nvPr/>
        </p:nvSpPr>
        <p:spPr>
          <a:xfrm>
            <a:off x="548283" y="2265237"/>
            <a:ext cx="387479" cy="426039"/>
          </a:xfrm>
          <a:custGeom>
            <a:avLst/>
            <a:gdLst/>
            <a:ahLst/>
            <a:cxnLst/>
            <a:rect l="l" t="t" r="r" b="b"/>
            <a:pathLst>
              <a:path w="201" h="221" extrusionOk="0">
                <a:moveTo>
                  <a:pt x="21" y="95"/>
                </a:moveTo>
                <a:lnTo>
                  <a:pt x="21" y="169"/>
                </a:lnTo>
                <a:lnTo>
                  <a:pt x="53" y="169"/>
                </a:lnTo>
                <a:lnTo>
                  <a:pt x="53" y="95"/>
                </a:lnTo>
                <a:lnTo>
                  <a:pt x="21" y="95"/>
                </a:lnTo>
                <a:close/>
                <a:moveTo>
                  <a:pt x="85" y="95"/>
                </a:moveTo>
                <a:lnTo>
                  <a:pt x="85" y="169"/>
                </a:lnTo>
                <a:lnTo>
                  <a:pt x="116" y="169"/>
                </a:lnTo>
                <a:lnTo>
                  <a:pt x="116" y="95"/>
                </a:lnTo>
                <a:lnTo>
                  <a:pt x="85" y="95"/>
                </a:lnTo>
                <a:close/>
                <a:moveTo>
                  <a:pt x="0" y="221"/>
                </a:moveTo>
                <a:lnTo>
                  <a:pt x="201" y="221"/>
                </a:lnTo>
                <a:lnTo>
                  <a:pt x="201" y="190"/>
                </a:lnTo>
                <a:lnTo>
                  <a:pt x="0" y="190"/>
                </a:lnTo>
                <a:lnTo>
                  <a:pt x="0" y="221"/>
                </a:lnTo>
                <a:close/>
                <a:moveTo>
                  <a:pt x="148" y="95"/>
                </a:moveTo>
                <a:lnTo>
                  <a:pt x="148" y="169"/>
                </a:lnTo>
                <a:lnTo>
                  <a:pt x="180" y="169"/>
                </a:lnTo>
                <a:lnTo>
                  <a:pt x="180" y="95"/>
                </a:lnTo>
                <a:lnTo>
                  <a:pt x="148" y="95"/>
                </a:lnTo>
                <a:close/>
                <a:moveTo>
                  <a:pt x="100" y="0"/>
                </a:moveTo>
                <a:lnTo>
                  <a:pt x="0" y="52"/>
                </a:lnTo>
                <a:lnTo>
                  <a:pt x="0" y="74"/>
                </a:lnTo>
                <a:lnTo>
                  <a:pt x="201" y="74"/>
                </a:lnTo>
                <a:lnTo>
                  <a:pt x="201" y="52"/>
                </a:lnTo>
                <a:lnTo>
                  <a:pt x="100" y="0"/>
                </a:lnTo>
                <a:close/>
              </a:path>
            </a:pathLst>
          </a:custGeom>
          <a:solidFill>
            <a:srgbClr val="E8364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EE795B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236944" y="2718088"/>
            <a:ext cx="4559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" dirty="0">
              <a:latin typeface="Marianne" panose="02000000000000000000" pitchFamily="2" charset="0"/>
            </a:endParaRPr>
          </a:p>
          <a:p>
            <a:pPr lvl="0"/>
            <a:r>
              <a:rPr lang="fr-FR" sz="3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9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instances élargies </a:t>
            </a:r>
          </a:p>
          <a:p>
            <a:pPr lvl="0"/>
            <a:r>
              <a:rPr lang="fr-FR" sz="1000" dirty="0" smtClean="0">
                <a:latin typeface="Marianne" panose="02000000000000000000" pitchFamily="2" charset="0"/>
              </a:rPr>
              <a:t>(à partir des COPIL PRAPS ou CCPP)</a:t>
            </a:r>
            <a:endParaRPr lang="fr-FR" sz="1000" dirty="0">
              <a:solidFill>
                <a:srgbClr val="E83647"/>
              </a:solidFill>
              <a:latin typeface="Marianne" panose="02000000000000000000" pitchFamily="2" charset="0"/>
            </a:endParaRPr>
          </a:p>
        </p:txBody>
      </p:sp>
      <p:sp>
        <p:nvSpPr>
          <p:cNvPr id="26" name="Google Shape;804;p48"/>
          <p:cNvSpPr/>
          <p:nvPr/>
        </p:nvSpPr>
        <p:spPr>
          <a:xfrm>
            <a:off x="514829" y="3579862"/>
            <a:ext cx="456771" cy="481566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E836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ZoneTexte 26"/>
          <p:cNvSpPr txBox="1"/>
          <p:nvPr/>
        </p:nvSpPr>
        <p:spPr>
          <a:xfrm>
            <a:off x="1245978" y="3435846"/>
            <a:ext cx="4262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" dirty="0">
              <a:latin typeface="Marianne" panose="02000000000000000000" pitchFamily="2" charset="0"/>
            </a:endParaRPr>
          </a:p>
          <a:p>
            <a:pPr lvl="0"/>
            <a:r>
              <a:rPr lang="fr-FR" sz="3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2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délégués régionaux ISS</a:t>
            </a:r>
            <a:r>
              <a:rPr lang="fr-FR" sz="1400" b="1" dirty="0">
                <a:latin typeface="Marianne" panose="02000000000000000000" pitchFamily="2" charset="0"/>
              </a:rPr>
              <a:t>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lvl="0"/>
            <a:r>
              <a:rPr lang="fr-FR" sz="1000" dirty="0" smtClean="0">
                <a:latin typeface="Marianne" panose="02000000000000000000" pitchFamily="2" charset="0"/>
              </a:rPr>
              <a:t>(Occitanie &amp; PACA)</a:t>
            </a:r>
            <a:endParaRPr lang="fr-FR" sz="900" dirty="0">
              <a:solidFill>
                <a:srgbClr val="E83647"/>
              </a:solidFill>
              <a:latin typeface="Marianne" panose="020000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3254" y="4227934"/>
            <a:ext cx="3894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" dirty="0">
              <a:latin typeface="Marianne" panose="02000000000000000000" pitchFamily="2" charset="0"/>
            </a:endParaRPr>
          </a:p>
          <a:p>
            <a:pPr lvl="0"/>
            <a:r>
              <a:rPr lang="fr-FR" sz="3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7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déclinaisons territoriales</a:t>
            </a:r>
          </a:p>
          <a:p>
            <a:pPr lvl="0"/>
            <a:r>
              <a:rPr lang="fr-FR" sz="1000" dirty="0" smtClean="0">
                <a:solidFill>
                  <a:prstClr val="black"/>
                </a:solidFill>
                <a:latin typeface="Marianne" panose="02000000000000000000" pitchFamily="2" charset="0"/>
              </a:rPr>
              <a:t>en projet</a:t>
            </a:r>
            <a:endParaRPr lang="fr-FR" sz="900" dirty="0">
              <a:solidFill>
                <a:srgbClr val="E83647"/>
              </a:solidFill>
              <a:latin typeface="Marianne" panose="020000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4307731"/>
            <a:ext cx="711349" cy="525303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4139952" y="2449507"/>
            <a:ext cx="4689800" cy="23544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fr-FR" sz="2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Participation et </a:t>
            </a:r>
            <a:r>
              <a:rPr lang="fr-FR" sz="2000" b="1" dirty="0" err="1" smtClean="0">
                <a:solidFill>
                  <a:srgbClr val="E83647"/>
                </a:solidFill>
                <a:latin typeface="Marianne" panose="02000000000000000000" pitchFamily="2" charset="0"/>
              </a:rPr>
              <a:t>co</a:t>
            </a:r>
            <a:r>
              <a:rPr lang="fr-FR" sz="2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-construction :</a:t>
            </a:r>
          </a:p>
          <a:p>
            <a:pPr algn="ctr"/>
            <a:endParaRPr lang="fr-FR" sz="700" b="1" dirty="0" smtClean="0"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latin typeface="Marianne" panose="02000000000000000000" pitchFamily="2" charset="0"/>
              </a:rPr>
              <a:t>De nombreuses ARS associent les </a:t>
            </a:r>
            <a:r>
              <a:rPr lang="fr-FR" sz="1200" b="1" dirty="0">
                <a:latin typeface="Marianne" panose="02000000000000000000" pitchFamily="2" charset="0"/>
              </a:rPr>
              <a:t>personnes </a:t>
            </a:r>
            <a:r>
              <a:rPr lang="fr-FR" sz="1200" b="1" dirty="0" smtClean="0">
                <a:latin typeface="Marianne" panose="02000000000000000000" pitchFamily="2" charset="0"/>
              </a:rPr>
              <a:t>concernées </a:t>
            </a:r>
            <a:r>
              <a:rPr lang="fr-FR" sz="1200" dirty="0" smtClean="0">
                <a:latin typeface="Marianne" panose="02000000000000000000" pitchFamily="2" charset="0"/>
              </a:rPr>
              <a:t>au </a:t>
            </a:r>
            <a:r>
              <a:rPr lang="fr-FR" sz="1200" dirty="0">
                <a:latin typeface="Marianne" panose="02000000000000000000" pitchFamily="2" charset="0"/>
              </a:rPr>
              <a:t>travers des instances participatives existantes (</a:t>
            </a:r>
            <a:r>
              <a:rPr lang="fr-FR" sz="1200" b="1" dirty="0" smtClean="0">
                <a:latin typeface="Marianne" panose="02000000000000000000" pitchFamily="2" charset="0"/>
              </a:rPr>
              <a:t>CRSA</a:t>
            </a:r>
            <a:r>
              <a:rPr lang="fr-FR" sz="1200" dirty="0" smtClean="0">
                <a:latin typeface="Marianne" panose="02000000000000000000" pitchFamily="2" charset="0"/>
              </a:rPr>
              <a:t>), ou </a:t>
            </a:r>
            <a:r>
              <a:rPr lang="fr-FR" sz="1200" dirty="0">
                <a:latin typeface="Marianne" panose="02000000000000000000" pitchFamily="2" charset="0"/>
              </a:rPr>
              <a:t>directement au sein de l’instance </a:t>
            </a:r>
            <a:r>
              <a:rPr lang="fr-FR" sz="1200" dirty="0" smtClean="0">
                <a:latin typeface="Marianne" panose="02000000000000000000" pitchFamily="2" charset="0"/>
              </a:rPr>
              <a:t>(ex</a:t>
            </a:r>
            <a:r>
              <a:rPr lang="fr-FR" sz="1200" dirty="0">
                <a:latin typeface="Marianne" panose="02000000000000000000" pitchFamily="2" charset="0"/>
              </a:rPr>
              <a:t>:</a:t>
            </a:r>
            <a:r>
              <a:rPr lang="fr-FR" sz="1200" dirty="0" smtClean="0">
                <a:latin typeface="Marianne" panose="02000000000000000000" pitchFamily="2" charset="0"/>
              </a:rPr>
              <a:t> CVDL)</a:t>
            </a:r>
          </a:p>
          <a:p>
            <a:pPr>
              <a:buClr>
                <a:srgbClr val="E83647"/>
              </a:buClr>
            </a:pPr>
            <a:endParaRPr lang="fr-FR" sz="600" dirty="0"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Marianne" panose="02000000000000000000" pitchFamily="2" charset="0"/>
              </a:rPr>
              <a:t>Travail avec </a:t>
            </a:r>
            <a:r>
              <a:rPr lang="fr-FR" sz="1200" b="1" dirty="0" smtClean="0">
                <a:latin typeface="Marianne" panose="02000000000000000000" pitchFamily="2" charset="0"/>
              </a:rPr>
              <a:t>associations</a:t>
            </a:r>
            <a:r>
              <a:rPr lang="fr-FR" sz="1200" dirty="0" smtClean="0">
                <a:latin typeface="Marianne" panose="02000000000000000000" pitchFamily="2" charset="0"/>
              </a:rPr>
              <a:t> en </a:t>
            </a:r>
            <a:r>
              <a:rPr lang="fr-FR" sz="1200" dirty="0">
                <a:latin typeface="Marianne" panose="02000000000000000000" pitchFamily="2" charset="0"/>
              </a:rPr>
              <a:t>amont sur </a:t>
            </a:r>
            <a:r>
              <a:rPr lang="fr-FR" sz="1200" dirty="0" smtClean="0">
                <a:latin typeface="Marianne" panose="02000000000000000000" pitchFamily="2" charset="0"/>
              </a:rPr>
              <a:t>AMI ISS (</a:t>
            </a:r>
            <a:r>
              <a:rPr lang="fr-FR" sz="1200" dirty="0" err="1" smtClean="0">
                <a:latin typeface="Marianne" panose="02000000000000000000" pitchFamily="2" charset="0"/>
              </a:rPr>
              <a:t>Bre</a:t>
            </a:r>
            <a:r>
              <a:rPr lang="fr-FR" sz="1200" dirty="0" smtClean="0">
                <a:latin typeface="Marianne" panose="02000000000000000000" pitchFamily="2" charset="0"/>
              </a:rPr>
              <a:t>)</a:t>
            </a:r>
          </a:p>
          <a:p>
            <a:pPr>
              <a:buClr>
                <a:srgbClr val="E83647"/>
              </a:buClr>
            </a:pPr>
            <a:endParaRPr lang="fr-FR" sz="600" dirty="0"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Marianne" panose="02000000000000000000" pitchFamily="2" charset="0"/>
              </a:rPr>
              <a:t>Partenariat </a:t>
            </a:r>
            <a:r>
              <a:rPr lang="fr-FR" sz="1200" dirty="0">
                <a:latin typeface="Marianne" panose="02000000000000000000" pitchFamily="2" charset="0"/>
              </a:rPr>
              <a:t>engagé </a:t>
            </a:r>
            <a:r>
              <a:rPr lang="fr-FR" sz="1200" b="1" dirty="0" smtClean="0">
                <a:latin typeface="Marianne" panose="02000000000000000000" pitchFamily="2" charset="0"/>
              </a:rPr>
              <a:t>CCRPA-IDF</a:t>
            </a:r>
            <a:r>
              <a:rPr lang="fr-FR" sz="1200" dirty="0" smtClean="0">
                <a:latin typeface="Marianne" panose="02000000000000000000" pitchFamily="2" charset="0"/>
              </a:rPr>
              <a:t> (</a:t>
            </a:r>
            <a:r>
              <a:rPr lang="fr-FR" sz="1200" dirty="0" err="1" smtClean="0">
                <a:latin typeface="Marianne" panose="02000000000000000000" pitchFamily="2" charset="0"/>
              </a:rPr>
              <a:t>IdF</a:t>
            </a:r>
            <a:r>
              <a:rPr lang="fr-FR" sz="1200" dirty="0" smtClean="0">
                <a:latin typeface="Marianne" panose="02000000000000000000" pitchFamily="2" charset="0"/>
              </a:rPr>
              <a:t>)</a:t>
            </a:r>
          </a:p>
          <a:p>
            <a:pPr>
              <a:buClr>
                <a:srgbClr val="E83647"/>
              </a:buClr>
            </a:pPr>
            <a:endParaRPr lang="fr-FR" sz="600" dirty="0"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Marianne" panose="02000000000000000000" pitchFamily="2" charset="0"/>
              </a:rPr>
              <a:t>Production </a:t>
            </a:r>
            <a:r>
              <a:rPr lang="fr-FR" sz="1200" dirty="0">
                <a:latin typeface="Marianne" panose="02000000000000000000" pitchFamily="2" charset="0"/>
              </a:rPr>
              <a:t>d’un « guide de réflexion » sur l’aller-vers, résultant d’un cycle de rencontres entre </a:t>
            </a:r>
            <a:r>
              <a:rPr lang="fr-FR" sz="1200" b="1" dirty="0">
                <a:latin typeface="Marianne" panose="02000000000000000000" pitchFamily="2" charset="0"/>
              </a:rPr>
              <a:t>acteurs, associations et personnes </a:t>
            </a:r>
            <a:r>
              <a:rPr lang="fr-FR" sz="1200" b="1" dirty="0" smtClean="0">
                <a:latin typeface="Marianne" panose="02000000000000000000" pitchFamily="2" charset="0"/>
              </a:rPr>
              <a:t>concernées</a:t>
            </a:r>
            <a:r>
              <a:rPr lang="fr-FR" sz="1200" dirty="0" smtClean="0">
                <a:latin typeface="Marianne" panose="02000000000000000000" pitchFamily="2" charset="0"/>
              </a:rPr>
              <a:t> (</a:t>
            </a:r>
            <a:r>
              <a:rPr lang="fr-FR" sz="1200" dirty="0" err="1" smtClean="0">
                <a:latin typeface="Marianne" panose="02000000000000000000" pitchFamily="2" charset="0"/>
              </a:rPr>
              <a:t>HdF</a:t>
            </a:r>
            <a:r>
              <a:rPr lang="fr-FR" sz="1200" dirty="0" smtClean="0">
                <a:latin typeface="Marianne" panose="02000000000000000000" pitchFamily="2" charset="0"/>
              </a:rPr>
              <a:t>)</a:t>
            </a:r>
            <a:endParaRPr lang="fr-FR" sz="1200" b="1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2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1707654"/>
            <a:ext cx="8784976" cy="1128514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endParaRPr lang="fr-FR" b="1" spc="225" dirty="0" smtClean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RETOUR SUR LA MISE EN PLACE DE LA MESURE 27 DU SEGUR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endParaRPr lang="fr-FR" b="1" spc="225" dirty="0" smtClean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DES ACTIONS COORDONNÉES</a:t>
            </a:r>
            <a:endParaRPr lang="fr-FR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699542"/>
            <a:ext cx="878497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RENFORCEMENT DE 20M€ DU FOND D’INTERVENTION RÉGIONAL (FIR) : </a:t>
            </a:r>
          </a:p>
          <a:p>
            <a:pPr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pour </a:t>
            </a:r>
            <a:r>
              <a:rPr lang="fr-FR" b="1" dirty="0">
                <a:latin typeface="Marianne" panose="02000000000000000000" pitchFamily="2" charset="0"/>
              </a:rPr>
              <a:t>financer </a:t>
            </a:r>
            <a:r>
              <a:rPr lang="fr-FR" b="1" dirty="0" smtClean="0">
                <a:latin typeface="Marianne" panose="02000000000000000000" pitchFamily="2" charset="0"/>
              </a:rPr>
              <a:t>des actions </a:t>
            </a:r>
            <a:r>
              <a:rPr lang="fr-FR" b="1" dirty="0">
                <a:latin typeface="Marianne" panose="02000000000000000000" pitchFamily="2" charset="0"/>
              </a:rPr>
              <a:t>ciblées </a:t>
            </a:r>
            <a:r>
              <a:rPr lang="fr-FR" b="1" dirty="0" smtClean="0">
                <a:latin typeface="Marianne" panose="02000000000000000000" pitchFamily="2" charset="0"/>
              </a:rPr>
              <a:t>et coordonnées</a:t>
            </a:r>
          </a:p>
          <a:p>
            <a:pPr>
              <a:buClr>
                <a:srgbClr val="E83647"/>
              </a:buClr>
            </a:pPr>
            <a:endParaRPr lang="fr-FR" sz="700" dirty="0" smtClean="0">
              <a:latin typeface="Marianne" panose="02000000000000000000" pitchFamily="2" charset="0"/>
            </a:endParaRPr>
          </a:p>
          <a:p>
            <a:pPr>
              <a:buClr>
                <a:srgbClr val="E83647"/>
              </a:buClr>
            </a:pPr>
            <a:r>
              <a:rPr lang="fr-FR" dirty="0" smtClean="0">
                <a:latin typeface="Marianne" panose="02000000000000000000" pitchFamily="2" charset="0"/>
              </a:rPr>
              <a:t>Les </a:t>
            </a:r>
            <a:r>
              <a:rPr lang="fr-FR" dirty="0">
                <a:latin typeface="Marianne" panose="02000000000000000000" pitchFamily="2" charset="0"/>
              </a:rPr>
              <a:t>sujets les plus portés </a:t>
            </a:r>
            <a:r>
              <a:rPr lang="fr-FR" dirty="0" smtClean="0">
                <a:latin typeface="Marianne" panose="02000000000000000000" pitchFamily="2" charset="0"/>
              </a:rPr>
              <a:t>dans </a:t>
            </a:r>
            <a:r>
              <a:rPr lang="fr-FR" dirty="0">
                <a:latin typeface="Marianne" panose="02000000000000000000" pitchFamily="2" charset="0"/>
              </a:rPr>
              <a:t>le cadre de ce </a:t>
            </a:r>
            <a:r>
              <a:rPr lang="fr-FR" dirty="0" smtClean="0">
                <a:latin typeface="Marianne" panose="02000000000000000000" pitchFamily="2" charset="0"/>
              </a:rPr>
              <a:t>renforcement sont :</a:t>
            </a:r>
            <a:endParaRPr lang="fr-FR" b="1" dirty="0">
              <a:latin typeface="Marianne" panose="02000000000000000000" pitchFamily="2" charset="0"/>
            </a:endParaRPr>
          </a:p>
          <a:p>
            <a:pPr>
              <a:buClr>
                <a:srgbClr val="E83647"/>
              </a:buClr>
            </a:pPr>
            <a:endParaRPr lang="fr-FR" sz="9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20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433676" y="1779662"/>
            <a:ext cx="43905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Interprétariat</a:t>
            </a:r>
          </a:p>
          <a:p>
            <a:pPr lvl="0"/>
            <a:r>
              <a:rPr lang="fr-FR" sz="1400" b="1" dirty="0" smtClean="0">
                <a:latin typeface="Marianne" panose="02000000000000000000" pitchFamily="2" charset="0"/>
              </a:rPr>
              <a:t>Plateformes téléphoniques et/ou physiques </a:t>
            </a:r>
          </a:p>
          <a:p>
            <a:pPr lvl="0"/>
            <a:r>
              <a:rPr lang="fr-FR" sz="1400" dirty="0" smtClean="0">
                <a:latin typeface="Marianne" panose="02000000000000000000" pitchFamily="2" charset="0"/>
              </a:rPr>
              <a:t>à disposition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Marianne" panose="02000000000000000000" pitchFamily="2" charset="0"/>
              </a:rPr>
              <a:t>de professionnels de santé libéraux </a:t>
            </a:r>
            <a:r>
              <a:rPr lang="fr-FR" sz="1400" dirty="0">
                <a:latin typeface="Marianne" panose="02000000000000000000" pitchFamily="2" charset="0"/>
              </a:rPr>
              <a:t>(</a:t>
            </a:r>
            <a:r>
              <a:rPr lang="fr-FR" sz="1400" dirty="0" err="1" smtClean="0">
                <a:latin typeface="Marianne" panose="02000000000000000000" pitchFamily="2" charset="0"/>
              </a:rPr>
              <a:t>Nor</a:t>
            </a:r>
            <a:r>
              <a:rPr lang="fr-FR" sz="1400" dirty="0" smtClean="0">
                <a:latin typeface="Marianne" panose="02000000000000000000" pitchFamily="2" charset="0"/>
              </a:rPr>
              <a:t>, </a:t>
            </a:r>
            <a:r>
              <a:rPr lang="fr-FR" sz="1400" dirty="0">
                <a:latin typeface="Marianne" panose="02000000000000000000" pitchFamily="2" charset="0"/>
              </a:rPr>
              <a:t>GE)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Marianne" panose="02000000000000000000" pitchFamily="2" charset="0"/>
              </a:rPr>
              <a:t>de structures médicosociales </a:t>
            </a:r>
            <a:r>
              <a:rPr lang="fr-FR" sz="1400" dirty="0">
                <a:latin typeface="Marianne" panose="02000000000000000000" pitchFamily="2" charset="0"/>
              </a:rPr>
              <a:t>(Bretagne)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Marianne" panose="02000000000000000000" pitchFamily="2" charset="0"/>
              </a:rPr>
              <a:t>en coordination avec l’union régionale des médecins libéraux, PASS, Médecins du Monde et la CPAM </a:t>
            </a:r>
            <a:r>
              <a:rPr lang="fr-FR" sz="1400" dirty="0">
                <a:latin typeface="Marianne" panose="02000000000000000000" pitchFamily="2" charset="0"/>
              </a:rPr>
              <a:t>(PDL</a:t>
            </a:r>
            <a:r>
              <a:rPr lang="fr-FR" sz="1400" dirty="0" smtClean="0">
                <a:latin typeface="Marianne" panose="02000000000000000000" pitchFamily="2" charset="0"/>
              </a:rPr>
              <a:t>)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3528" y="1851670"/>
            <a:ext cx="40324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 algn="ctr"/>
            <a:r>
              <a:rPr lang="fr-FR" sz="40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Médiation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fr-FR" sz="1400" b="1" dirty="0" smtClean="0">
                <a:latin typeface="Marianne" panose="02000000000000000000" pitchFamily="2" charset="0"/>
              </a:rPr>
              <a:t>Publics précaires </a:t>
            </a:r>
            <a:r>
              <a:rPr lang="fr-FR" sz="1400" dirty="0" smtClean="0">
                <a:latin typeface="Marianne" panose="02000000000000000000" pitchFamily="2" charset="0"/>
              </a:rPr>
              <a:t>: habitants QPV, publics </a:t>
            </a:r>
            <a:r>
              <a:rPr lang="fr-FR" sz="1400" dirty="0">
                <a:latin typeface="Marianne" panose="02000000000000000000" pitchFamily="2" charset="0"/>
              </a:rPr>
              <a:t>CHRS, publics migrants, gens du </a:t>
            </a:r>
            <a:r>
              <a:rPr lang="fr-FR" sz="1400" dirty="0" smtClean="0">
                <a:latin typeface="Marianne" panose="02000000000000000000" pitchFamily="2" charset="0"/>
              </a:rPr>
              <a:t>voyage…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fr-FR" sz="1400" b="1" dirty="0" smtClean="0">
                <a:latin typeface="Marianne" panose="02000000000000000000" pitchFamily="2" charset="0"/>
              </a:rPr>
              <a:t>Santé mentale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fr-FR" sz="1400" b="1" dirty="0" smtClean="0">
                <a:latin typeface="Marianne" panose="02000000000000000000" pitchFamily="2" charset="0"/>
              </a:rPr>
              <a:t>Capitalisation Covid-19 </a:t>
            </a:r>
            <a:r>
              <a:rPr lang="fr-FR" sz="1400" dirty="0" smtClean="0">
                <a:latin typeface="Marianne" panose="02000000000000000000" pitchFamily="2" charset="0"/>
              </a:rPr>
              <a:t>: actions d’aller-vers pour la vaccination des plus précaires, équipes mobiles et ambassadeurs </a:t>
            </a:r>
            <a:r>
              <a:rPr lang="fr-FR" sz="1400" dirty="0" err="1" smtClean="0">
                <a:latin typeface="Marianne" panose="02000000000000000000" pitchFamily="2" charset="0"/>
              </a:rPr>
              <a:t>Covid</a:t>
            </a:r>
            <a:endParaRPr lang="fr-FR" sz="1400" dirty="0">
              <a:latin typeface="Marianne" panose="020000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4" t="14249" r="15323" b="14445"/>
          <a:stretch/>
        </p:blipFill>
        <p:spPr>
          <a:xfrm>
            <a:off x="1691680" y="4187457"/>
            <a:ext cx="1422641" cy="753163"/>
          </a:xfrm>
          <a:prstGeom prst="rect">
            <a:avLst/>
          </a:prstGeom>
        </p:spPr>
      </p:pic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919882"/>
              </p:ext>
            </p:extLst>
          </p:nvPr>
        </p:nvGraphicFramePr>
        <p:xfrm>
          <a:off x="92075" y="92075"/>
          <a:ext cx="22542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Objet d’environnement du Gestionnaire de liaisons" showAsIcon="1" r:id="rId5" imgW="2254680" imgH="417600" progId="Package">
                  <p:embed/>
                </p:oleObj>
              </mc:Choice>
              <mc:Fallback>
                <p:oleObj name="Objet d’environnement du Gestionnaire de liaisons" showAsIcon="1" r:id="rId5" imgW="2254680" imgH="417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2254250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309319"/>
              </p:ext>
            </p:extLst>
          </p:nvPr>
        </p:nvGraphicFramePr>
        <p:xfrm>
          <a:off x="92075" y="92075"/>
          <a:ext cx="22542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Objet d’environnement du Gestionnaire de liaisons" showAsIcon="1" r:id="rId7" imgW="2254680" imgH="417600" progId="Package">
                  <p:embed/>
                </p:oleObj>
              </mc:Choice>
              <mc:Fallback>
                <p:oleObj name="Objet d’environnement du Gestionnaire de liaisons" showAsIcon="1" r:id="rId7" imgW="2254680" imgH="417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2254250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494351"/>
              </p:ext>
            </p:extLst>
          </p:nvPr>
        </p:nvGraphicFramePr>
        <p:xfrm>
          <a:off x="92075" y="92075"/>
          <a:ext cx="21780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Objet d’environnement du Gestionnaire de liaisons" showAsIcon="1" r:id="rId9" imgW="2177640" imgH="417600" progId="Package">
                  <p:embed/>
                </p:oleObj>
              </mc:Choice>
              <mc:Fallback>
                <p:oleObj name="Objet d’environnement du Gestionnaire de liaisons" showAsIcon="1" r:id="rId9" imgW="2177640" imgH="417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2178050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705020"/>
              </p:ext>
            </p:extLst>
          </p:nvPr>
        </p:nvGraphicFramePr>
        <p:xfrm>
          <a:off x="92075" y="92075"/>
          <a:ext cx="21780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Objet d’environnement du Gestionnaire de liaisons" showAsIcon="1" r:id="rId11" imgW="2177640" imgH="417600" progId="Package">
                  <p:embed/>
                </p:oleObj>
              </mc:Choice>
              <mc:Fallback>
                <p:oleObj name="Objet d’environnement du Gestionnaire de liaisons" showAsIcon="1" r:id="rId11" imgW="2177640" imgH="417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2178050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324669"/>
              </p:ext>
            </p:extLst>
          </p:nvPr>
        </p:nvGraphicFramePr>
        <p:xfrm>
          <a:off x="92075" y="92075"/>
          <a:ext cx="21780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Objet d’environnement du Gestionnaire de liaisons" showAsIcon="1" r:id="rId13" imgW="2177640" imgH="417600" progId="Package">
                  <p:embed/>
                </p:oleObj>
              </mc:Choice>
              <mc:Fallback>
                <p:oleObj name="Objet d’environnement du Gestionnaire de liaisons" showAsIcon="1" r:id="rId13" imgW="2177640" imgH="417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2178050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42555"/>
              </p:ext>
            </p:extLst>
          </p:nvPr>
        </p:nvGraphicFramePr>
        <p:xfrm>
          <a:off x="92075" y="92075"/>
          <a:ext cx="21780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Objet d’environnement du Gestionnaire de liaisons" showAsIcon="1" r:id="rId15" imgW="2177640" imgH="417600" progId="Package">
                  <p:embed/>
                </p:oleObj>
              </mc:Choice>
              <mc:Fallback>
                <p:oleObj name="Objet d’environnement du Gestionnaire de liaisons" showAsIcon="1" r:id="rId15" imgW="2177640" imgH="417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2178050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27,224 Bouche Qui Parle Imágenes y Fotos - 123R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682" y="4299942"/>
            <a:ext cx="894255" cy="46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381" y="3654344"/>
            <a:ext cx="659499" cy="46091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9513" y="195486"/>
            <a:ext cx="8784976" cy="369332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DES ACTIONS COORDONNÉES</a:t>
            </a:r>
            <a:endParaRPr lang="fr-FR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699542"/>
            <a:ext cx="878497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RENFORCEMENT DE 20 M€ DU FOND D’INTERVENTION RÉGIONAL (FIR) : </a:t>
            </a:r>
          </a:p>
          <a:p>
            <a:pPr>
              <a:buClr>
                <a:srgbClr val="E83647"/>
              </a:buClr>
            </a:pPr>
            <a:r>
              <a:rPr lang="fr-FR" dirty="0" smtClean="0">
                <a:latin typeface="Marianne" panose="02000000000000000000" pitchFamily="2" charset="0"/>
              </a:rPr>
              <a:t>Les </a:t>
            </a:r>
            <a:r>
              <a:rPr lang="fr-FR" dirty="0">
                <a:latin typeface="Marianne" panose="02000000000000000000" pitchFamily="2" charset="0"/>
              </a:rPr>
              <a:t>sujets les plus portés </a:t>
            </a:r>
            <a:r>
              <a:rPr lang="fr-FR" dirty="0" smtClean="0">
                <a:latin typeface="Marianne" panose="02000000000000000000" pitchFamily="2" charset="0"/>
              </a:rPr>
              <a:t>dans </a:t>
            </a:r>
            <a:r>
              <a:rPr lang="fr-FR" dirty="0">
                <a:latin typeface="Marianne" panose="02000000000000000000" pitchFamily="2" charset="0"/>
              </a:rPr>
              <a:t>le cadre de ce </a:t>
            </a:r>
            <a:r>
              <a:rPr lang="fr-FR" dirty="0" smtClean="0">
                <a:latin typeface="Marianne" panose="02000000000000000000" pitchFamily="2" charset="0"/>
              </a:rPr>
              <a:t>renforcement sont :</a:t>
            </a:r>
            <a:endParaRPr lang="fr-FR" b="1" dirty="0">
              <a:latin typeface="Marianne" panose="02000000000000000000" pitchFamily="2" charset="0"/>
            </a:endParaRPr>
          </a:p>
          <a:p>
            <a:pPr>
              <a:buClr>
                <a:srgbClr val="E83647"/>
              </a:buClr>
            </a:pPr>
            <a:endParaRPr lang="fr-FR" sz="9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21</a:t>
            </a:fld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267745" y="3579862"/>
            <a:ext cx="6624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/>
            <a:r>
              <a:rPr lang="fr-FR" sz="3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Déterminants de santé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b="1" dirty="0" smtClean="0">
                <a:latin typeface="Marianne" panose="02000000000000000000" pitchFamily="2" charset="0"/>
              </a:rPr>
              <a:t>prévention du logement indigne </a:t>
            </a:r>
            <a:r>
              <a:rPr lang="fr-FR" sz="1400" dirty="0" smtClean="0">
                <a:latin typeface="Marianne" panose="02000000000000000000" pitchFamily="2" charset="0"/>
              </a:rPr>
              <a:t>(</a:t>
            </a:r>
            <a:r>
              <a:rPr lang="fr-FR" sz="1400" dirty="0" err="1" smtClean="0">
                <a:latin typeface="Marianne" panose="02000000000000000000" pitchFamily="2" charset="0"/>
              </a:rPr>
              <a:t>Nor</a:t>
            </a:r>
            <a:r>
              <a:rPr lang="fr-FR" sz="1400" dirty="0">
                <a:latin typeface="Marianne" panose="02000000000000000000" pitchFamily="2" charset="0"/>
              </a:rPr>
              <a:t>, </a:t>
            </a:r>
            <a:r>
              <a:rPr lang="fr-FR" sz="1400" dirty="0" smtClean="0">
                <a:latin typeface="Marianne" panose="02000000000000000000" pitchFamily="2" charset="0"/>
              </a:rPr>
              <a:t>IDF)</a:t>
            </a:r>
            <a:endParaRPr lang="fr-FR" sz="1400" dirty="0">
              <a:latin typeface="Marianne" panose="02000000000000000000" pitchFamily="2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1400" b="1" dirty="0" smtClean="0">
                <a:latin typeface="Marianne" panose="02000000000000000000" pitchFamily="2" charset="0"/>
              </a:rPr>
              <a:t>nutrition </a:t>
            </a:r>
            <a:r>
              <a:rPr lang="fr-FR" sz="1400" dirty="0" smtClean="0">
                <a:latin typeface="Marianne" panose="02000000000000000000" pitchFamily="2" charset="0"/>
              </a:rPr>
              <a:t>(Guadeloupe, </a:t>
            </a:r>
            <a:r>
              <a:rPr lang="fr-FR" sz="1400" dirty="0" err="1" smtClean="0">
                <a:latin typeface="Marianne" panose="02000000000000000000" pitchFamily="2" charset="0"/>
              </a:rPr>
              <a:t>Nor</a:t>
            </a:r>
            <a:r>
              <a:rPr lang="fr-FR" sz="1400" dirty="0" smtClean="0">
                <a:latin typeface="Marianne" panose="02000000000000000000" pitchFamily="2" charset="0"/>
              </a:rPr>
              <a:t>, PACA)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971600" y="1491630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lvl="0"/>
            <a:r>
              <a:rPr lang="fr-FR" sz="3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Petite enfance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400" b="1" dirty="0">
                <a:latin typeface="Marianne" panose="02000000000000000000" pitchFamily="2" charset="0"/>
              </a:rPr>
              <a:t>accès aux soins </a:t>
            </a:r>
            <a:r>
              <a:rPr lang="fr-FR" sz="1400" dirty="0" smtClean="0">
                <a:latin typeface="Marianne" panose="02000000000000000000" pitchFamily="2" charset="0"/>
              </a:rPr>
              <a:t>:</a:t>
            </a:r>
            <a:r>
              <a:rPr lang="fr-FR" sz="1400" b="1" dirty="0" smtClean="0">
                <a:latin typeface="Marianne" panose="02000000000000000000" pitchFamily="2" charset="0"/>
              </a:rPr>
              <a:t> </a:t>
            </a:r>
            <a:r>
              <a:rPr lang="fr-FR" sz="1400" dirty="0" smtClean="0">
                <a:latin typeface="Marianne" panose="02000000000000000000" pitchFamily="2" charset="0"/>
              </a:rPr>
              <a:t>enfants </a:t>
            </a:r>
            <a:r>
              <a:rPr lang="fr-FR" sz="1400" dirty="0">
                <a:latin typeface="Marianne" panose="02000000000000000000" pitchFamily="2" charset="0"/>
              </a:rPr>
              <a:t>de 3 à 9 ans scolarisés dans </a:t>
            </a:r>
            <a:r>
              <a:rPr lang="fr-FR" sz="1400" dirty="0" smtClean="0">
                <a:latin typeface="Marianne" panose="02000000000000000000" pitchFamily="2" charset="0"/>
              </a:rPr>
              <a:t>QPV (Bretagne)</a:t>
            </a:r>
            <a:endParaRPr lang="fr-FR" sz="1400" dirty="0">
              <a:latin typeface="Marianne" panose="02000000000000000000" pitchFamily="2" charset="0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400" b="1" dirty="0" smtClean="0">
                <a:latin typeface="Marianne" panose="02000000000000000000" pitchFamily="2" charset="0"/>
              </a:rPr>
              <a:t>compétences psycho-sociales </a:t>
            </a:r>
            <a:r>
              <a:rPr lang="fr-FR" sz="1400" dirty="0" smtClean="0">
                <a:latin typeface="Marianne" panose="02000000000000000000" pitchFamily="2" charset="0"/>
              </a:rPr>
              <a:t>: ateliers </a:t>
            </a:r>
            <a:r>
              <a:rPr lang="fr-FR" sz="1400" dirty="0">
                <a:latin typeface="Marianne" panose="02000000000000000000" pitchFamily="2" charset="0"/>
              </a:rPr>
              <a:t>langage dès 2 </a:t>
            </a:r>
            <a:r>
              <a:rPr lang="fr-FR" sz="1400" dirty="0" smtClean="0">
                <a:latin typeface="Marianne" panose="02000000000000000000" pitchFamily="2" charset="0"/>
              </a:rPr>
              <a:t>ans (PACA)</a:t>
            </a:r>
            <a:endParaRPr lang="fr-FR" sz="1400" b="1" dirty="0">
              <a:latin typeface="Marianne" panose="02000000000000000000" pitchFamily="2" charset="0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400" b="1" dirty="0">
                <a:latin typeface="Marianne" panose="02000000000000000000" pitchFamily="2" charset="0"/>
              </a:rPr>
              <a:t>prévention </a:t>
            </a:r>
            <a:r>
              <a:rPr lang="fr-FR" sz="1400" b="1" dirty="0" smtClean="0">
                <a:latin typeface="Marianne" panose="02000000000000000000" pitchFamily="2" charset="0"/>
              </a:rPr>
              <a:t>bucco-dentaire </a:t>
            </a:r>
            <a:r>
              <a:rPr lang="fr-FR" sz="1400" dirty="0">
                <a:latin typeface="Marianne" panose="02000000000000000000" pitchFamily="2" charset="0"/>
              </a:rPr>
              <a:t>(PACA</a:t>
            </a:r>
            <a:r>
              <a:rPr lang="fr-FR" sz="1400" dirty="0" smtClean="0">
                <a:latin typeface="Marianne" panose="02000000000000000000" pitchFamily="2" charset="0"/>
              </a:rPr>
              <a:t>)</a:t>
            </a:r>
            <a:endParaRPr lang="fr-FR" sz="1400" dirty="0">
              <a:latin typeface="Marianne" panose="020000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04048" y="1427741"/>
            <a:ext cx="843270" cy="62369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83918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22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1635646"/>
            <a:ext cx="8784976" cy="2318583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endParaRPr lang="fr-FR" b="1" spc="225" dirty="0" smtClean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BILAN PARTAGÉ :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RESTITUTION DES ÉCHANGES ET RETOURS D’EXPÉRIENCES DES PARTICIPANTS DU WEBINAIRE DU 23/06/22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400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(ARS, DREETS, acteurs associatifs, coordinateurs des PASS, ministère, Commissaires Pauvreté…)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endParaRPr lang="fr-FR" b="1" spc="225" dirty="0" smtClean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3" y="163956"/>
            <a:ext cx="8784976" cy="338554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600" b="1" spc="225" dirty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UN PREMIER BILAN POSITIF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521" y="1347614"/>
            <a:ext cx="864096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De nouveaux crédits, pérennes et conséquents </a:t>
            </a:r>
            <a:r>
              <a:rPr lang="fr-FR" sz="1600" dirty="0" smtClean="0">
                <a:latin typeface="Marianne" panose="02000000000000000000" pitchFamily="2" charset="0"/>
              </a:rPr>
              <a:t>alloués à la prise en charge des personnes en situation de précarité, </a:t>
            </a:r>
            <a:r>
              <a:rPr lang="fr-FR" sz="1600" b="1" dirty="0" smtClean="0">
                <a:latin typeface="Marianne" panose="02000000000000000000" pitchFamily="2" charset="0"/>
              </a:rPr>
              <a:t>salués par tous les acteurs, qui répondent aux besoins spécifiques des plus vulnérables</a:t>
            </a:r>
            <a:r>
              <a:rPr lang="fr-FR" sz="1600" dirty="0" smtClean="0">
                <a:latin typeface="Marianne" panose="02000000000000000000" pitchFamily="2" charset="0"/>
              </a:rPr>
              <a:t> :</a:t>
            </a:r>
          </a:p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endParaRPr lang="fr-FR" sz="1100" b="1" dirty="0" smtClean="0">
              <a:latin typeface="Marianne" panose="02000000000000000000" pitchFamily="2" charset="0"/>
            </a:endParaRPr>
          </a:p>
          <a:p>
            <a:pPr marL="742950" lvl="1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E83647"/>
                </a:solidFill>
                <a:latin typeface="Marianne" panose="02000000000000000000" pitchFamily="2" charset="0"/>
              </a:rPr>
              <a:t>Développement de l’aller-vers</a:t>
            </a:r>
          </a:p>
          <a:p>
            <a:pPr marL="742950" lvl="1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E83647"/>
                </a:solidFill>
                <a:latin typeface="Marianne" panose="02000000000000000000" pitchFamily="2" charset="0"/>
              </a:rPr>
              <a:t>Déploiement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de modalités de prise en charge </a:t>
            </a:r>
            <a:r>
              <a:rPr lang="fr-FR" sz="1400" b="1" dirty="0">
                <a:solidFill>
                  <a:srgbClr val="E83647"/>
                </a:solidFill>
                <a:latin typeface="Marianne" panose="02000000000000000000" pitchFamily="2" charset="0"/>
              </a:rPr>
              <a:t>innovantes : médiation, </a:t>
            </a: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santé participative</a:t>
            </a:r>
            <a:endParaRPr lang="fr-FR" sz="1400" b="1" dirty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742950" lvl="1" indent="-285750">
              <a:buClr>
                <a:srgbClr val="E83647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Renforcement des structures de lutte contre </a:t>
            </a:r>
            <a:r>
              <a:rPr lang="fr-FR" sz="1400" b="1" dirty="0">
                <a:solidFill>
                  <a:srgbClr val="E83647"/>
                </a:solidFill>
                <a:latin typeface="Marianne" panose="02000000000000000000" pitchFamily="2" charset="0"/>
              </a:rPr>
              <a:t>les addictions</a:t>
            </a:r>
          </a:p>
          <a:p>
            <a:pPr lvl="1">
              <a:buClr>
                <a:srgbClr val="E83647"/>
              </a:buClr>
            </a:pPr>
            <a:endParaRPr lang="fr-FR" sz="1100" dirty="0" smtClean="0">
              <a:latin typeface="Marianne" panose="02000000000000000000" pitchFamily="2" charset="0"/>
            </a:endParaRPr>
          </a:p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Une mise en œuvre effective dès 2021 </a:t>
            </a:r>
            <a:r>
              <a:rPr lang="fr-FR" sz="1600" dirty="0" smtClean="0">
                <a:latin typeface="Marianne" panose="02000000000000000000" pitchFamily="2" charset="0"/>
              </a:rPr>
              <a:t>qui s’est inscrit dans le </a:t>
            </a:r>
            <a:r>
              <a:rPr lang="fr-FR" sz="1600" b="1" dirty="0" smtClean="0">
                <a:latin typeface="Marianne" panose="02000000000000000000" pitchFamily="2" charset="0"/>
              </a:rPr>
              <a:t>prolongement </a:t>
            </a:r>
            <a:r>
              <a:rPr lang="fr-FR" sz="1600" b="1" dirty="0">
                <a:latin typeface="Marianne" panose="02000000000000000000" pitchFamily="2" charset="0"/>
              </a:rPr>
              <a:t>des </a:t>
            </a:r>
            <a:r>
              <a:rPr lang="fr-FR" sz="1600" b="1" dirty="0" smtClean="0">
                <a:latin typeface="Marianne" panose="02000000000000000000" pitchFamily="2" charset="0"/>
              </a:rPr>
              <a:t>actions territoriales </a:t>
            </a:r>
            <a:r>
              <a:rPr lang="fr-FR" sz="1600" dirty="0" smtClean="0">
                <a:latin typeface="Marianne" panose="02000000000000000000" pitchFamily="2" charset="0"/>
              </a:rPr>
              <a:t>menées auprès des publics en situation de précarité dans le cadre de la crise Covid-19</a:t>
            </a:r>
          </a:p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endParaRPr lang="fr-FR" sz="1100" dirty="0" smtClean="0">
              <a:latin typeface="Marianne" panose="02000000000000000000" pitchFamily="2" charset="0"/>
            </a:endParaRPr>
          </a:p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Une gouvernance élargie </a:t>
            </a:r>
            <a:r>
              <a:rPr lang="fr-FR" sz="1600" dirty="0" smtClean="0">
                <a:latin typeface="Marianne" panose="02000000000000000000" pitchFamily="2" charset="0"/>
              </a:rPr>
              <a:t>permettant une </a:t>
            </a:r>
            <a:r>
              <a:rPr lang="fr-FR" sz="1600" b="1" dirty="0" smtClean="0">
                <a:latin typeface="Marianne" panose="02000000000000000000" pitchFamily="2" charset="0"/>
              </a:rPr>
              <a:t>plus grande coopération entre les acteurs au niveau territorial </a:t>
            </a:r>
            <a:r>
              <a:rPr lang="fr-FR" sz="1600" dirty="0" smtClean="0">
                <a:latin typeface="Marianne" panose="02000000000000000000" pitchFamily="2" charset="0"/>
              </a:rPr>
              <a:t>sous l’égide des ARS et un nouveau cadre de travail favorisant l’</a:t>
            </a:r>
            <a:r>
              <a:rPr lang="fr-FR" sz="1600" b="1" dirty="0" smtClean="0">
                <a:latin typeface="Marianne" panose="02000000000000000000" pitchFamily="2" charset="0"/>
              </a:rPr>
              <a:t>articulation entre les niveaux national et régional </a:t>
            </a:r>
            <a:r>
              <a:rPr lang="fr-FR" sz="1600" dirty="0" smtClean="0">
                <a:latin typeface="Marianne" panose="02000000000000000000" pitchFamily="2" charset="0"/>
              </a:rPr>
              <a:t>du champ sanitaire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1521" y="629275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L’ensemble </a:t>
            </a:r>
            <a:r>
              <a:rPr lang="fr-FR" b="1" dirty="0">
                <a:latin typeface="Marianne" panose="02000000000000000000" pitchFamily="2" charset="0"/>
              </a:rPr>
              <a:t>des acteurs salue les actions portées par la mesure 27 du Ségur de la santé</a:t>
            </a:r>
            <a:r>
              <a:rPr lang="fr-FR" b="1" dirty="0" smtClean="0">
                <a:latin typeface="Marianne" panose="02000000000000000000" pitchFamily="2" charset="0"/>
              </a:rPr>
              <a:t> et en dressent </a:t>
            </a:r>
            <a:r>
              <a:rPr lang="fr-FR" b="1" dirty="0">
                <a:latin typeface="Marianne" panose="02000000000000000000" pitchFamily="2" charset="0"/>
              </a:rPr>
              <a:t>un premier bilan positif :</a:t>
            </a:r>
          </a:p>
        </p:txBody>
      </p:sp>
    </p:spTree>
    <p:extLst>
      <p:ext uri="{BB962C8B-B14F-4D97-AF65-F5344CB8AC3E}">
        <p14:creationId xmlns:p14="http://schemas.microsoft.com/office/powerpoint/2010/main" val="78320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3" y="163956"/>
            <a:ext cx="8784976" cy="338554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600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PRINCIPALES DIFFICULTÉS</a:t>
            </a:r>
            <a:endParaRPr lang="fr-FR" sz="1600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1" y="1509628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E83647"/>
                </a:solidFill>
                <a:latin typeface="Marianne" panose="02000000000000000000" pitchFamily="2" charset="0"/>
              </a:rPr>
              <a:t>Un contexte </a:t>
            </a:r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difficile, </a:t>
            </a:r>
            <a:r>
              <a:rPr lang="fr-FR" dirty="0" smtClean="0">
                <a:latin typeface="Marianne" panose="02000000000000000000" pitchFamily="2" charset="0"/>
              </a:rPr>
              <a:t>conséquence de la crise sanitaire, puis de la crise ukrainienne qui s’est </a:t>
            </a:r>
            <a:r>
              <a:rPr lang="fr-FR" b="1" dirty="0" smtClean="0">
                <a:latin typeface="Marianne" panose="02000000000000000000" pitchFamily="2" charset="0"/>
              </a:rPr>
              <a:t>ajouté à une surcharge structurelle </a:t>
            </a:r>
            <a:r>
              <a:rPr lang="fr-FR" dirty="0" smtClean="0">
                <a:latin typeface="Marianne" panose="02000000000000000000" pitchFamily="2" charset="0"/>
              </a:rPr>
              <a:t>des services et des associations</a:t>
            </a:r>
          </a:p>
          <a:p>
            <a:pPr>
              <a:buClr>
                <a:srgbClr val="E83647"/>
              </a:buClr>
            </a:pPr>
            <a:endParaRPr lang="fr-FR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Un déploiement compliqué </a:t>
            </a:r>
            <a:r>
              <a:rPr lang="fr-FR" dirty="0" smtClean="0">
                <a:latin typeface="Marianne" panose="02000000000000000000" pitchFamily="2" charset="0"/>
              </a:rPr>
              <a:t>par des </a:t>
            </a:r>
            <a:r>
              <a:rPr lang="fr-FR" b="1" u="sng" dirty="0" smtClean="0">
                <a:latin typeface="Marianne" panose="02000000000000000000" pitchFamily="2" charset="0"/>
              </a:rPr>
              <a:t>difficultés de recrutement </a:t>
            </a:r>
            <a:r>
              <a:rPr lang="fr-FR" b="1" u="sng" dirty="0">
                <a:latin typeface="Marianne" panose="02000000000000000000" pitchFamily="2" charset="0"/>
              </a:rPr>
              <a:t>de professionnels</a:t>
            </a:r>
            <a:r>
              <a:rPr lang="fr-FR" b="1" dirty="0">
                <a:latin typeface="Marianne" panose="02000000000000000000" pitchFamily="2" charset="0"/>
              </a:rPr>
              <a:t> </a:t>
            </a:r>
            <a:r>
              <a:rPr lang="fr-FR" dirty="0">
                <a:latin typeface="Marianne" panose="02000000000000000000" pitchFamily="2" charset="0"/>
              </a:rPr>
              <a:t>(médecins, psychologues, </a:t>
            </a:r>
            <a:r>
              <a:rPr lang="fr-FR" dirty="0" smtClean="0">
                <a:latin typeface="Marianne" panose="02000000000000000000" pitchFamily="2" charset="0"/>
              </a:rPr>
              <a:t>infirmiers, travailleurs sociaux) et d’une </a:t>
            </a:r>
            <a:r>
              <a:rPr lang="fr-FR" b="1" dirty="0" smtClean="0">
                <a:latin typeface="Marianne" panose="02000000000000000000" pitchFamily="2" charset="0"/>
              </a:rPr>
              <a:t>nécessaire</a:t>
            </a:r>
            <a:r>
              <a:rPr lang="fr-FR" dirty="0" smtClean="0">
                <a:latin typeface="Marianne" panose="02000000000000000000" pitchFamily="2" charset="0"/>
              </a:rPr>
              <a:t> </a:t>
            </a:r>
            <a:r>
              <a:rPr lang="fr-FR" b="1" dirty="0" smtClean="0">
                <a:latin typeface="Marianne" panose="02000000000000000000" pitchFamily="2" charset="0"/>
              </a:rPr>
              <a:t>revalorisation salariale </a:t>
            </a:r>
            <a:r>
              <a:rPr lang="fr-FR" dirty="0" smtClean="0">
                <a:latin typeface="Marianne" panose="02000000000000000000" pitchFamily="2" charset="0"/>
              </a:rPr>
              <a:t>qui a amoindri l’utilisation des crédits</a:t>
            </a:r>
          </a:p>
          <a:p>
            <a:pPr marL="28575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endParaRPr lang="fr-FR" dirty="0" smtClean="0">
              <a:latin typeface="Marianne" panose="02000000000000000000" pitchFamily="2" charset="0"/>
            </a:endParaRPr>
          </a:p>
          <a:p>
            <a:pPr marL="28575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E83647"/>
                </a:solidFill>
                <a:latin typeface="Marianne" panose="02000000000000000000" pitchFamily="2" charset="0"/>
              </a:rPr>
              <a:t>Une opérationnalisation </a:t>
            </a:r>
            <a:r>
              <a:rPr lang="fr-FR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limitée </a:t>
            </a:r>
            <a:r>
              <a:rPr lang="fr-FR" dirty="0" smtClean="0">
                <a:latin typeface="Marianne" panose="02000000000000000000" pitchFamily="2" charset="0"/>
              </a:rPr>
              <a:t>par la </a:t>
            </a:r>
            <a:r>
              <a:rPr lang="fr-FR" b="1" dirty="0" smtClean="0">
                <a:latin typeface="Marianne" panose="02000000000000000000" pitchFamily="2" charset="0"/>
              </a:rPr>
              <a:t>complexité des procédures </a:t>
            </a:r>
            <a:r>
              <a:rPr lang="fr-FR" dirty="0" smtClean="0">
                <a:latin typeface="Marianne" panose="02000000000000000000" pitchFamily="2" charset="0"/>
              </a:rPr>
              <a:t>(appels à projets, calendriers contraints…) et limites de foncier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1521" y="701283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b="1" dirty="0" smtClean="0">
                <a:latin typeface="Marianne" panose="02000000000000000000" pitchFamily="2" charset="0"/>
              </a:rPr>
              <a:t>Les principales difficultés remontées par les différents acteurs dans la mise en œuvre de la mesure 27 sont :</a:t>
            </a:r>
            <a:endParaRPr lang="fr-FR" b="1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8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9513" y="163956"/>
            <a:ext cx="8784976" cy="323165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500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AXES &amp; LEVIERS D’AMÉLIORATION DISCUTÉS</a:t>
            </a:r>
            <a:endParaRPr lang="fr-FR" sz="1500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1" y="546234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E83647"/>
              </a:buClr>
            </a:pPr>
            <a:r>
              <a:rPr lang="fr-FR" b="1" dirty="0">
                <a:latin typeface="Marianne" panose="02000000000000000000" pitchFamily="2" charset="0"/>
              </a:rPr>
              <a:t>Améliorer l’articulation des </a:t>
            </a:r>
            <a:r>
              <a:rPr lang="fr-FR" b="1" dirty="0" smtClean="0">
                <a:latin typeface="Marianne" panose="02000000000000000000" pitchFamily="2" charset="0"/>
              </a:rPr>
              <a:t>dispositifs</a:t>
            </a:r>
            <a:endParaRPr lang="fr-FR" b="1" dirty="0">
              <a:latin typeface="Marianne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3237" y="1123320"/>
            <a:ext cx="427474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Améliorer la lisibilité des dispositifs</a:t>
            </a:r>
            <a:r>
              <a:rPr lang="fr-FR" sz="1600" dirty="0" smtClean="0">
                <a:solidFill>
                  <a:srgbClr val="E83647"/>
                </a:solidFill>
                <a:latin typeface="Marianne" panose="02000000000000000000" pitchFamily="2" charset="0"/>
              </a:rPr>
              <a:t> </a:t>
            </a:r>
          </a:p>
          <a:p>
            <a:pPr lvl="0">
              <a:buClr>
                <a:srgbClr val="E83647"/>
              </a:buClr>
            </a:pPr>
            <a:endParaRPr lang="fr-FR" sz="600" dirty="0" smtClean="0">
              <a:latin typeface="Marianne" panose="02000000000000000000" pitchFamily="2" charset="0"/>
            </a:endParaRPr>
          </a:p>
          <a:p>
            <a:pPr lvl="0" algn="just">
              <a:buClr>
                <a:srgbClr val="E83647"/>
              </a:buClr>
            </a:pPr>
            <a:r>
              <a:rPr lang="fr-FR" sz="1400" dirty="0">
                <a:latin typeface="Marianne" panose="02000000000000000000" pitchFamily="2" charset="0"/>
              </a:rPr>
              <a:t>L</a:t>
            </a:r>
            <a:r>
              <a:rPr lang="fr-FR" sz="1400" dirty="0" smtClean="0">
                <a:latin typeface="Marianne" panose="02000000000000000000" pitchFamily="2" charset="0"/>
              </a:rPr>
              <a:t>a </a:t>
            </a:r>
            <a:r>
              <a:rPr lang="fr-FR" sz="1400" dirty="0">
                <a:latin typeface="Marianne" panose="02000000000000000000" pitchFamily="2" charset="0"/>
              </a:rPr>
              <a:t>multiplicité des dispositifs médico-sociaux </a:t>
            </a:r>
            <a:r>
              <a:rPr lang="fr-FR" sz="1400" dirty="0" smtClean="0">
                <a:latin typeface="Marianne" panose="02000000000000000000" pitchFamily="2" charset="0"/>
              </a:rPr>
              <a:t>créés </a:t>
            </a:r>
            <a:r>
              <a:rPr lang="fr-FR" sz="1400" dirty="0">
                <a:latin typeface="Marianne" panose="02000000000000000000" pitchFamily="2" charset="0"/>
              </a:rPr>
              <a:t>dans le cadre du Ségur </a:t>
            </a:r>
            <a:r>
              <a:rPr lang="fr-FR" sz="1400" dirty="0" smtClean="0">
                <a:latin typeface="Marianne" panose="02000000000000000000" pitchFamily="2" charset="0"/>
              </a:rPr>
              <a:t>complexifie </a:t>
            </a:r>
            <a:r>
              <a:rPr lang="fr-FR" sz="1400" dirty="0">
                <a:latin typeface="Marianne" panose="02000000000000000000" pitchFamily="2" charset="0"/>
              </a:rPr>
              <a:t>la visibilité et la coordination de l’offre à l’échelle </a:t>
            </a:r>
            <a:r>
              <a:rPr lang="fr-FR" sz="1400" dirty="0" smtClean="0">
                <a:latin typeface="Marianne" panose="02000000000000000000" pitchFamily="2" charset="0"/>
              </a:rPr>
              <a:t>territoriale.</a:t>
            </a:r>
          </a:p>
          <a:p>
            <a:pPr lvl="0" algn="just">
              <a:buClr>
                <a:srgbClr val="E83647"/>
              </a:buClr>
            </a:pPr>
            <a:endParaRPr lang="fr-FR" sz="1400" b="1" dirty="0">
              <a:solidFill>
                <a:srgbClr val="E83647"/>
              </a:solidFill>
              <a:latin typeface="Marianne" panose="020000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6016" y="967537"/>
            <a:ext cx="4248473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</a:t>
            </a:r>
          </a:p>
          <a:p>
            <a:pPr>
              <a:buClr>
                <a:srgbClr val="E83647"/>
              </a:buClr>
            </a:pPr>
            <a:endParaRPr lang="fr-FR" sz="600" dirty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1</a:t>
            </a:r>
            <a:r>
              <a:rPr lang="fr-FR" sz="1200" baseline="30000" dirty="0" smtClean="0">
                <a:latin typeface="Marianne" panose="02000000000000000000" pitchFamily="2" charset="0"/>
              </a:rPr>
              <a:t>ère</a:t>
            </a:r>
            <a:r>
              <a:rPr lang="fr-FR" sz="1200" dirty="0" smtClean="0">
                <a:latin typeface="Marianne" panose="02000000000000000000" pitchFamily="2" charset="0"/>
              </a:rPr>
              <a:t> étape </a:t>
            </a:r>
            <a:r>
              <a:rPr lang="fr-FR" sz="1200" dirty="0">
                <a:latin typeface="Marianne" panose="02000000000000000000" pitchFamily="2" charset="0"/>
              </a:rPr>
              <a:t>: </a:t>
            </a:r>
            <a:r>
              <a:rPr lang="fr-FR" sz="1200" b="1" dirty="0">
                <a:latin typeface="Marianne" panose="02000000000000000000" pitchFamily="2" charset="0"/>
              </a:rPr>
              <a:t>constitution d’une boîte à outils </a:t>
            </a:r>
            <a:r>
              <a:rPr lang="fr-FR" sz="1200" dirty="0">
                <a:latin typeface="Marianne" panose="02000000000000000000" pitchFamily="2" charset="0"/>
              </a:rPr>
              <a:t>qui répertorie les </a:t>
            </a:r>
            <a:r>
              <a:rPr lang="fr-FR" sz="1200" dirty="0" smtClean="0">
                <a:latin typeface="Marianne" panose="02000000000000000000" pitchFamily="2" charset="0"/>
              </a:rPr>
              <a:t>différents dispositifs</a:t>
            </a:r>
            <a:r>
              <a:rPr lang="fr-FR" sz="1200" dirty="0">
                <a:latin typeface="Marianne" panose="02000000000000000000" pitchFamily="2" charset="0"/>
              </a:rPr>
              <a:t>, leurs modalités et spécificités (été 2022</a:t>
            </a:r>
            <a:r>
              <a:rPr lang="fr-FR" sz="1200" dirty="0" smtClean="0">
                <a:latin typeface="Marianne" panose="02000000000000000000" pitchFamily="2" charset="0"/>
              </a:rPr>
              <a:t>)</a:t>
            </a:r>
          </a:p>
          <a:p>
            <a:pPr lvl="0"/>
            <a:endParaRPr lang="fr-FR" sz="600" dirty="0" smtClean="0">
              <a:latin typeface="Marianne" panose="02000000000000000000" pitchFamily="2" charset="0"/>
            </a:endParaRPr>
          </a:p>
          <a:p>
            <a:pPr lvl="0"/>
            <a:r>
              <a:rPr lang="fr-FR" sz="1200" b="1" dirty="0">
                <a:latin typeface="Marianne" panose="02000000000000000000" pitchFamily="2" charset="0"/>
              </a:rPr>
              <a:t>Autres propositions des participants </a:t>
            </a:r>
            <a:r>
              <a:rPr lang="fr-FR" sz="1400" b="1" dirty="0">
                <a:latin typeface="Marianne" panose="02000000000000000000" pitchFamily="2" charset="0"/>
              </a:rPr>
              <a:t>:</a:t>
            </a:r>
          </a:p>
          <a:p>
            <a:pPr lvl="0"/>
            <a:endParaRPr lang="fr-FR" sz="500" b="1" dirty="0"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>
                <a:latin typeface="Marianne" panose="02000000000000000000" pitchFamily="2" charset="0"/>
              </a:rPr>
              <a:t>Renommer les dispositifs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Marianne" panose="02000000000000000000" pitchFamily="2" charset="0"/>
              </a:rPr>
              <a:t>Simplifier les </a:t>
            </a:r>
            <a:r>
              <a:rPr lang="fr-FR" sz="1200" b="1" dirty="0">
                <a:latin typeface="Marianne" panose="02000000000000000000" pitchFamily="2" charset="0"/>
              </a:rPr>
              <a:t>dispositifs : </a:t>
            </a:r>
            <a:r>
              <a:rPr lang="fr-FR" sz="1200" dirty="0">
                <a:latin typeface="Marianne" panose="02000000000000000000" pitchFamily="2" charset="0"/>
              </a:rPr>
              <a:t>1 pivot d’accès aux soins </a:t>
            </a:r>
            <a:r>
              <a:rPr lang="fr-FR" sz="1200" dirty="0" smtClean="0">
                <a:latin typeface="Marianne" panose="02000000000000000000" pitchFamily="2" charset="0"/>
              </a:rPr>
              <a:t>sanitaire-social (ex: sur </a:t>
            </a:r>
            <a:r>
              <a:rPr lang="fr-FR" sz="1200" dirty="0">
                <a:latin typeface="Marianne" panose="02000000000000000000" pitchFamily="2" charset="0"/>
              </a:rPr>
              <a:t>la base des </a:t>
            </a:r>
            <a:r>
              <a:rPr lang="fr-FR" sz="1200" dirty="0" smtClean="0">
                <a:latin typeface="Marianne" panose="02000000000000000000" pitchFamily="2" charset="0"/>
              </a:rPr>
              <a:t>PASS) </a:t>
            </a:r>
            <a:r>
              <a:rPr lang="fr-FR" sz="1200" dirty="0">
                <a:latin typeface="Marianne" panose="02000000000000000000" pitchFamily="2" charset="0"/>
              </a:rPr>
              <a:t>&amp; 1 dispositif pivot d’aller-vers </a:t>
            </a:r>
            <a:r>
              <a:rPr lang="fr-FR" sz="1200" dirty="0" smtClean="0">
                <a:latin typeface="Marianne" panose="02000000000000000000" pitchFamily="2" charset="0"/>
              </a:rPr>
              <a:t>global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88545" y="2859782"/>
            <a:ext cx="42747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Développer </a:t>
            </a: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la 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transversalité</a:t>
            </a:r>
          </a:p>
          <a:p>
            <a:pPr lvl="0" algn="just">
              <a:buClr>
                <a:srgbClr val="E83647"/>
              </a:buClr>
            </a:pPr>
            <a:endParaRPr lang="fr-FR" sz="600" dirty="0" smtClean="0">
              <a:latin typeface="Marianne" panose="02000000000000000000" pitchFamily="2" charset="0"/>
            </a:endParaRPr>
          </a:p>
          <a:p>
            <a:pPr algn="just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Agir sur </a:t>
            </a:r>
            <a:r>
              <a:rPr lang="fr-FR" sz="1400" dirty="0">
                <a:latin typeface="Marianne" panose="02000000000000000000" pitchFamily="2" charset="0"/>
              </a:rPr>
              <a:t>l’ensemble des déterminants de santé au-delà des champs sanitaire et social, dans l’esprit de la recommandation de l’OMS de mettre de la « santé dans toutes les politiques </a:t>
            </a:r>
            <a:r>
              <a:rPr lang="fr-FR" sz="1400" dirty="0" smtClean="0">
                <a:latin typeface="Marianne" panose="02000000000000000000" pitchFamily="2" charset="0"/>
              </a:rPr>
              <a:t>».</a:t>
            </a:r>
          </a:p>
          <a:p>
            <a:pPr algn="just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Décloisonner les politiques (santé, santé mentale, social, hébergement…)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716016" y="3158560"/>
            <a:ext cx="440406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 </a:t>
            </a:r>
          </a:p>
          <a:p>
            <a:pPr>
              <a:buClr>
                <a:srgbClr val="E83647"/>
              </a:buClr>
            </a:pPr>
            <a:endParaRPr lang="fr-FR" sz="6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>
                <a:latin typeface="Marianne" panose="02000000000000000000" pitchFamily="2" charset="0"/>
              </a:rPr>
              <a:t>Actions orientées </a:t>
            </a:r>
            <a:r>
              <a:rPr lang="fr-FR" sz="1200" dirty="0" smtClean="0">
                <a:latin typeface="Marianne" panose="02000000000000000000" pitchFamily="2" charset="0"/>
              </a:rPr>
              <a:t>«</a:t>
            </a:r>
            <a:r>
              <a:rPr lang="fr-FR" sz="1200" dirty="0">
                <a:latin typeface="Marianne" panose="02000000000000000000" pitchFamily="2" charset="0"/>
              </a:rPr>
              <a:t> publics » : ex. sortants de prison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>
                <a:latin typeface="Marianne" panose="02000000000000000000" pitchFamily="2" charset="0"/>
              </a:rPr>
              <a:t>Définition de parcours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Formations initiales croisées </a:t>
            </a:r>
            <a:r>
              <a:rPr lang="fr-FR" sz="1200" dirty="0">
                <a:latin typeface="Marianne" panose="02000000000000000000" pitchFamily="2" charset="0"/>
              </a:rPr>
              <a:t>(soins et </a:t>
            </a:r>
            <a:r>
              <a:rPr lang="fr-FR" sz="1200" dirty="0" smtClean="0">
                <a:latin typeface="Marianne" panose="02000000000000000000" pitchFamily="2" charset="0"/>
              </a:rPr>
              <a:t>social)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600" dirty="0" smtClean="0">
              <a:latin typeface="Marianne" panose="02000000000000000000" pitchFamily="2" charset="0"/>
            </a:endParaRPr>
          </a:p>
          <a:p>
            <a:pPr lvl="0"/>
            <a:r>
              <a:rPr lang="fr-FR" sz="1200" b="1" dirty="0" smtClean="0">
                <a:latin typeface="Marianne" panose="02000000000000000000" pitchFamily="2" charset="0"/>
              </a:rPr>
              <a:t>Autres propositions des participants :</a:t>
            </a:r>
          </a:p>
          <a:p>
            <a:pPr lvl="0"/>
            <a:endParaRPr lang="fr-FR" sz="600" b="1" dirty="0" smtClean="0"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Pour chaque projet de loi, réaliser une étude d’impact sur les 10% les plus précaires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2" name="Triangle isocèle 1"/>
          <p:cNvSpPr/>
          <p:nvPr/>
        </p:nvSpPr>
        <p:spPr>
          <a:xfrm rot="5400000">
            <a:off x="4459048" y="1028518"/>
            <a:ext cx="147182" cy="209310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 rot="5400000">
            <a:off x="4463988" y="3255826"/>
            <a:ext cx="144016" cy="216024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118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26</a:t>
            </a:fld>
            <a:endParaRPr lang="fr-FR"/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8F0AE8-C39C-4002-A736-84E1AB793121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3" y="163956"/>
            <a:ext cx="8784976" cy="323165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500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AXES &amp; LEVIERS D’AMÉLIORATION DISCUTÉS</a:t>
            </a:r>
            <a:endParaRPr lang="fr-FR" sz="1500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1" y="61824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E83647"/>
              </a:buClr>
            </a:pPr>
            <a:r>
              <a:rPr lang="fr-FR" b="1" dirty="0">
                <a:latin typeface="Marianne" panose="02000000000000000000" pitchFamily="2" charset="0"/>
              </a:rPr>
              <a:t>Améliorer l’articulation des </a:t>
            </a:r>
            <a:r>
              <a:rPr lang="fr-FR" b="1" dirty="0" smtClean="0">
                <a:latin typeface="Marianne" panose="02000000000000000000" pitchFamily="2" charset="0"/>
              </a:rPr>
              <a:t>dispositifs</a:t>
            </a:r>
            <a:endParaRPr lang="fr-FR" b="1" dirty="0">
              <a:latin typeface="Marianne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1203598"/>
            <a:ext cx="3816424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Poursuivre l’effort de coordination</a:t>
            </a:r>
          </a:p>
          <a:p>
            <a:pPr lvl="0">
              <a:buClr>
                <a:srgbClr val="E83647"/>
              </a:buClr>
            </a:pPr>
            <a:endParaRPr lang="fr-FR" sz="1100" dirty="0" smtClean="0">
              <a:latin typeface="Marianne" panose="02000000000000000000" pitchFamily="2" charset="0"/>
            </a:endParaRPr>
          </a:p>
          <a:p>
            <a:pPr algn="just">
              <a:buClr>
                <a:srgbClr val="E83647"/>
              </a:buClr>
            </a:pPr>
            <a:r>
              <a:rPr lang="fr-FR" sz="1400" dirty="0">
                <a:latin typeface="Marianne" panose="02000000000000000000" pitchFamily="2" charset="0"/>
              </a:rPr>
              <a:t>La nouvelle gouvernance régionale mise en place dans le cadre de la mesure 27 du Ségur permet d’associer l’ensemble des acteurs dans des diagnostics communs, un </a:t>
            </a:r>
            <a:r>
              <a:rPr lang="fr-FR" sz="1400" dirty="0" smtClean="0">
                <a:latin typeface="Marianne" panose="02000000000000000000" pitchFamily="2" charset="0"/>
              </a:rPr>
              <a:t>portage et une vision partagés au-delà </a:t>
            </a:r>
            <a:r>
              <a:rPr lang="fr-FR" sz="1400" dirty="0">
                <a:latin typeface="Marianne" panose="02000000000000000000" pitchFamily="2" charset="0"/>
              </a:rPr>
              <a:t>des publics habituels</a:t>
            </a:r>
            <a:r>
              <a:rPr lang="fr-FR" sz="1400" dirty="0" smtClean="0">
                <a:latin typeface="Marianne" panose="02000000000000000000" pitchFamily="2" charset="0"/>
              </a:rPr>
              <a:t> </a:t>
            </a:r>
            <a:r>
              <a:rPr lang="fr-FR" sz="1400" dirty="0">
                <a:latin typeface="Marianne" panose="02000000000000000000" pitchFamily="2" charset="0"/>
              </a:rPr>
              <a:t>sur les champs social / sanitaire / </a:t>
            </a:r>
            <a:r>
              <a:rPr lang="fr-FR" sz="1400" dirty="0" smtClean="0">
                <a:latin typeface="Marianne" panose="02000000000000000000" pitchFamily="2" charset="0"/>
              </a:rPr>
              <a:t>hébergement. Elle nécessite un travail important de coordination et de mobilisation des acteurs qu’il faut poursuivre.</a:t>
            </a:r>
            <a:endParaRPr lang="fr-FR" sz="1400" b="1" dirty="0">
              <a:solidFill>
                <a:srgbClr val="E83647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743436" y="1235824"/>
            <a:ext cx="4221053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</a:t>
            </a:r>
          </a:p>
          <a:p>
            <a:pPr>
              <a:buClr>
                <a:srgbClr val="E83647"/>
              </a:buClr>
            </a:pPr>
            <a:endParaRPr lang="fr-FR" sz="11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>
              <a:buClr>
                <a:srgbClr val="E83647"/>
              </a:buClr>
            </a:pPr>
            <a:r>
              <a:rPr lang="fr-FR" sz="1200" b="1" dirty="0" smtClean="0">
                <a:latin typeface="Marianne" panose="02000000000000000000" pitchFamily="2" charset="0"/>
              </a:rPr>
              <a:t>Travailler sur des diagnostics territoriaux </a:t>
            </a:r>
            <a:r>
              <a:rPr lang="fr-FR" sz="1200" dirty="0" smtClean="0">
                <a:latin typeface="Marianne" panose="02000000000000000000" pitchFamily="2" charset="0"/>
              </a:rPr>
              <a:t>pour bien articuler les dispositifs entre eux et avec le droit commun</a:t>
            </a:r>
          </a:p>
          <a:p>
            <a:pPr>
              <a:buClr>
                <a:srgbClr val="E83647"/>
              </a:buClr>
            </a:pPr>
            <a:endParaRPr lang="fr-FR" sz="600" b="1" dirty="0">
              <a:latin typeface="Marianne" panose="02000000000000000000" pitchFamily="2" charset="0"/>
            </a:endParaRPr>
          </a:p>
          <a:p>
            <a:pPr>
              <a:buClr>
                <a:srgbClr val="E83647"/>
              </a:buClr>
            </a:pPr>
            <a:r>
              <a:rPr lang="fr-FR" sz="1200" b="1" dirty="0" smtClean="0">
                <a:latin typeface="Marianne" panose="02000000000000000000" pitchFamily="2" charset="0"/>
              </a:rPr>
              <a:t>Décliner </a:t>
            </a:r>
            <a:r>
              <a:rPr lang="fr-FR" sz="1200" b="1" dirty="0">
                <a:latin typeface="Marianne" panose="02000000000000000000" pitchFamily="2" charset="0"/>
              </a:rPr>
              <a:t>les instances de gouvernance ISS au niveau territorial</a:t>
            </a:r>
          </a:p>
          <a:p>
            <a:pPr>
              <a:buClr>
                <a:srgbClr val="E83647"/>
              </a:buClr>
            </a:pPr>
            <a:endParaRPr lang="fr-FR" sz="600" b="1" dirty="0" smtClean="0">
              <a:latin typeface="Marianne" panose="02000000000000000000" pitchFamily="2" charset="0"/>
            </a:endParaRPr>
          </a:p>
          <a:p>
            <a:pPr>
              <a:buClr>
                <a:srgbClr val="E83647"/>
              </a:buClr>
            </a:pPr>
            <a:r>
              <a:rPr lang="fr-FR" sz="1200" b="1" dirty="0" smtClean="0">
                <a:latin typeface="Marianne" panose="02000000000000000000" pitchFamily="2" charset="0"/>
              </a:rPr>
              <a:t>S’appuyer </a:t>
            </a:r>
            <a:r>
              <a:rPr lang="fr-FR" sz="1200" b="1" dirty="0">
                <a:latin typeface="Marianne" panose="02000000000000000000" pitchFamily="2" charset="0"/>
              </a:rPr>
              <a:t>sur les réseaux existants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100" dirty="0">
                <a:latin typeface="Marianne" panose="02000000000000000000" pitchFamily="2" charset="0"/>
              </a:rPr>
              <a:t>Coordinations PASS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100" dirty="0">
                <a:latin typeface="Marianne" panose="02000000000000000000" pitchFamily="2" charset="0"/>
              </a:rPr>
              <a:t>Dispositifs d’Appui à la Coordination (DAC)</a:t>
            </a:r>
          </a:p>
          <a:p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743436" y="3435846"/>
            <a:ext cx="422105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b="1" dirty="0" smtClean="0">
                <a:latin typeface="Marianne" panose="02000000000000000000" pitchFamily="2" charset="0"/>
              </a:rPr>
              <a:t>Autres propositions </a:t>
            </a:r>
            <a:r>
              <a:rPr lang="fr-FR" sz="1200" b="1" dirty="0">
                <a:latin typeface="Marianne" panose="02000000000000000000" pitchFamily="2" charset="0"/>
              </a:rPr>
              <a:t>des participants </a:t>
            </a:r>
            <a:r>
              <a:rPr lang="fr-FR" sz="1200" b="1" dirty="0" smtClean="0">
                <a:latin typeface="Marianne" panose="02000000000000000000" pitchFamily="2" charset="0"/>
              </a:rPr>
              <a:t>:</a:t>
            </a:r>
          </a:p>
          <a:p>
            <a:pPr lvl="0"/>
            <a:endParaRPr lang="fr-FR" sz="600" b="1" dirty="0"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Privilégier des AAP </a:t>
            </a:r>
            <a:r>
              <a:rPr lang="fr-FR" sz="1200" dirty="0">
                <a:latin typeface="Marianne" panose="02000000000000000000" pitchFamily="2" charset="0"/>
              </a:rPr>
              <a:t>conjoints dans le cadre de la gouvernance ISS : </a:t>
            </a:r>
            <a:r>
              <a:rPr lang="fr-FR" sz="1200" dirty="0" smtClean="0">
                <a:latin typeface="Marianne" panose="02000000000000000000" pitchFamily="2" charset="0"/>
              </a:rPr>
              <a:t>diminue </a:t>
            </a:r>
            <a:r>
              <a:rPr lang="fr-FR" sz="1200" dirty="0">
                <a:latin typeface="Marianne" panose="02000000000000000000" pitchFamily="2" charset="0"/>
              </a:rPr>
              <a:t>le nombre de procédures et augmente l’impact des </a:t>
            </a:r>
            <a:r>
              <a:rPr lang="fr-FR" sz="1200" dirty="0" smtClean="0">
                <a:latin typeface="Marianne" panose="02000000000000000000" pitchFamily="2" charset="0"/>
              </a:rPr>
              <a:t>projets </a:t>
            </a:r>
            <a:endParaRPr lang="fr-FR" sz="1200" dirty="0"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>
                <a:latin typeface="Marianne" panose="02000000000000000000" pitchFamily="2" charset="0"/>
              </a:rPr>
              <a:t>Intégrer </a:t>
            </a:r>
            <a:r>
              <a:rPr lang="fr-FR" sz="1200" dirty="0" smtClean="0">
                <a:latin typeface="Marianne" panose="02000000000000000000" pitchFamily="2" charset="0"/>
              </a:rPr>
              <a:t>un financement en ingénierie de coordination pour </a:t>
            </a:r>
            <a:r>
              <a:rPr lang="fr-FR" sz="1200" dirty="0">
                <a:latin typeface="Marianne" panose="02000000000000000000" pitchFamily="2" charset="0"/>
              </a:rPr>
              <a:t>chaque dispositif </a:t>
            </a:r>
            <a:r>
              <a:rPr lang="fr-FR" sz="1200" dirty="0" smtClean="0">
                <a:latin typeface="Marianne" panose="02000000000000000000" pitchFamily="2" charset="0"/>
              </a:rPr>
              <a:t>(% de l’enveloppe)</a:t>
            </a:r>
          </a:p>
        </p:txBody>
      </p:sp>
      <p:sp>
        <p:nvSpPr>
          <p:cNvPr id="9" name="Triangle isocèle 8"/>
          <p:cNvSpPr/>
          <p:nvPr/>
        </p:nvSpPr>
        <p:spPr>
          <a:xfrm rot="5400000">
            <a:off x="4463988" y="1311610"/>
            <a:ext cx="144016" cy="216024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109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27</a:t>
            </a:fld>
            <a:endParaRPr lang="fr-FR"/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8F0AE8-C39C-4002-A736-84E1AB793121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3" y="163956"/>
            <a:ext cx="8784976" cy="323165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500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AXES &amp; LEVIERS D’AMÉLIORATION DISCUTÉS</a:t>
            </a:r>
            <a:endParaRPr lang="fr-FR" sz="1500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1" y="61824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E83647"/>
              </a:buClr>
            </a:pPr>
            <a:r>
              <a:rPr lang="fr-FR" b="1" dirty="0">
                <a:latin typeface="Marianne" panose="02000000000000000000" pitchFamily="2" charset="0"/>
              </a:rPr>
              <a:t>Inscrire la lutte contre les ISS dans la durée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9512" y="1275606"/>
            <a:ext cx="4097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Consolider les financements</a:t>
            </a:r>
          </a:p>
          <a:p>
            <a:pPr lvl="0">
              <a:buClr>
                <a:srgbClr val="E83647"/>
              </a:buClr>
            </a:pPr>
            <a:endParaRPr lang="fr-FR" sz="600" dirty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lvl="0" algn="just">
              <a:buClr>
                <a:srgbClr val="E83647"/>
              </a:buClr>
            </a:pPr>
            <a:r>
              <a:rPr lang="fr-FR" sz="1400" dirty="0">
                <a:solidFill>
                  <a:prstClr val="black"/>
                </a:solidFill>
                <a:latin typeface="Marianne" panose="02000000000000000000" pitchFamily="2" charset="0"/>
              </a:rPr>
              <a:t>Les acteurs sont confrontés à une problématique de manque de visibilité sur la pérennité des financements</a:t>
            </a:r>
            <a:r>
              <a:rPr lang="fr-FR" sz="1400" dirty="0" smtClean="0">
                <a:solidFill>
                  <a:prstClr val="black"/>
                </a:solidFill>
                <a:latin typeface="Marianne" panose="02000000000000000000" pitchFamily="2" charset="0"/>
              </a:rPr>
              <a:t>.</a:t>
            </a:r>
            <a:endParaRPr lang="fr-FR" sz="1600" b="1" dirty="0">
              <a:solidFill>
                <a:srgbClr val="E83647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743437" y="1275606"/>
            <a:ext cx="400502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</a:t>
            </a:r>
          </a:p>
          <a:p>
            <a:pPr>
              <a:buClr>
                <a:srgbClr val="E83647"/>
              </a:buClr>
            </a:pPr>
            <a:endParaRPr lang="fr-FR" sz="6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Réflexion </a:t>
            </a:r>
            <a:r>
              <a:rPr lang="fr-FR" sz="1200" dirty="0">
                <a:latin typeface="Marianne" panose="02000000000000000000" pitchFamily="2" charset="0"/>
              </a:rPr>
              <a:t>sur une </a:t>
            </a:r>
            <a:r>
              <a:rPr lang="fr-FR" sz="1200" b="1" dirty="0">
                <a:latin typeface="Marianne" panose="02000000000000000000" pitchFamily="2" charset="0"/>
              </a:rPr>
              <a:t>logique pluriannuelle des </a:t>
            </a:r>
            <a:r>
              <a:rPr lang="fr-FR" sz="1200" b="1" dirty="0" smtClean="0">
                <a:latin typeface="Marianne" panose="02000000000000000000" pitchFamily="2" charset="0"/>
              </a:rPr>
              <a:t>crédits </a:t>
            </a:r>
            <a:r>
              <a:rPr lang="fr-FR" sz="1200" dirty="0" smtClean="0">
                <a:latin typeface="Marianne" panose="02000000000000000000" pitchFamily="2" charset="0"/>
              </a:rPr>
              <a:t>/ fongibilité des crédits</a:t>
            </a:r>
            <a:endParaRPr lang="fr-FR" sz="1200" dirty="0"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Travail de </a:t>
            </a:r>
            <a:r>
              <a:rPr lang="fr-FR" sz="1200" b="1" dirty="0" smtClean="0">
                <a:latin typeface="Marianne" panose="02000000000000000000" pitchFamily="2" charset="0"/>
              </a:rPr>
              <a:t>programmation</a:t>
            </a:r>
            <a:r>
              <a:rPr lang="fr-FR" sz="1200" dirty="0" smtClean="0">
                <a:latin typeface="Marianne" panose="02000000000000000000" pitchFamily="2" charset="0"/>
              </a:rPr>
              <a:t> à mener en amont aux niveaux national et régional, en concertation, par exemple au sein des contrats locaux de santé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07504" y="2792417"/>
            <a:ext cx="40971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Renforcer la </a:t>
            </a: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communication et l’animation</a:t>
            </a:r>
            <a:endParaRPr lang="fr-FR" sz="600" dirty="0">
              <a:solidFill>
                <a:prstClr val="black"/>
              </a:solidFill>
              <a:latin typeface="Marianne" panose="02000000000000000000" pitchFamily="2" charset="0"/>
            </a:endParaRPr>
          </a:p>
          <a:p>
            <a:pPr lvl="0">
              <a:buClr>
                <a:srgbClr val="E83647"/>
              </a:buClr>
            </a:pPr>
            <a:endParaRPr lang="fr-FR" sz="600" dirty="0" smtClean="0">
              <a:latin typeface="Marianne" panose="02000000000000000000" pitchFamily="2" charset="0"/>
            </a:endParaRPr>
          </a:p>
          <a:p>
            <a:pPr algn="just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Développer les actions de communication autour de la lutte contre les inégalités de santé et les dispositifs créés</a:t>
            </a:r>
          </a:p>
          <a:p>
            <a:pPr algn="just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Créer des temps réguliers d’échanges entre acteurs territoriaux et nationaux.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767640" y="2990656"/>
            <a:ext cx="42210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</a:t>
            </a:r>
          </a:p>
          <a:p>
            <a:pPr>
              <a:buClr>
                <a:srgbClr val="E83647"/>
              </a:buClr>
            </a:pPr>
            <a:endParaRPr lang="fr-FR" sz="6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>
                <a:latin typeface="Marianne" panose="02000000000000000000" pitchFamily="2" charset="0"/>
              </a:rPr>
              <a:t>Animation </a:t>
            </a:r>
            <a:r>
              <a:rPr lang="fr-FR" sz="1200" dirty="0" smtClean="0">
                <a:latin typeface="Marianne" panose="02000000000000000000" pitchFamily="2" charset="0"/>
              </a:rPr>
              <a:t>nationale et territoriale (webinaires, gouvernances, groupes de travail, ateliers…)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>
            <a:off x="4499993" y="3111810"/>
            <a:ext cx="144016" cy="216024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rot="5400000">
            <a:off x="4463988" y="1311610"/>
            <a:ext cx="144016" cy="216024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73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E8-C39C-4002-A736-84E1AB793121}" type="slidenum">
              <a:rPr lang="fr-FR" smtClean="0"/>
              <a:t>28</a:t>
            </a:fld>
            <a:endParaRPr lang="fr-FR"/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8F0AE8-C39C-4002-A736-84E1AB793121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3" y="163956"/>
            <a:ext cx="8784976" cy="323165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500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AXES &amp; LEVIERS D’AMÉLIORATION DISCUTÉS</a:t>
            </a:r>
            <a:endParaRPr lang="fr-FR" sz="1500" b="1" spc="225" dirty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1" y="61824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E83647"/>
              </a:buClr>
            </a:pPr>
            <a:r>
              <a:rPr lang="fr-FR" b="1" dirty="0">
                <a:latin typeface="Marianne" panose="02000000000000000000" pitchFamily="2" charset="0"/>
              </a:rPr>
              <a:t>Inscrire la lutte contre les ISS dans la durée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9512" y="1246570"/>
            <a:ext cx="40971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E83647"/>
                </a:solidFill>
                <a:latin typeface="Marianne" panose="02000000000000000000" pitchFamily="2" charset="0"/>
              </a:rPr>
              <a:t>Améliorer la prise en compte de la parole des personnes concernées</a:t>
            </a:r>
          </a:p>
          <a:p>
            <a:pPr lvl="0">
              <a:buClr>
                <a:srgbClr val="E83647"/>
              </a:buClr>
            </a:pPr>
            <a:endParaRPr lang="fr-FR" sz="600" dirty="0">
              <a:solidFill>
                <a:prstClr val="black"/>
              </a:solidFill>
              <a:latin typeface="Marianne" panose="02000000000000000000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07504" y="2229128"/>
            <a:ext cx="40971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E83647"/>
              </a:buClr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Développer les « bonnes pratiques » et articuler les dispositifs avec le droit commun</a:t>
            </a:r>
            <a:endParaRPr lang="fr-FR" sz="6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lvl="0">
              <a:buClr>
                <a:srgbClr val="E83647"/>
              </a:buClr>
            </a:pPr>
            <a:endParaRPr lang="fr-FR" sz="600" dirty="0" smtClean="0">
              <a:latin typeface="Marianne" panose="02000000000000000000" pitchFamily="2" charset="0"/>
            </a:endParaRPr>
          </a:p>
          <a:p>
            <a:pPr algn="just">
              <a:buClr>
                <a:srgbClr val="E83647"/>
              </a:buClr>
            </a:pPr>
            <a:r>
              <a:rPr lang="fr-FR" sz="1400" dirty="0" smtClean="0">
                <a:latin typeface="Marianne" panose="02000000000000000000" pitchFamily="2" charset="0"/>
              </a:rPr>
              <a:t>Au-delà de l'enjeu </a:t>
            </a:r>
            <a:r>
              <a:rPr lang="fr-FR" sz="1400" dirty="0">
                <a:latin typeface="Marianne" panose="02000000000000000000" pitchFamily="2" charset="0"/>
              </a:rPr>
              <a:t>de l'articulation des dispositifs entre </a:t>
            </a:r>
            <a:r>
              <a:rPr lang="fr-FR" sz="1400" dirty="0" smtClean="0">
                <a:latin typeface="Marianne" panose="02000000000000000000" pitchFamily="2" charset="0"/>
              </a:rPr>
              <a:t>eux, plusieurs acteurs soulignent également l'enjeu </a:t>
            </a:r>
            <a:r>
              <a:rPr lang="fr-FR" sz="1400" dirty="0">
                <a:latin typeface="Marianne" panose="02000000000000000000" pitchFamily="2" charset="0"/>
              </a:rPr>
              <a:t>de l'articulation de ces dispositifs spécialisés avec le droit </a:t>
            </a:r>
            <a:r>
              <a:rPr lang="fr-FR" sz="1400" dirty="0" smtClean="0">
                <a:latin typeface="Marianne" panose="02000000000000000000" pitchFamily="2" charset="0"/>
              </a:rPr>
              <a:t>commun afin de ne </a:t>
            </a:r>
            <a:r>
              <a:rPr lang="fr-FR" sz="1400" dirty="0">
                <a:latin typeface="Marianne" panose="02000000000000000000" pitchFamily="2" charset="0"/>
              </a:rPr>
              <a:t>pas créer un système de santé parallèle. </a:t>
            </a:r>
            <a:r>
              <a:rPr lang="fr-FR" sz="1400" dirty="0" smtClean="0">
                <a:latin typeface="Marianne" panose="02000000000000000000" pitchFamily="2" charset="0"/>
              </a:rPr>
              <a:t>Cet enjeu rejoint celui d’une meilleure organisation des soins de </a:t>
            </a:r>
            <a:r>
              <a:rPr lang="fr-FR" sz="1400" dirty="0">
                <a:latin typeface="Marianne" panose="02000000000000000000" pitchFamily="2" charset="0"/>
              </a:rPr>
              <a:t>premier recours </a:t>
            </a:r>
            <a:r>
              <a:rPr lang="fr-FR" sz="1400" dirty="0" smtClean="0">
                <a:latin typeface="Marianne" panose="02000000000000000000" pitchFamily="2" charset="0"/>
              </a:rPr>
              <a:t>pour </a:t>
            </a:r>
            <a:r>
              <a:rPr lang="fr-FR" sz="1400" dirty="0">
                <a:latin typeface="Marianne" panose="02000000000000000000" pitchFamily="2" charset="0"/>
              </a:rPr>
              <a:t>désengorger </a:t>
            </a:r>
            <a:r>
              <a:rPr lang="fr-FR" sz="1400" dirty="0" smtClean="0">
                <a:latin typeface="Marianne" panose="02000000000000000000" pitchFamily="2" charset="0"/>
              </a:rPr>
              <a:t>les hôpitaux.</a:t>
            </a:r>
            <a:endParaRPr lang="fr-FR" sz="1400" dirty="0">
              <a:latin typeface="Marianne" panose="02000000000000000000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740394" y="2262633"/>
            <a:ext cx="422105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</a:t>
            </a:r>
          </a:p>
          <a:p>
            <a:pPr>
              <a:buClr>
                <a:srgbClr val="E83647"/>
              </a:buClr>
            </a:pPr>
            <a:endParaRPr lang="fr-FR" sz="6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Marianne" panose="02000000000000000000" pitchFamily="2" charset="0"/>
              </a:rPr>
              <a:t>Structurer et pérenniser la </a:t>
            </a:r>
            <a:r>
              <a:rPr lang="fr-FR" sz="1200" b="1" dirty="0">
                <a:latin typeface="Marianne" panose="02000000000000000000" pitchFamily="2" charset="0"/>
              </a:rPr>
              <a:t>médiation en santé </a:t>
            </a:r>
            <a:r>
              <a:rPr lang="fr-FR" sz="1200" dirty="0">
                <a:latin typeface="Marianne" panose="02000000000000000000" pitchFamily="2" charset="0"/>
              </a:rPr>
              <a:t>et </a:t>
            </a:r>
            <a:r>
              <a:rPr lang="fr-FR" sz="1200" b="1" dirty="0" smtClean="0">
                <a:latin typeface="Marianne" panose="02000000000000000000" pitchFamily="2" charset="0"/>
              </a:rPr>
              <a:t>l’interprétariat</a:t>
            </a:r>
            <a:r>
              <a:rPr lang="fr-FR" sz="1200" dirty="0" smtClean="0">
                <a:latin typeface="Marianne" panose="02000000000000000000" pitchFamily="2" charset="0"/>
              </a:rPr>
              <a:t> pour réduire les </a:t>
            </a:r>
            <a:r>
              <a:rPr lang="fr-FR" sz="1200" dirty="0">
                <a:latin typeface="Marianne" panose="02000000000000000000" pitchFamily="2" charset="0"/>
              </a:rPr>
              <a:t>freins </a:t>
            </a:r>
            <a:r>
              <a:rPr lang="fr-FR" sz="1200" dirty="0" smtClean="0">
                <a:latin typeface="Marianne" panose="02000000000000000000" pitchFamily="2" charset="0"/>
              </a:rPr>
              <a:t>dans l’accès </a:t>
            </a:r>
            <a:r>
              <a:rPr lang="fr-FR" sz="1200" dirty="0">
                <a:latin typeface="Marianne" panose="02000000000000000000" pitchFamily="2" charset="0"/>
              </a:rPr>
              <a:t>aux </a:t>
            </a:r>
            <a:r>
              <a:rPr lang="fr-FR" sz="1200" dirty="0" smtClean="0">
                <a:latin typeface="Marianne" panose="02000000000000000000" pitchFamily="2" charset="0"/>
              </a:rPr>
              <a:t>soins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Mobiliser les professionnels libéraux pour améliorer l’accès aux soins de ville des précaires</a:t>
            </a:r>
          </a:p>
          <a:p>
            <a:endParaRPr lang="fr-FR" sz="1000" b="1" dirty="0" smtClean="0">
              <a:latin typeface="Marianne" panose="02000000000000000000" pitchFamily="2" charset="0"/>
            </a:endParaRPr>
          </a:p>
          <a:p>
            <a:r>
              <a:rPr lang="fr-FR" sz="1200" b="1" dirty="0" smtClean="0">
                <a:latin typeface="Marianne" panose="02000000000000000000" pitchFamily="2" charset="0"/>
              </a:rPr>
              <a:t>Autres </a:t>
            </a:r>
            <a:r>
              <a:rPr lang="fr-FR" sz="1200" b="1" dirty="0">
                <a:latin typeface="Marianne" panose="02000000000000000000" pitchFamily="2" charset="0"/>
              </a:rPr>
              <a:t>propositions des participants </a:t>
            </a:r>
            <a:r>
              <a:rPr lang="fr-FR" sz="1200" b="1" dirty="0" smtClean="0">
                <a:latin typeface="Marianne" panose="02000000000000000000" pitchFamily="2" charset="0"/>
              </a:rPr>
              <a:t>:</a:t>
            </a:r>
          </a:p>
          <a:p>
            <a:endParaRPr lang="fr-FR" sz="600" b="1" dirty="0">
              <a:latin typeface="Marianne" panose="02000000000000000000" pitchFamily="2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Mener une évaluation médico-économique des prises en charge retardées en raison des délais de carence à l’assurance maladie/AME 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21448" y="1246570"/>
            <a:ext cx="42210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83647"/>
              </a:buClr>
            </a:pPr>
            <a:r>
              <a:rPr lang="fr-FR" sz="1600" b="1" dirty="0" smtClean="0">
                <a:solidFill>
                  <a:srgbClr val="E83647"/>
                </a:solidFill>
                <a:latin typeface="Marianne" panose="02000000000000000000" pitchFamily="2" charset="0"/>
              </a:rPr>
              <a:t>Leviers :</a:t>
            </a:r>
          </a:p>
          <a:p>
            <a:pPr>
              <a:buClr>
                <a:srgbClr val="E83647"/>
              </a:buClr>
            </a:pPr>
            <a:endParaRPr lang="fr-FR" sz="600" b="1" dirty="0" smtClean="0">
              <a:solidFill>
                <a:srgbClr val="E83647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Participation aux instances de gouvernance ISS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dirty="0" smtClean="0">
                <a:latin typeface="Marianne" panose="02000000000000000000" pitchFamily="2" charset="0"/>
              </a:rPr>
              <a:t>Cycles de travail en amont des AAP</a:t>
            </a:r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1" name="Triangle isocèle 10"/>
          <p:cNvSpPr/>
          <p:nvPr/>
        </p:nvSpPr>
        <p:spPr>
          <a:xfrm rot="5400000">
            <a:off x="4463988" y="2319722"/>
            <a:ext cx="144016" cy="216024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 rot="5400000">
            <a:off x="4463988" y="1311610"/>
            <a:ext cx="144016" cy="216024"/>
          </a:xfrm>
          <a:prstGeom prst="triangle">
            <a:avLst/>
          </a:prstGeom>
          <a:solidFill>
            <a:srgbClr val="E83647"/>
          </a:solidFill>
          <a:ln>
            <a:solidFill>
              <a:srgbClr val="E836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5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813163"/>
            <a:ext cx="7886700" cy="3819560"/>
          </a:xfrm>
        </p:spPr>
        <p:txBody>
          <a:bodyPr>
            <a:normAutofit/>
          </a:bodyPr>
          <a:lstStyle/>
          <a:p>
            <a:pPr algn="just">
              <a:buClr>
                <a:srgbClr val="0A0091"/>
              </a:buClr>
            </a:pPr>
            <a:endParaRPr lang="fr-FR" dirty="0"/>
          </a:p>
          <a:p>
            <a:pPr marL="0" indent="0" algn="just">
              <a:buClr>
                <a:srgbClr val="0A0091"/>
              </a:buClr>
              <a:buNone/>
            </a:pPr>
            <a:r>
              <a:rPr lang="fr-FR" sz="2000" b="1" dirty="0"/>
              <a:t>Le Ségur de la santé est une réponse à la crise, qui a aggravé et mis en exergue les inégalités sociales et territoriales de santé :</a:t>
            </a:r>
            <a:endParaRPr lang="fr-FR" sz="2000" dirty="0"/>
          </a:p>
          <a:p>
            <a:pPr marL="0" indent="0" algn="just">
              <a:buClr>
                <a:srgbClr val="0A0091"/>
              </a:buClr>
              <a:buNone/>
            </a:pPr>
            <a:endParaRPr lang="fr-FR" sz="400" dirty="0"/>
          </a:p>
          <a:p>
            <a:pPr lvl="0"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sz="2000" b="1" dirty="0" smtClean="0"/>
              <a:t> Forts </a:t>
            </a:r>
            <a:r>
              <a:rPr lang="fr-FR" sz="2000" b="1" dirty="0"/>
              <a:t>écarts de surmortalité entre les départements</a:t>
            </a:r>
            <a:r>
              <a:rPr lang="fr-FR" sz="2000" dirty="0"/>
              <a:t> : le </a:t>
            </a:r>
            <a:r>
              <a:rPr lang="fr-FR" sz="2000" dirty="0" smtClean="0"/>
              <a:t>Haut-Rhin </a:t>
            </a:r>
            <a:r>
              <a:rPr lang="fr-FR" sz="2000" dirty="0"/>
              <a:t>et la </a:t>
            </a:r>
            <a:r>
              <a:rPr lang="fr-FR" sz="2000" dirty="0" smtClean="0"/>
              <a:t>Seine-St-Denis </a:t>
            </a:r>
            <a:r>
              <a:rPr lang="fr-FR" sz="2000" dirty="0"/>
              <a:t>sont les </a:t>
            </a:r>
            <a:r>
              <a:rPr lang="fr-FR" sz="2000" dirty="0" smtClean="0"/>
              <a:t>départements </a:t>
            </a:r>
            <a:r>
              <a:rPr lang="fr-FR" sz="2000" dirty="0"/>
              <a:t>les plus touchés (+112% / 110% vs 2015-2019), l’</a:t>
            </a:r>
            <a:r>
              <a:rPr lang="fr-FR" sz="2000" dirty="0" err="1"/>
              <a:t>IdF</a:t>
            </a:r>
            <a:r>
              <a:rPr lang="fr-FR" sz="2000" dirty="0"/>
              <a:t> la région la plus touchée (+79%) (INSEE)</a:t>
            </a:r>
          </a:p>
          <a:p>
            <a:pPr marL="0" indent="0" algn="just">
              <a:buClr>
                <a:srgbClr val="0A0091"/>
              </a:buClr>
              <a:buNone/>
            </a:pPr>
            <a:endParaRPr lang="fr-FR" sz="1100" dirty="0"/>
          </a:p>
          <a:p>
            <a:pPr lvl="0"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sz="2000" b="1" dirty="0" smtClean="0"/>
              <a:t> Accroissement </a:t>
            </a:r>
            <a:r>
              <a:rPr lang="fr-FR" sz="2000" b="1" dirty="0"/>
              <a:t>des symptômes </a:t>
            </a:r>
            <a:r>
              <a:rPr lang="fr-FR" sz="2000" b="1" dirty="0" err="1"/>
              <a:t>anxio</a:t>
            </a:r>
            <a:r>
              <a:rPr lang="fr-FR" sz="2000" b="1" dirty="0"/>
              <a:t>-dépressifs </a:t>
            </a:r>
            <a:r>
              <a:rPr lang="fr-FR" sz="2000" dirty="0"/>
              <a:t>chez les personnes ayant des difficultés financières, les catégories socioprofessionnelles les moins favorisées, celles vivant en QPV, en promiscuité, et chez les 15-24 ans (INSERM, Santé Publique France, DREES)</a:t>
            </a:r>
          </a:p>
          <a:p>
            <a:pPr lvl="0" algn="just">
              <a:buClr>
                <a:srgbClr val="0A0091"/>
              </a:buClr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A8E0697-29D8-F54C-BC64-65304C5A9085}" type="slidenum">
              <a:rPr lang="fr-F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/>
              <a:t>3</a:t>
            </a:fld>
            <a:endParaRPr lang="fr-F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3" y="402218"/>
            <a:ext cx="8784976" cy="400110"/>
          </a:xfrm>
          <a:prstGeom prst="rect">
            <a:avLst/>
          </a:prstGeom>
          <a:noFill/>
          <a:ln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20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INÉGALITÉS DE SANTÉ ACCENTUÉES PAR LA CRISE</a:t>
            </a:r>
            <a:endParaRPr lang="fr-FR" sz="2000" b="1" spc="225" dirty="0">
              <a:solidFill>
                <a:srgbClr val="E836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96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203598"/>
            <a:ext cx="7886700" cy="369349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Clr>
                <a:srgbClr val="0A0091"/>
              </a:buClr>
              <a:buNone/>
            </a:pPr>
            <a:r>
              <a:rPr lang="fr-FR" sz="2300" b="1" dirty="0"/>
              <a:t>Un effort financier conséquent, avec 5 principes </a:t>
            </a:r>
            <a:r>
              <a:rPr lang="fr-FR" sz="2300" b="1" dirty="0" smtClean="0"/>
              <a:t>directeurs</a:t>
            </a:r>
            <a:endParaRPr lang="fr-FR" sz="2300" b="1" dirty="0"/>
          </a:p>
          <a:p>
            <a:pPr marL="0" indent="0" algn="just">
              <a:buClr>
                <a:srgbClr val="0A0091"/>
              </a:buClr>
              <a:buNone/>
            </a:pPr>
            <a:endParaRPr lang="fr-FR" sz="900" dirty="0"/>
          </a:p>
          <a:p>
            <a:pPr lvl="0"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b="1" dirty="0" smtClean="0"/>
              <a:t> Augmenter </a:t>
            </a:r>
            <a:r>
              <a:rPr lang="fr-FR" b="1" dirty="0"/>
              <a:t>l’aller-vers pour toucher les plus exclus</a:t>
            </a:r>
          </a:p>
          <a:p>
            <a:pPr lvl="0" algn="just">
              <a:buClr>
                <a:srgbClr val="0A0091"/>
              </a:buClr>
              <a:buFont typeface="Wingdings" panose="05000000000000000000" pitchFamily="2" charset="2"/>
              <a:buChar char="v"/>
            </a:pPr>
            <a:endParaRPr lang="fr-FR" sz="1050" b="1" dirty="0"/>
          </a:p>
          <a:p>
            <a:pPr lvl="0"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b="1" dirty="0" smtClean="0"/>
              <a:t> Effectuer </a:t>
            </a:r>
            <a:r>
              <a:rPr lang="fr-FR" b="1" dirty="0"/>
              <a:t>une prise en charge globale grâce à des équipes pluriprofessionnelles</a:t>
            </a:r>
            <a:r>
              <a:rPr lang="fr-FR" dirty="0"/>
              <a:t>,</a:t>
            </a:r>
            <a:r>
              <a:rPr lang="fr-FR" b="1" dirty="0"/>
              <a:t> </a:t>
            </a:r>
            <a:r>
              <a:rPr lang="fr-FR" dirty="0"/>
              <a:t>pour prendre en compte les problématiques médico-psycho-sociales des personnes </a:t>
            </a:r>
          </a:p>
          <a:p>
            <a:pPr lvl="0" algn="just">
              <a:buClr>
                <a:srgbClr val="0A0091"/>
              </a:buClr>
              <a:buFont typeface="Wingdings" panose="05000000000000000000" pitchFamily="2" charset="2"/>
              <a:buChar char="v"/>
            </a:pPr>
            <a:endParaRPr lang="fr-FR" sz="1200" dirty="0"/>
          </a:p>
          <a:p>
            <a:pPr lvl="0"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b="1" dirty="0" smtClean="0"/>
              <a:t> Renforcer </a:t>
            </a:r>
            <a:r>
              <a:rPr lang="fr-FR" b="1" dirty="0"/>
              <a:t>la coordination inter-acteurs </a:t>
            </a:r>
            <a:r>
              <a:rPr lang="fr-FR" dirty="0"/>
              <a:t>pour être en capacité d’apporter cette réponse globale et ainsi garantir le parcours de prise en charge des personnes</a:t>
            </a:r>
          </a:p>
          <a:p>
            <a:pPr lvl="0" algn="just">
              <a:buClr>
                <a:srgbClr val="0A0091"/>
              </a:buClr>
              <a:buFont typeface="Wingdings" panose="05000000000000000000" pitchFamily="2" charset="2"/>
              <a:buChar char="v"/>
            </a:pPr>
            <a:endParaRPr lang="fr-FR" sz="1050" dirty="0"/>
          </a:p>
          <a:p>
            <a:pPr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b="1" dirty="0" smtClean="0"/>
              <a:t> Permettre </a:t>
            </a:r>
            <a:r>
              <a:rPr lang="fr-FR" b="1" dirty="0"/>
              <a:t>l’accueil de nouveaux publics</a:t>
            </a:r>
            <a:r>
              <a:rPr lang="fr-FR" dirty="0"/>
              <a:t> (mineurs, personnes non hébergées…)</a:t>
            </a:r>
          </a:p>
          <a:p>
            <a:pPr algn="just">
              <a:buClr>
                <a:srgbClr val="0A0091"/>
              </a:buClr>
              <a:buFont typeface="Wingdings" panose="05000000000000000000" pitchFamily="2" charset="2"/>
              <a:buChar char="v"/>
            </a:pPr>
            <a:endParaRPr lang="fr-FR" sz="1050" dirty="0"/>
          </a:p>
          <a:p>
            <a:pPr algn="just">
              <a:buClr>
                <a:srgbClr val="E83647"/>
              </a:buClr>
              <a:buFont typeface="Wingdings" panose="05000000000000000000" pitchFamily="2" charset="2"/>
              <a:buChar char="v"/>
            </a:pPr>
            <a:r>
              <a:rPr lang="fr-FR" b="1" dirty="0" smtClean="0"/>
              <a:t> Diffuser </a:t>
            </a:r>
            <a:r>
              <a:rPr lang="fr-FR" b="1" dirty="0"/>
              <a:t>les initiatives/expérimentations ayant fait leurs </a:t>
            </a:r>
            <a:r>
              <a:rPr lang="fr-FR" b="1" dirty="0" smtClean="0"/>
              <a:t>preuves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A8E0697-29D8-F54C-BC64-65304C5A9085}" type="slidenum">
              <a:rPr lang="fr-F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/>
              <a:t>4</a:t>
            </a:fld>
            <a:endParaRPr lang="fr-F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3" y="279688"/>
            <a:ext cx="8784976" cy="615553"/>
          </a:xfrm>
          <a:prstGeom prst="rect">
            <a:avLst/>
          </a:prstGeom>
          <a:noFill/>
          <a:ln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7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 M€ DE CR</a:t>
            </a:r>
            <a:r>
              <a:rPr lang="fr-FR" sz="17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fr-FR" sz="17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DITS PÉRENNES POUR RÉDUIRE CES INÉGALITÉS</a:t>
            </a:r>
            <a:br>
              <a:rPr lang="fr-FR" sz="17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7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(164 M€ versés au total de 2021 à 2023)</a:t>
            </a:r>
            <a:endParaRPr lang="fr-FR" sz="1700" b="1" spc="225" dirty="0">
              <a:solidFill>
                <a:srgbClr val="E836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necteur droit 31"/>
          <p:cNvCxnSpPr/>
          <p:nvPr/>
        </p:nvCxnSpPr>
        <p:spPr>
          <a:xfrm>
            <a:off x="5577416" y="3506245"/>
            <a:ext cx="783" cy="14370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033342" y="3457525"/>
            <a:ext cx="13813" cy="15345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5653601" y="1713011"/>
            <a:ext cx="783" cy="14370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1019529" y="1735735"/>
            <a:ext cx="13813" cy="15345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3663924" y="1989725"/>
            <a:ext cx="12672" cy="137805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827094" y="966117"/>
            <a:ext cx="1881348" cy="172814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75" tIns="30689" rIns="61375" bIns="30689" rtlCol="0" anchor="ctr"/>
          <a:lstStyle/>
          <a:p>
            <a:pPr algn="just" defTabSz="709458">
              <a:defRPr/>
            </a:pPr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100 places de LHSS</a:t>
            </a:r>
          </a:p>
          <a:p>
            <a:pPr algn="just" defTabSz="709458">
              <a:defRPr/>
            </a:pPr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1 solution pour chaque femme SDF sortant de maternité :</a:t>
            </a:r>
          </a:p>
          <a:p>
            <a:pPr marL="171442" indent="-171442" algn="just" defTabSz="709458">
              <a:buFontTx/>
              <a:buChar char="-"/>
              <a:defRPr/>
            </a:pP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25 places expérimentales pour accueillir celles et leurs bébés nécessitant des soins 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(LHSS)</a:t>
            </a:r>
          </a:p>
          <a:p>
            <a:pPr marL="171442" indent="-171442" algn="just" defTabSz="709458">
              <a:buFontTx/>
              <a:buChar char="-"/>
              <a:defRPr/>
            </a:pP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1500 places d’hébergement créées [Acte 2 de la stratégie pauvreté]</a:t>
            </a:r>
          </a:p>
          <a:p>
            <a:pPr algn="just" defTabSz="709458">
              <a:defRPr/>
            </a:pPr>
            <a:endParaRPr lang="fr-FR" sz="1000" i="1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582613" y="4076367"/>
            <a:ext cx="2437659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Meilleurs </a:t>
            </a:r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repérage et orientation des personnes avec des problématiques addictives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au sein d’environ 350 structures hospitalières (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ELSA)</a:t>
            </a:r>
          </a:p>
          <a:p>
            <a:pPr algn="just" defTabSz="685800"/>
            <a:endParaRPr lang="fr-FR" sz="10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10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1566" y="966117"/>
            <a:ext cx="2547557" cy="1938992"/>
          </a:xfrm>
          <a:prstGeom prst="rect">
            <a:avLst/>
          </a:prstGeom>
          <a:solidFill>
            <a:schemeClr val="bg1"/>
          </a:solidFill>
          <a:ln w="19050"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Une prise en charge plus rapide des personnes avec des troubles psychiques :</a:t>
            </a:r>
          </a:p>
          <a:p>
            <a:pPr marL="171442" indent="-171442" algn="just" defTabSz="685800">
              <a:buFontTx/>
              <a:buChar char="-"/>
            </a:pP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un repérage et une prise en charge plus rapides des personnes en souffrance, notamment à la rue et en centre d’hébergement, grâce au renforcement d’équipes mobiles (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EMPP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 et des cellules d’urgences médico-psychologiques </a:t>
            </a:r>
          </a:p>
          <a:p>
            <a:pPr marL="171442" indent="-171442" algn="just" defTabSz="685800">
              <a:buFontTx/>
              <a:buChar char="-"/>
            </a:pP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Un accès facilité aux psychologues (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recrutement de 160 psy. en CMP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</a:t>
            </a:r>
          </a:p>
          <a:p>
            <a:pPr marL="171442" indent="-171442" algn="just" defTabSz="685800">
              <a:buFontTx/>
              <a:buChar char="-"/>
            </a:pPr>
            <a:endParaRPr lang="fr-FR" sz="10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24 millions €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dont 14M€ sur Mesure 31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793625" y="976850"/>
            <a:ext cx="1853401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Lancement d’actions ciblées sur les territoires pour réduire les inégalités de santé 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(FIR) </a:t>
            </a:r>
          </a:p>
          <a:p>
            <a:pPr algn="just" defTabSz="685800"/>
            <a:endParaRPr lang="fr-FR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20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87061" y="2761533"/>
            <a:ext cx="8991109" cy="1322385"/>
            <a:chOff x="87060" y="2427734"/>
            <a:chExt cx="8991109" cy="1322385"/>
          </a:xfrm>
        </p:grpSpPr>
        <p:sp>
          <p:nvSpPr>
            <p:cNvPr id="8" name="Flèche droite 7"/>
            <p:cNvSpPr/>
            <p:nvPr/>
          </p:nvSpPr>
          <p:spPr>
            <a:xfrm>
              <a:off x="87060" y="2427734"/>
              <a:ext cx="8991109" cy="1322385"/>
            </a:xfrm>
            <a:prstGeom prst="rightArrow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fr-FR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303149" y="2930572"/>
              <a:ext cx="184011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fr-FR" sz="1500" dirty="0" smtClean="0">
                  <a:solidFill>
                    <a:prstClr val="white"/>
                  </a:solidFill>
                  <a:latin typeface="Calibri" panose="020F0502020204030204"/>
                </a:rPr>
                <a:t>FIN DÉCEMBRE 2020</a:t>
              </a:r>
              <a:endParaRPr lang="fr-FR" sz="15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859644" y="2930572"/>
              <a:ext cx="135601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fr-FR" sz="1500" dirty="0" smtClean="0">
                  <a:solidFill>
                    <a:prstClr val="white"/>
                  </a:solidFill>
                  <a:latin typeface="Calibri" panose="020F0502020204030204"/>
                </a:rPr>
                <a:t>JANVIER  2021 </a:t>
              </a:r>
              <a:endParaRPr lang="fr-FR" sz="15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7168967" y="2930572"/>
              <a:ext cx="169891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fr-FR" sz="1500" dirty="0" smtClean="0">
                  <a:solidFill>
                    <a:prstClr val="white"/>
                  </a:solidFill>
                  <a:latin typeface="Calibri" panose="020F0502020204030204"/>
                </a:rPr>
                <a:t>AVRIL 2021</a:t>
              </a:r>
              <a:endParaRPr lang="fr-FR" sz="15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4881294" y="2930572"/>
              <a:ext cx="134831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fr-FR" sz="1500" dirty="0" smtClean="0">
                  <a:solidFill>
                    <a:prstClr val="white"/>
                  </a:solidFill>
                  <a:latin typeface="Calibri" panose="020F0502020204030204"/>
                </a:rPr>
                <a:t>FÉVRIER 2021</a:t>
              </a:r>
              <a:endParaRPr lang="fr-FR" sz="15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33" name="ZoneTexte 32"/>
          <p:cNvSpPr txBox="1"/>
          <p:nvPr/>
        </p:nvSpPr>
        <p:spPr>
          <a:xfrm>
            <a:off x="6802010" y="992833"/>
            <a:ext cx="1658757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Meilleure prise en charge des patients sans droit 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au sein de 400 hôpitaux (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PASS)</a:t>
            </a:r>
          </a:p>
          <a:p>
            <a:pPr algn="just" defTabSz="685800"/>
            <a:endParaRPr lang="fr-FR" sz="10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15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250682" y="4158248"/>
            <a:ext cx="1892586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cs typeface="Arial" panose="020B0604020202020204" pitchFamily="34" charset="0"/>
              </a:rPr>
              <a:t>Prise en compte plus efficiente des inégalités de santé </a:t>
            </a:r>
            <a:r>
              <a:rPr lang="fr-FR" sz="1000" dirty="0">
                <a:solidFill>
                  <a:prstClr val="black"/>
                </a:solidFill>
                <a:cs typeface="Arial" panose="020B0604020202020204" pitchFamily="34" charset="0"/>
              </a:rPr>
              <a:t>grâce à une information enrichie et la coordination de tous les acteurs </a:t>
            </a:r>
            <a:r>
              <a:rPr lang="fr-FR" sz="1000" i="1" dirty="0">
                <a:solidFill>
                  <a:prstClr val="black"/>
                </a:solidFill>
                <a:cs typeface="Arial" panose="020B0604020202020204" pitchFamily="34" charset="0"/>
              </a:rPr>
              <a:t>(Gouvernance)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7620914" y="1840513"/>
            <a:ext cx="10473" cy="120937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793624" y="2067695"/>
            <a:ext cx="1997910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Un accès facilité aux psychologues en maisons de santé pluri-professionnelles 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(FIR) </a:t>
            </a:r>
          </a:p>
          <a:p>
            <a:pPr algn="just" defTabSz="685800"/>
            <a:endParaRPr lang="fr-FR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12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 (Mesure 31)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1565" y="815064"/>
            <a:ext cx="2568001" cy="161777"/>
          </a:xfrm>
          <a:prstGeom prst="rect">
            <a:avLst/>
          </a:prstGeom>
          <a:solidFill>
            <a:srgbClr val="E83647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PSY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765293" y="1920499"/>
            <a:ext cx="2026242" cy="147196"/>
          </a:xfrm>
          <a:prstGeom prst="rect">
            <a:avLst/>
          </a:prstGeom>
          <a:solidFill>
            <a:srgbClr val="E83647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PSY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825969" y="828036"/>
            <a:ext cx="1882474" cy="15953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SDF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779087" y="825932"/>
            <a:ext cx="1882474" cy="159538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INEGALITES DE SANTE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41255" y="3998711"/>
            <a:ext cx="1902013" cy="159537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INEGALITES DE SANTE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582613" y="3924834"/>
            <a:ext cx="2437659" cy="159084"/>
          </a:xfrm>
          <a:prstGeom prst="rect">
            <a:avLst/>
          </a:prstGeom>
          <a:solidFill>
            <a:srgbClr val="FF6600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ADDICTO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804249" y="843559"/>
            <a:ext cx="1656518" cy="149275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PATIENTS SANS </a:t>
            </a:r>
            <a:r>
              <a:rPr lang="fr-FR" sz="1100" b="1" dirty="0" smtClean="0">
                <a:solidFill>
                  <a:prstClr val="white"/>
                </a:solidFill>
                <a:latin typeface="Calibri" panose="020F0502020204030204"/>
              </a:rPr>
              <a:t>DROIT</a:t>
            </a:r>
            <a:endParaRPr lang="fr-FR" sz="11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7061" y="114767"/>
            <a:ext cx="8862135" cy="523220"/>
          </a:xfrm>
          <a:prstGeom prst="rect">
            <a:avLst/>
          </a:prstGeom>
          <a:noFill/>
          <a:ln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Calendrier de mise </a:t>
            </a:r>
            <a:r>
              <a:rPr lang="fr-FR" sz="14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 des mesures 27 Lutte </a:t>
            </a:r>
            <a:r>
              <a:rPr lang="fr-FR" sz="14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contre les inégalités </a:t>
            </a: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santé &amp; 31 Soutien psychologique </a:t>
            </a:r>
            <a:r>
              <a:rPr lang="fr-FR" sz="14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la </a:t>
            </a: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fr-FR" sz="1400" b="1" spc="225" dirty="0">
              <a:solidFill>
                <a:srgbClr val="E836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15"/>
          <p:cNvCxnSpPr/>
          <p:nvPr/>
        </p:nvCxnSpPr>
        <p:spPr>
          <a:xfrm>
            <a:off x="7388764" y="1660352"/>
            <a:ext cx="809" cy="17020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4355978" y="1523765"/>
            <a:ext cx="809" cy="17020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2147612" y="3225856"/>
            <a:ext cx="20649" cy="94650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2168261" y="2061083"/>
            <a:ext cx="7395" cy="126300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4338707" y="3230581"/>
            <a:ext cx="10650" cy="77262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èche droite 7"/>
          <p:cNvSpPr/>
          <p:nvPr/>
        </p:nvSpPr>
        <p:spPr>
          <a:xfrm>
            <a:off x="179514" y="2465453"/>
            <a:ext cx="8801711" cy="1376653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34831" y="3788335"/>
            <a:ext cx="2592060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200 places créées pour prendre en charge les SDF nécessitant des soins et un accompagnement social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, en vue d’une meilleure inclusion sociale à leur sortie (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LHSS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</a:t>
            </a:r>
          </a:p>
          <a:p>
            <a:pPr algn="just" defTabSz="685800"/>
            <a:endParaRPr lang="fr-FR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8,4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 en 2021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43608" y="2948340"/>
            <a:ext cx="6843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fr-FR" dirty="0" smtClean="0">
                <a:solidFill>
                  <a:prstClr val="white"/>
                </a:solidFill>
                <a:latin typeface="Calibri" panose="020F0502020204030204"/>
              </a:rPr>
              <a:t>DÉBUT DE MISE EN ŒUVRE À COMPTER DE JUILLET 2021</a:t>
            </a:r>
            <a:endParaRPr lang="fr-FR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97304" y="1045420"/>
            <a:ext cx="2311701" cy="1015663"/>
          </a:xfrm>
          <a:prstGeom prst="rect">
            <a:avLst/>
          </a:prstGeom>
          <a:noFill/>
          <a:ln w="190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Meilleure prise en charge des publics confrontés aux addictions 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grâce à des structures modernisées           </a:t>
            </a:r>
          </a:p>
          <a:p>
            <a:pPr algn="just" defTabSz="685800"/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(Dispositifs addicto: CSAPA, </a:t>
            </a:r>
            <a:r>
              <a:rPr lang="fr-FR" sz="1000" i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CAARUD) </a:t>
            </a:r>
          </a:p>
          <a:p>
            <a:pPr algn="just" defTabSz="685800"/>
            <a:endParaRPr lang="fr-FR" sz="1000" dirty="0" smtClean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12,7 millions €</a:t>
            </a:r>
            <a:endParaRPr lang="fr-FR" sz="10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813749" y="3696583"/>
            <a:ext cx="3218819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Prise en charge globale (médico-psycho-sociale) des habitants des territoires défavorisés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, adaptée à leurs besoins (médiation en santé, interprétariat, participation)</a:t>
            </a:r>
          </a:p>
          <a:p>
            <a:pPr algn="just" defTabSz="685800"/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(</a:t>
            </a:r>
            <a:r>
              <a:rPr lang="fr-FR" sz="1000" i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expérimentation de 26 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centres et maisons de santé « participatifs </a:t>
            </a:r>
            <a:r>
              <a:rPr lang="fr-FR" sz="1000" i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» pour tester le modèle économique avant généralisation</a:t>
            </a:r>
            <a:r>
              <a:rPr lang="fr-FR" sz="1000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</a:t>
            </a:r>
            <a:endParaRPr lang="fr-FR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endParaRPr lang="fr-FR" sz="9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24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 sur 2 ans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289593" y="1025676"/>
            <a:ext cx="304880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Meilleure prise en charge des personnes à la rue et en structure d’hébergement grâce à des équipes mobiles dédiées 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offrant  des soins infirmiers et une prise en charge médico-sociale courte ou longue (</a:t>
            </a:r>
            <a:r>
              <a:rPr lang="fr-FR" sz="1000" i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SSIAD Précarité, ACT à domicile, équipe mobile santé précarité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</a:t>
            </a:r>
          </a:p>
          <a:p>
            <a:pPr algn="just" defTabSz="685800"/>
            <a:endParaRPr lang="fr-FR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34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 en 2021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520191" y="1025676"/>
            <a:ext cx="1676282" cy="1323439"/>
          </a:xfrm>
          <a:prstGeom prst="rect">
            <a:avLst/>
          </a:prstGeom>
          <a:solidFill>
            <a:schemeClr val="bg1"/>
          </a:solidFill>
          <a:ln w="19050"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Mise en place d’un numéro national « suicide » 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dans certaines régions et </a:t>
            </a:r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fin du déploiement du dispositif de </a:t>
            </a:r>
            <a:r>
              <a:rPr lang="fr-FR" sz="1000" b="1" dirty="0" err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recontact</a:t>
            </a:r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des </a:t>
            </a:r>
            <a:r>
              <a:rPr lang="fr-FR" sz="1000" b="1" dirty="0" err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suicidants</a:t>
            </a:r>
            <a:r>
              <a:rPr lang="fr-FR" sz="10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(</a:t>
            </a:r>
            <a:r>
              <a:rPr lang="fr-FR" sz="1000" dirty="0" err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VigilanS</a:t>
            </a: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)</a:t>
            </a:r>
          </a:p>
          <a:p>
            <a:pPr algn="just" defTabSz="685800"/>
            <a:endParaRPr lang="fr-FR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defTabSz="685800"/>
            <a:r>
              <a:rPr lang="fr-FR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7,5 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  <a:cs typeface="Arial" panose="020B0604020202020204" pitchFamily="34" charset="0"/>
              </a:rPr>
              <a:t>millions €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83568" y="895518"/>
            <a:ext cx="2325438" cy="148723"/>
          </a:xfrm>
          <a:prstGeom prst="rect">
            <a:avLst/>
          </a:prstGeom>
          <a:solidFill>
            <a:srgbClr val="FF6600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 smtClean="0">
                <a:solidFill>
                  <a:prstClr val="white"/>
                </a:solidFill>
                <a:latin typeface="Calibri" panose="020F0502020204030204"/>
              </a:rPr>
              <a:t>ADDICTOLOGIE</a:t>
            </a:r>
            <a:endParaRPr lang="fr-FR" sz="11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516217" y="896839"/>
            <a:ext cx="1711665" cy="128837"/>
          </a:xfrm>
          <a:prstGeom prst="rect">
            <a:avLst/>
          </a:prstGeom>
          <a:solidFill>
            <a:srgbClr val="E83647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PSY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89593" y="927682"/>
            <a:ext cx="3048800" cy="1319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ALLER-VERS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28211" y="3624302"/>
            <a:ext cx="2598680" cy="1640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SDF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813749" y="3579862"/>
            <a:ext cx="3218819" cy="128879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 anchorCtr="0">
            <a:noAutofit/>
          </a:bodyPr>
          <a:lstStyle/>
          <a:p>
            <a:pPr algn="ctr" defTabSz="685800"/>
            <a:r>
              <a:rPr lang="fr-FR" sz="1100" b="1" dirty="0">
                <a:solidFill>
                  <a:prstClr val="white"/>
                </a:solidFill>
                <a:latin typeface="Calibri" panose="020F0502020204030204"/>
              </a:rPr>
              <a:t>SANTE COMMUNAUTAIRE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7061" y="114767"/>
            <a:ext cx="8862135" cy="523220"/>
          </a:xfrm>
          <a:prstGeom prst="rect">
            <a:avLst/>
          </a:prstGeom>
          <a:noFill/>
          <a:ln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Calendrier de mise </a:t>
            </a:r>
            <a:r>
              <a:rPr lang="fr-FR" sz="14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 des mesures 27 Lutte </a:t>
            </a:r>
            <a:r>
              <a:rPr lang="fr-FR" sz="14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contre les inégalités </a:t>
            </a: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santé &amp; 31 Soutien psychologique </a:t>
            </a:r>
            <a:r>
              <a:rPr lang="fr-FR" sz="1400" b="1" spc="225" dirty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la </a:t>
            </a: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fr-FR" sz="1400" b="1" spc="225" dirty="0">
              <a:solidFill>
                <a:srgbClr val="E836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A8E0697-29D8-F54C-BC64-65304C5A9085}" type="slidenum">
              <a:rPr lang="fr-F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/>
              <a:t>7</a:t>
            </a:fld>
            <a:endParaRPr lang="fr-FR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76256" y="114767"/>
            <a:ext cx="2093383" cy="523220"/>
          </a:xfrm>
          <a:prstGeom prst="rect">
            <a:avLst/>
          </a:prstGeom>
          <a:noFill/>
          <a:ln>
            <a:solidFill>
              <a:srgbClr val="E83647"/>
            </a:solidFill>
          </a:ln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sz="1400" b="1" spc="225" dirty="0" smtClean="0">
                <a:solidFill>
                  <a:srgbClr val="E836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Crédits de la mesure 27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948264" y="1059582"/>
            <a:ext cx="18488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" dirty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b="1" dirty="0" smtClean="0">
                <a:latin typeface="Marianne" panose="02000000000000000000" pitchFamily="2" charset="0"/>
              </a:rPr>
              <a:t>128 M€ de crédits pérennes</a:t>
            </a:r>
            <a:endParaRPr lang="fr-FR" sz="1400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endParaRPr lang="fr-FR" sz="1400" b="1" dirty="0" smtClean="0">
              <a:latin typeface="Marianne" panose="02000000000000000000" pitchFamily="2" charset="0"/>
            </a:endParaRPr>
          </a:p>
          <a:p>
            <a:pPr algn="ctr">
              <a:buClr>
                <a:srgbClr val="E83647"/>
              </a:buClr>
            </a:pPr>
            <a:r>
              <a:rPr lang="fr-FR" sz="1400" b="1" dirty="0" smtClean="0">
                <a:latin typeface="Marianne" panose="02000000000000000000" pitchFamily="2" charset="0"/>
              </a:rPr>
              <a:t>164 M€ au total </a:t>
            </a:r>
            <a:r>
              <a:rPr lang="fr-FR" sz="1400" dirty="0" smtClean="0">
                <a:latin typeface="Marianne" panose="02000000000000000000" pitchFamily="2" charset="0"/>
              </a:rPr>
              <a:t>intégrant le renfort exceptionnel des PASS mobiles et l’expérimentation des centres et maisons de santé participatifs</a:t>
            </a:r>
            <a:endParaRPr lang="fr-FR" sz="1400" dirty="0">
              <a:latin typeface="Marianne" panose="02000000000000000000" pitchFamily="2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8" y="23216"/>
            <a:ext cx="6619453" cy="51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8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1707654"/>
            <a:ext cx="8784976" cy="1508105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endParaRPr lang="fr-FR" b="1" spc="225" dirty="0" smtClean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BILAN 2021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(données au 31/12/2021)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endParaRPr lang="fr-FR" b="1" spc="225" dirty="0" smtClean="0">
              <a:solidFill>
                <a:prstClr val="white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09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0697-29D8-F54C-BC64-65304C5A9085}" type="slidenum">
              <a:rPr lang="fr-FR" smtClean="0"/>
              <a:t>9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1707654"/>
            <a:ext cx="8784976" cy="748923"/>
          </a:xfrm>
          <a:prstGeom prst="rect">
            <a:avLst/>
          </a:prstGeom>
          <a:solidFill>
            <a:srgbClr val="E83647"/>
          </a:solidFill>
        </p:spPr>
        <p:txBody>
          <a:bodyPr wrap="square" rtlCol="0">
            <a:spAutoFit/>
          </a:bodyPr>
          <a:lstStyle/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GARANTIR UNE PRISE EN CHARGE </a:t>
            </a:r>
          </a:p>
          <a:p>
            <a:pPr marL="0" lvl="1" indent="-171446" algn="ctr" defTabSz="685783">
              <a:spcBef>
                <a:spcPts val="750"/>
              </a:spcBef>
              <a:defRPr/>
            </a:pPr>
            <a:r>
              <a:rPr lang="fr-FR" b="1" spc="225" dirty="0" smtClean="0">
                <a:solidFill>
                  <a:prstClr val="white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GLOBALE MULTIDISCIPLINAIRE</a:t>
            </a:r>
          </a:p>
        </p:txBody>
      </p:sp>
    </p:spTree>
    <p:extLst>
      <p:ext uri="{BB962C8B-B14F-4D97-AF65-F5344CB8AC3E}">
        <p14:creationId xmlns:p14="http://schemas.microsoft.com/office/powerpoint/2010/main" val="8469386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_INTITULE_OFFIC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6" id="{25DB2D80-B418-C445-B794-8EFE4AC572D3}" vid="{D7C109EF-1FF6-B140-BAA4-C929A0D91960}"/>
    </a:ext>
  </a:extLst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17399</TotalTime>
  <Words>2782</Words>
  <Application>Microsoft Office PowerPoint</Application>
  <PresentationFormat>Affichage à l'écran (16:9)</PresentationFormat>
  <Paragraphs>436</Paragraphs>
  <Slides>28</Slides>
  <Notes>27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4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9" baseType="lpstr">
      <vt:lpstr>Arial</vt:lpstr>
      <vt:lpstr>Calibri</vt:lpstr>
      <vt:lpstr>Calibri Light</vt:lpstr>
      <vt:lpstr>Marianne</vt:lpstr>
      <vt:lpstr>Muli</vt:lpstr>
      <vt:lpstr>Wingdings</vt:lpstr>
      <vt:lpstr>Thème Office</vt:lpstr>
      <vt:lpstr>TEMPLATE_INTITULE_OFFICIEL</vt:lpstr>
      <vt:lpstr>1_Thème Office</vt:lpstr>
      <vt:lpstr>3_Thème Office</vt:lpstr>
      <vt:lpstr>Package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Ministères Chargés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pierre.maurel</dc:creator>
  <cp:lastModifiedBy>FERRARI, Anne-Catherine (DIPLP)</cp:lastModifiedBy>
  <cp:revision>912</cp:revision>
  <cp:lastPrinted>2022-05-10T16:26:58Z</cp:lastPrinted>
  <dcterms:created xsi:type="dcterms:W3CDTF">2017-12-01T16:56:23Z</dcterms:created>
  <dcterms:modified xsi:type="dcterms:W3CDTF">2022-09-02T15:10:44Z</dcterms:modified>
</cp:coreProperties>
</file>