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1" r:id="rId7"/>
    <p:sldId id="259" r:id="rId8"/>
    <p:sldId id="264" r:id="rId9"/>
    <p:sldId id="340" r:id="rId10"/>
    <p:sldId id="263" r:id="rId11"/>
    <p:sldId id="277" r:id="rId12"/>
    <p:sldId id="313" r:id="rId13"/>
    <p:sldId id="318" r:id="rId14"/>
    <p:sldId id="314" r:id="rId15"/>
    <p:sldId id="316" r:id="rId16"/>
    <p:sldId id="315" r:id="rId17"/>
    <p:sldId id="341" r:id="rId18"/>
    <p:sldId id="335" r:id="rId19"/>
    <p:sldId id="321" r:id="rId20"/>
    <p:sldId id="330" r:id="rId21"/>
    <p:sldId id="329" r:id="rId22"/>
    <p:sldId id="332" r:id="rId23"/>
    <p:sldId id="333" r:id="rId24"/>
    <p:sldId id="336" r:id="rId25"/>
    <p:sldId id="270" r:id="rId26"/>
    <p:sldId id="331" r:id="rId27"/>
    <p:sldId id="338" r:id="rId28"/>
    <p:sldId id="337" r:id="rId29"/>
    <p:sldId id="266" r:id="rId30"/>
    <p:sldId id="278" r:id="rId31"/>
    <p:sldId id="279" r:id="rId32"/>
    <p:sldId id="280" r:id="rId33"/>
    <p:sldId id="311" r:id="rId34"/>
    <p:sldId id="312" r:id="rId35"/>
    <p:sldId id="308" r:id="rId36"/>
    <p:sldId id="307" r:id="rId37"/>
    <p:sldId id="306" r:id="rId38"/>
    <p:sldId id="271" r:id="rId39"/>
    <p:sldId id="275" r:id="rId40"/>
    <p:sldId id="276" r:id="rId41"/>
    <p:sldId id="305" r:id="rId42"/>
    <p:sldId id="289" r:id="rId43"/>
    <p:sldId id="290" r:id="rId44"/>
    <p:sldId id="267" r:id="rId45"/>
    <p:sldId id="339" r:id="rId46"/>
    <p:sldId id="325" r:id="rId47"/>
    <p:sldId id="317" r:id="rId48"/>
    <p:sldId id="309" r:id="rId49"/>
    <p:sldId id="310" r:id="rId50"/>
    <p:sldId id="323" r:id="rId51"/>
    <p:sldId id="324"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tonine\AppData\Roaming\Microsoft\Excel\FILOCOM_99_11_15_onlydata_profils_com%20(version%201).xlsb"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Paris - 5ème arrondissement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FILOCOM_99_11_15_onlydata!$BF$6:$BO$6</c:f>
              <c:numCache>
                <c:formatCode>0.0</c:formatCode>
                <c:ptCount val="10"/>
                <c:pt idx="0">
                  <c:v>9.2290988056460375</c:v>
                </c:pt>
                <c:pt idx="1">
                  <c:v>6.6337431263353297</c:v>
                </c:pt>
                <c:pt idx="2">
                  <c:v>5.8736996952821263</c:v>
                </c:pt>
                <c:pt idx="3">
                  <c:v>6.5391755104899998</c:v>
                </c:pt>
                <c:pt idx="4">
                  <c:v>6.7668382893769046</c:v>
                </c:pt>
                <c:pt idx="5">
                  <c:v>7.1381037441770863</c:v>
                </c:pt>
                <c:pt idx="6">
                  <c:v>8.5321004518230534</c:v>
                </c:pt>
                <c:pt idx="7">
                  <c:v>10.49000035025043</c:v>
                </c:pt>
                <c:pt idx="8">
                  <c:v>13.652761724633114</c:v>
                </c:pt>
                <c:pt idx="9">
                  <c:v>25.144478301985917</c:v>
                </c:pt>
              </c:numCache>
            </c:numRef>
          </c:val>
          <c:extLst>
            <c:ext xmlns:c16="http://schemas.microsoft.com/office/drawing/2014/chart" uri="{C3380CC4-5D6E-409C-BE32-E72D297353CC}">
              <c16:uniqueId val="{00000000-C2BD-4CCE-8FE0-F62202EE3DFC}"/>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Paris - 19ème arrondissement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FILOCOM_99_11_15_onlydata!$BF$20:$BO$20</c:f>
              <c:numCache>
                <c:formatCode>0.0</c:formatCode>
                <c:ptCount val="10"/>
                <c:pt idx="0">
                  <c:v>15.091710610082762</c:v>
                </c:pt>
                <c:pt idx="1">
                  <c:v>12.659307395706959</c:v>
                </c:pt>
                <c:pt idx="2">
                  <c:v>10.337413364404032</c:v>
                </c:pt>
                <c:pt idx="3">
                  <c:v>9.2875761252117091</c:v>
                </c:pt>
                <c:pt idx="4">
                  <c:v>8.9236165331347372</c:v>
                </c:pt>
                <c:pt idx="5">
                  <c:v>8.9644568834007998</c:v>
                </c:pt>
                <c:pt idx="6">
                  <c:v>9.0341257162076118</c:v>
                </c:pt>
                <c:pt idx="7">
                  <c:v>9.1686586347311145</c:v>
                </c:pt>
                <c:pt idx="8">
                  <c:v>8.9836758717612994</c:v>
                </c:pt>
                <c:pt idx="9">
                  <c:v>7.5494588653589751</c:v>
                </c:pt>
              </c:numCache>
            </c:numRef>
          </c:val>
          <c:extLst>
            <c:ext xmlns:c16="http://schemas.microsoft.com/office/drawing/2014/chart" uri="{C3380CC4-5D6E-409C-BE32-E72D297353CC}">
              <c16:uniqueId val="{00000000-5CE3-49A8-AFDF-EAA30E3C1DED}"/>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Montreuil (93)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FILOCOM_99_11_15_onlydata!$BF$1049:$BO$1049</c:f>
              <c:numCache>
                <c:formatCode>0.0</c:formatCode>
                <c:ptCount val="10"/>
                <c:pt idx="0">
                  <c:v>16.143789383984032</c:v>
                </c:pt>
                <c:pt idx="1">
                  <c:v>13.63666943242213</c:v>
                </c:pt>
                <c:pt idx="2">
                  <c:v>11.809028322830937</c:v>
                </c:pt>
                <c:pt idx="3">
                  <c:v>10.772991276657772</c:v>
                </c:pt>
                <c:pt idx="4">
                  <c:v>10.250487744713297</c:v>
                </c:pt>
                <c:pt idx="5">
                  <c:v>9.259300787119054</c:v>
                </c:pt>
                <c:pt idx="6">
                  <c:v>8.7861323526113964</c:v>
                </c:pt>
                <c:pt idx="7">
                  <c:v>8.2389612719485132</c:v>
                </c:pt>
                <c:pt idx="8">
                  <c:v>6.8844885968649798</c:v>
                </c:pt>
                <c:pt idx="9">
                  <c:v>4.2181508308478906</c:v>
                </c:pt>
              </c:numCache>
            </c:numRef>
          </c:val>
          <c:extLst>
            <c:ext xmlns:c16="http://schemas.microsoft.com/office/drawing/2014/chart" uri="{C3380CC4-5D6E-409C-BE32-E72D297353CC}">
              <c16:uniqueId val="{00000000-BF8C-4592-AD9B-209D607D31C3}"/>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Saint-Denis (93)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FILOCOM_99_11_15_onlydata!$BF$1061:$BO$1061</c:f>
              <c:numCache>
                <c:formatCode>0.0</c:formatCode>
                <c:ptCount val="10"/>
                <c:pt idx="0">
                  <c:v>24.696286439466743</c:v>
                </c:pt>
                <c:pt idx="1">
                  <c:v>19.482023607106775</c:v>
                </c:pt>
                <c:pt idx="2">
                  <c:v>13.683743623863384</c:v>
                </c:pt>
                <c:pt idx="3">
                  <c:v>10.450703531209186</c:v>
                </c:pt>
                <c:pt idx="4">
                  <c:v>8.7306867745989507</c:v>
                </c:pt>
                <c:pt idx="5">
                  <c:v>7.301446489736577</c:v>
                </c:pt>
                <c:pt idx="6">
                  <c:v>5.7834947389172271</c:v>
                </c:pt>
                <c:pt idx="7">
                  <c:v>4.6795298292304279</c:v>
                </c:pt>
                <c:pt idx="8">
                  <c:v>3.4942460757497349</c:v>
                </c:pt>
                <c:pt idx="9">
                  <c:v>1.6978388901209926</c:v>
                </c:pt>
              </c:numCache>
            </c:numRef>
          </c:val>
          <c:extLst>
            <c:ext xmlns:c16="http://schemas.microsoft.com/office/drawing/2014/chart" uri="{C3380CC4-5D6E-409C-BE32-E72D297353CC}">
              <c16:uniqueId val="{00000000-FCDE-455C-BB50-B6430D114E4D}"/>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Clichy (92)</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FILOCOM_99_11_15_onlydata!$BF$1004:$BO$1004</c:f>
              <c:numCache>
                <c:formatCode>0.0</c:formatCode>
                <c:ptCount val="10"/>
                <c:pt idx="0">
                  <c:v>14.569609947450227</c:v>
                </c:pt>
                <c:pt idx="1">
                  <c:v>13.389090370808971</c:v>
                </c:pt>
                <c:pt idx="2">
                  <c:v>11.523943453482348</c:v>
                </c:pt>
                <c:pt idx="3">
                  <c:v>10.491451409962254</c:v>
                </c:pt>
                <c:pt idx="4">
                  <c:v>10.047368810598771</c:v>
                </c:pt>
                <c:pt idx="5">
                  <c:v>9.4256531714898983</c:v>
                </c:pt>
                <c:pt idx="6">
                  <c:v>9.0148767670786771</c:v>
                </c:pt>
                <c:pt idx="7">
                  <c:v>8.6781141292280353</c:v>
                </c:pt>
                <c:pt idx="8">
                  <c:v>7.9527792169343501</c:v>
                </c:pt>
                <c:pt idx="9">
                  <c:v>4.9071127229664713</c:v>
                </c:pt>
              </c:numCache>
            </c:numRef>
          </c:val>
          <c:extLst>
            <c:ext xmlns:c16="http://schemas.microsoft.com/office/drawing/2014/chart" uri="{C3380CC4-5D6E-409C-BE32-E72D297353CC}">
              <c16:uniqueId val="{00000000-1411-40C7-8DCF-18DDD90D1164}"/>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Stains (93)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FILOCOM_99_11_15_onlydata!$BF$1064:$BO$1064</c:f>
              <c:numCache>
                <c:formatCode>0.0</c:formatCode>
                <c:ptCount val="10"/>
                <c:pt idx="0">
                  <c:v>26.033751899544111</c:v>
                </c:pt>
                <c:pt idx="1">
                  <c:v>20.395105174758058</c:v>
                </c:pt>
                <c:pt idx="2">
                  <c:v>14.948412381028554</c:v>
                </c:pt>
                <c:pt idx="3">
                  <c:v>12.157082300247939</c:v>
                </c:pt>
                <c:pt idx="4">
                  <c:v>8.7099096216907945</c:v>
                </c:pt>
                <c:pt idx="5">
                  <c:v>7.0223146444853235</c:v>
                </c:pt>
                <c:pt idx="6">
                  <c:v>5.1267695753019273</c:v>
                </c:pt>
                <c:pt idx="7">
                  <c:v>3.1032552187475004</c:v>
                </c:pt>
                <c:pt idx="8">
                  <c:v>1.8315604254978806</c:v>
                </c:pt>
                <c:pt idx="9">
                  <c:v>0.67183875869791254</c:v>
                </c:pt>
              </c:numCache>
            </c:numRef>
          </c:val>
          <c:extLst>
            <c:ext xmlns:c16="http://schemas.microsoft.com/office/drawing/2014/chart" uri="{C3380CC4-5D6E-409C-BE32-E72D297353CC}">
              <c16:uniqueId val="{00000000-8C73-4221-ABA8-AEB4173F95A0}"/>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Corbeil-Essonnes (91)</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FILOCOM_99_11_15_onlydata!$BF$848:$BO$848</c:f>
              <c:numCache>
                <c:formatCode>0.0</c:formatCode>
                <c:ptCount val="10"/>
                <c:pt idx="0">
                  <c:v>16.96512723845429</c:v>
                </c:pt>
                <c:pt idx="1">
                  <c:v>14.916414504687733</c:v>
                </c:pt>
                <c:pt idx="2">
                  <c:v>13.973907435884717</c:v>
                </c:pt>
                <c:pt idx="3">
                  <c:v>13.021479240041669</c:v>
                </c:pt>
                <c:pt idx="4">
                  <c:v>11.498586239396795</c:v>
                </c:pt>
                <c:pt idx="5">
                  <c:v>10.045141128032146</c:v>
                </c:pt>
                <c:pt idx="6">
                  <c:v>7.6839128925045879</c:v>
                </c:pt>
                <c:pt idx="7">
                  <c:v>6.2205466540999055</c:v>
                </c:pt>
                <c:pt idx="8">
                  <c:v>3.8245944739322386</c:v>
                </c:pt>
                <c:pt idx="9">
                  <c:v>1.850290192965921</c:v>
                </c:pt>
              </c:numCache>
            </c:numRef>
          </c:val>
          <c:extLst>
            <c:ext xmlns:c16="http://schemas.microsoft.com/office/drawing/2014/chart" uri="{C3380CC4-5D6E-409C-BE32-E72D297353CC}">
              <c16:uniqueId val="{00000000-F487-40D9-A69D-4F2EC7EAF27F}"/>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Montereau-Fault-Yonne (77)</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Feuil1!$F$2:$O$2</c:f>
              <c:strCache>
                <c:ptCount val="10"/>
                <c:pt idx="0">
                  <c:v>D1</c:v>
                </c:pt>
                <c:pt idx="1">
                  <c:v>D2</c:v>
                </c:pt>
                <c:pt idx="2">
                  <c:v>D3</c:v>
                </c:pt>
                <c:pt idx="3">
                  <c:v>D4</c:v>
                </c:pt>
                <c:pt idx="4">
                  <c:v>D5</c:v>
                </c:pt>
                <c:pt idx="5">
                  <c:v>D6</c:v>
                </c:pt>
                <c:pt idx="6">
                  <c:v>D7</c:v>
                </c:pt>
                <c:pt idx="7">
                  <c:v>D8</c:v>
                </c:pt>
                <c:pt idx="8">
                  <c:v>D9</c:v>
                </c:pt>
                <c:pt idx="9">
                  <c:v>D10</c:v>
                </c:pt>
              </c:strCache>
            </c:strRef>
          </c:cat>
          <c:val>
            <c:numRef>
              <c:f>FILOCOM_99_11_15_onlydata!$BF$318:$BO$318</c:f>
              <c:numCache>
                <c:formatCode>0.0</c:formatCode>
                <c:ptCount val="10"/>
                <c:pt idx="0">
                  <c:v>23.056008700380641</c:v>
                </c:pt>
                <c:pt idx="1">
                  <c:v>19.371941272430668</c:v>
                </c:pt>
                <c:pt idx="2">
                  <c:v>16.218053289831431</c:v>
                </c:pt>
                <c:pt idx="3">
                  <c:v>12.697117998912452</c:v>
                </c:pt>
                <c:pt idx="4">
                  <c:v>9.8151169113648731</c:v>
                </c:pt>
                <c:pt idx="5">
                  <c:v>7.177814029363784</c:v>
                </c:pt>
                <c:pt idx="6">
                  <c:v>5.3969548667754212</c:v>
                </c:pt>
                <c:pt idx="7">
                  <c:v>3.0315388798259923</c:v>
                </c:pt>
                <c:pt idx="8">
                  <c:v>2.0527460576400216</c:v>
                </c:pt>
                <c:pt idx="9">
                  <c:v>1.1827079934747144</c:v>
                </c:pt>
              </c:numCache>
            </c:numRef>
          </c:val>
          <c:extLst>
            <c:ext xmlns:c16="http://schemas.microsoft.com/office/drawing/2014/chart" uri="{C3380CC4-5D6E-409C-BE32-E72D297353CC}">
              <c16:uniqueId val="{00000000-E71D-463B-A8EF-11D0CA56DF95}"/>
            </c:ext>
          </c:extLst>
        </c:ser>
        <c:dLbls>
          <c:showLegendKey val="0"/>
          <c:showVal val="0"/>
          <c:showCatName val="0"/>
          <c:showSerName val="0"/>
          <c:showPercent val="0"/>
          <c:showBubbleSize val="0"/>
        </c:dLbls>
        <c:gapWidth val="40"/>
        <c:overlap val="-27"/>
        <c:axId val="307996447"/>
        <c:axId val="307999775"/>
      </c:barChart>
      <c:catAx>
        <c:axId val="3079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9775"/>
        <c:crosses val="autoZero"/>
        <c:auto val="1"/>
        <c:lblAlgn val="ctr"/>
        <c:lblOffset val="100"/>
        <c:noMultiLvlLbl val="0"/>
      </c:catAx>
      <c:valAx>
        <c:axId val="307999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7996447"/>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2CA83-E160-4362-AFA1-9C61B62E83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00592C-57BE-446A-83EA-39244CC80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CFD1A8-7CC8-4077-8A46-94D2026B60CA}"/>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47308DCB-8EE1-4AE1-AF51-7ABC85EF6D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B14DA6-54BD-4934-8272-C3D99EEFD6C8}"/>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390772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69997-6ACE-4084-B4CD-78D4C5D29BC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BDF22FE-BC07-4744-A57F-4D28891EF59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D3E360-BFB4-4B13-AC37-155F5620D193}"/>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F65E23BC-5D2B-4420-9645-6E14AB9511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A837C6-E4D2-4CF7-A1D8-D7E3B0F0AFBA}"/>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42165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3D5AAB-D2FE-4E39-871C-A042B35D33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2892055-B4E7-4B6F-B9A4-D9714A62B7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888FC1-108F-411F-8B66-A0F78BD0E4F5}"/>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336EE2A4-6EE1-4D02-B6F9-B64E02A86E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66C808-F2C1-485B-BDBD-52F94DE651B2}"/>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160577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B452E-B5F4-4690-B674-8A0AF8DB43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768F6D-7783-4023-A4B8-8FD057A576D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9997C5-C63B-42A7-A8FC-26750128F7E2}"/>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3F5C55AA-103D-401B-9A15-C670B22AE6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F5AC3C-350D-4308-96DB-B37A71432F70}"/>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9475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F3E79-D734-4B35-A1F5-31D714ADC0D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2F9CEA-79A9-487B-A24F-1BB5DB3FE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65741D7-3E28-454A-8D87-0557FA1ED531}"/>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37F97BC0-531A-4661-A297-51589AD10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CD7A66-4687-4810-A24C-0BDD5BE946CC}"/>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420186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B340E-C59F-4F7E-9626-7CA6FFB014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DEA481-D4D3-4F38-851B-6950749A4AA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33FAC1-BE3A-4B0D-AE89-108302EC15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3513702-4CEC-4996-9D5C-547C6FAECCCE}"/>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6" name="Espace réservé du pied de page 5">
            <a:extLst>
              <a:ext uri="{FF2B5EF4-FFF2-40B4-BE49-F238E27FC236}">
                <a16:creationId xmlns:a16="http://schemas.microsoft.com/office/drawing/2014/main" id="{7AF8336A-816E-48E0-AE35-07824BD743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423A5-3757-4531-8E4A-DE6B12AA4362}"/>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299356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6B5F4-84C2-4E78-A1E3-7DE86C687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38EEA35-B7CE-4F7F-9407-87AEBFF3C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9023660-2FDC-48E1-9226-4DE16698364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8823188-4E4D-4B14-9892-2EC1819AB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B1D1862-4643-4F42-9035-5A24B772F3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8B91E9-E74F-4156-926F-E1AF4292F2C0}"/>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8" name="Espace réservé du pied de page 7">
            <a:extLst>
              <a:ext uri="{FF2B5EF4-FFF2-40B4-BE49-F238E27FC236}">
                <a16:creationId xmlns:a16="http://schemas.microsoft.com/office/drawing/2014/main" id="{53365ED8-A6FE-400D-88DB-228EEABFC0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E545734-759B-46F4-9023-E8C9CBB43028}"/>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73890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CC002-BC69-4979-86DA-09118C0270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D27E0E9-1A41-474D-90D6-883F2345BC7A}"/>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4" name="Espace réservé du pied de page 3">
            <a:extLst>
              <a:ext uri="{FF2B5EF4-FFF2-40B4-BE49-F238E27FC236}">
                <a16:creationId xmlns:a16="http://schemas.microsoft.com/office/drawing/2014/main" id="{9716D791-C3C5-4EEA-9897-5063595BEC3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4A0C1C2-E4E8-4CDA-B43A-34234B0243E5}"/>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418868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20B4E5-9F54-46AA-9137-6536D1F014C4}"/>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3" name="Espace réservé du pied de page 2">
            <a:extLst>
              <a:ext uri="{FF2B5EF4-FFF2-40B4-BE49-F238E27FC236}">
                <a16:creationId xmlns:a16="http://schemas.microsoft.com/office/drawing/2014/main" id="{FC86CBEC-41A0-435E-A49D-B500779149F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18DBF76-BD2F-4814-B062-24B32642E721}"/>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419195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47C30-1B37-4F3A-8943-C4571ABB96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6782876-7B7A-47D4-AB2E-9FA91A34F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9B08471-3254-4BA1-8F1C-167928A9A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E42AF3-FC89-49B5-99AD-C6BCC5D45C48}"/>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6" name="Espace réservé du pied de page 5">
            <a:extLst>
              <a:ext uri="{FF2B5EF4-FFF2-40B4-BE49-F238E27FC236}">
                <a16:creationId xmlns:a16="http://schemas.microsoft.com/office/drawing/2014/main" id="{0C6D9546-E358-484A-BC3F-B6C49224C2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75C40A-A01C-4D94-9AD4-9C7BF2BE25C0}"/>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74819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1485E-C2C3-49AD-8EFC-D3922A329A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90CA9C-3CE8-4222-9166-4B9DF3862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602F030-1D18-4EC6-BE53-5A1F995B7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618B3F-F4A4-4469-B19C-E31EBE7CE3E1}"/>
              </a:ext>
            </a:extLst>
          </p:cNvPr>
          <p:cNvSpPr>
            <a:spLocks noGrp="1"/>
          </p:cNvSpPr>
          <p:nvPr>
            <p:ph type="dt" sz="half" idx="10"/>
          </p:nvPr>
        </p:nvSpPr>
        <p:spPr/>
        <p:txBody>
          <a:bodyPr/>
          <a:lstStyle/>
          <a:p>
            <a:fld id="{DAAB9199-A0CB-4449-A607-44DC2B20F1DD}" type="datetimeFigureOut">
              <a:rPr lang="fr-FR" smtClean="0"/>
              <a:t>12/10/2021</a:t>
            </a:fld>
            <a:endParaRPr lang="fr-FR"/>
          </a:p>
        </p:txBody>
      </p:sp>
      <p:sp>
        <p:nvSpPr>
          <p:cNvPr id="6" name="Espace réservé du pied de page 5">
            <a:extLst>
              <a:ext uri="{FF2B5EF4-FFF2-40B4-BE49-F238E27FC236}">
                <a16:creationId xmlns:a16="http://schemas.microsoft.com/office/drawing/2014/main" id="{5FD7391F-D2E1-4C3F-970F-6F740315E0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235D31-6579-4180-BCFC-362C33E653E7}"/>
              </a:ext>
            </a:extLst>
          </p:cNvPr>
          <p:cNvSpPr>
            <a:spLocks noGrp="1"/>
          </p:cNvSpPr>
          <p:nvPr>
            <p:ph type="sldNum" sz="quarter" idx="12"/>
          </p:nvPr>
        </p:nvSpPr>
        <p:spPr/>
        <p:txBody>
          <a:bodyPr/>
          <a:lstStyle/>
          <a:p>
            <a:fld id="{A24C2B7C-C0E0-4526-89BB-82B4F6646AA3}" type="slidenum">
              <a:rPr lang="fr-FR" smtClean="0"/>
              <a:t>‹N°›</a:t>
            </a:fld>
            <a:endParaRPr lang="fr-FR"/>
          </a:p>
        </p:txBody>
      </p:sp>
    </p:spTree>
    <p:extLst>
      <p:ext uri="{BB962C8B-B14F-4D97-AF65-F5344CB8AC3E}">
        <p14:creationId xmlns:p14="http://schemas.microsoft.com/office/powerpoint/2010/main" val="352570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54DC24-BDA9-4F05-B42E-BE6C241A3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BB98C64-7509-433E-AC9E-94297BC3B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264F5E-5CD3-4ED3-8919-533F3E43E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B9199-A0CB-4449-A607-44DC2B20F1DD}" type="datetimeFigureOut">
              <a:rPr lang="fr-FR" smtClean="0"/>
              <a:t>12/10/2021</a:t>
            </a:fld>
            <a:endParaRPr lang="fr-FR"/>
          </a:p>
        </p:txBody>
      </p:sp>
      <p:sp>
        <p:nvSpPr>
          <p:cNvPr id="5" name="Espace réservé du pied de page 4">
            <a:extLst>
              <a:ext uri="{FF2B5EF4-FFF2-40B4-BE49-F238E27FC236}">
                <a16:creationId xmlns:a16="http://schemas.microsoft.com/office/drawing/2014/main" id="{03E5963E-FD74-480D-BD4C-8DF383801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C02922F-35DC-4DE3-993C-108A5BF27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C2B7C-C0E0-4526-89BB-82B4F6646AA3}" type="slidenum">
              <a:rPr lang="fr-FR" smtClean="0"/>
              <a:t>‹N°›</a:t>
            </a:fld>
            <a:endParaRPr lang="fr-FR"/>
          </a:p>
        </p:txBody>
      </p:sp>
    </p:spTree>
    <p:extLst>
      <p:ext uri="{BB962C8B-B14F-4D97-AF65-F5344CB8AC3E}">
        <p14:creationId xmlns:p14="http://schemas.microsoft.com/office/powerpoint/2010/main" val="130390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quechoisir.org/action-ufc-que-choisir-acces-aux-soins-en-france-la-fracture-s-aggrave-n2179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quechoisir.org/action-ufc-que-choisir-acces-aux-soins-en-france-la-fracture-s-aggrave-n21799/" TargetMode="External"/><Relationship Id="rId2" Type="http://schemas.openxmlformats.org/officeDocument/2006/relationships/hyperlink" Target="https://www.quechoisir.org/carte-interactive-fracture-sanitaire-n21245/"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ransport-solidaire.f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accesdistant.sorbonne-universite.fr/10.4000/bagf.617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37FA3-8DB6-4761-8DE9-D979AE077877}"/>
              </a:ext>
            </a:extLst>
          </p:cNvPr>
          <p:cNvSpPr>
            <a:spLocks noGrp="1"/>
          </p:cNvSpPr>
          <p:nvPr>
            <p:ph type="ctrTitle"/>
          </p:nvPr>
        </p:nvSpPr>
        <p:spPr>
          <a:xfrm>
            <a:off x="993913" y="-626924"/>
            <a:ext cx="10668000" cy="2387600"/>
          </a:xfrm>
        </p:spPr>
        <p:txBody>
          <a:bodyPr>
            <a:normAutofit/>
          </a:bodyPr>
          <a:lstStyle/>
          <a:p>
            <a:pPr algn="l"/>
            <a:r>
              <a:rPr lang="fr-FR" b="1" dirty="0">
                <a:effectLst>
                  <a:outerShdw blurRad="38100" dist="38100" dir="2700000" algn="tl">
                    <a:srgbClr val="000000">
                      <a:alpha val="43137"/>
                    </a:srgbClr>
                  </a:outerShdw>
                </a:effectLst>
              </a:rPr>
              <a:t>Égalité des chances et territoires</a:t>
            </a:r>
          </a:p>
        </p:txBody>
      </p:sp>
      <p:sp>
        <p:nvSpPr>
          <p:cNvPr id="3" name="Sous-titre 2">
            <a:extLst>
              <a:ext uri="{FF2B5EF4-FFF2-40B4-BE49-F238E27FC236}">
                <a16:creationId xmlns:a16="http://schemas.microsoft.com/office/drawing/2014/main" id="{B2006A17-AC7E-4F1E-BCB6-F509D7CCC029}"/>
              </a:ext>
            </a:extLst>
          </p:cNvPr>
          <p:cNvSpPr>
            <a:spLocks noGrp="1"/>
          </p:cNvSpPr>
          <p:nvPr>
            <p:ph type="subTitle" idx="1"/>
          </p:nvPr>
        </p:nvSpPr>
        <p:spPr>
          <a:xfrm>
            <a:off x="357810" y="2687639"/>
            <a:ext cx="6135758" cy="1655762"/>
          </a:xfrm>
        </p:spPr>
        <p:txBody>
          <a:bodyPr>
            <a:normAutofit lnSpcReduction="10000"/>
          </a:bodyPr>
          <a:lstStyle/>
          <a:p>
            <a:r>
              <a:rPr lang="fr-FR" dirty="0"/>
              <a:t>Olivier Milhaud et Antonine </a:t>
            </a:r>
            <a:r>
              <a:rPr lang="fr-FR" dirty="0" err="1"/>
              <a:t>Ribardière</a:t>
            </a:r>
            <a:endParaRPr lang="fr-FR" dirty="0"/>
          </a:p>
          <a:p>
            <a:r>
              <a:rPr lang="fr-FR" dirty="0"/>
              <a:t>Géographes</a:t>
            </a:r>
          </a:p>
          <a:p>
            <a:r>
              <a:rPr lang="fr-FR" sz="2000" dirty="0"/>
              <a:t>Sorbonne Université ; Université Paris 1 </a:t>
            </a:r>
          </a:p>
          <a:p>
            <a:r>
              <a:rPr lang="fr-FR" sz="2000" dirty="0"/>
              <a:t>Laboratoire Médiations ; Laboratoire </a:t>
            </a:r>
            <a:r>
              <a:rPr lang="fr-FR" sz="2000" dirty="0" err="1"/>
              <a:t>Prodig</a:t>
            </a:r>
            <a:r>
              <a:rPr lang="fr-FR" sz="2000" dirty="0"/>
              <a:t> CNRS</a:t>
            </a:r>
          </a:p>
        </p:txBody>
      </p:sp>
      <p:pic>
        <p:nvPicPr>
          <p:cNvPr id="5" name="Image 4">
            <a:extLst>
              <a:ext uri="{FF2B5EF4-FFF2-40B4-BE49-F238E27FC236}">
                <a16:creationId xmlns:a16="http://schemas.microsoft.com/office/drawing/2014/main" id="{53C3C5BE-7F1E-4019-88EE-C10F369F8F2E}"/>
              </a:ext>
            </a:extLst>
          </p:cNvPr>
          <p:cNvPicPr>
            <a:picLocks noChangeAspect="1"/>
          </p:cNvPicPr>
          <p:nvPr/>
        </p:nvPicPr>
        <p:blipFill>
          <a:blip r:embed="rId2"/>
          <a:stretch>
            <a:fillRect/>
          </a:stretch>
        </p:blipFill>
        <p:spPr>
          <a:xfrm>
            <a:off x="2133599" y="5284740"/>
            <a:ext cx="9036327" cy="1568288"/>
          </a:xfrm>
          <a:prstGeom prst="rect">
            <a:avLst/>
          </a:prstGeom>
        </p:spPr>
      </p:pic>
      <p:pic>
        <p:nvPicPr>
          <p:cNvPr id="4" name="Image 3">
            <a:extLst>
              <a:ext uri="{FF2B5EF4-FFF2-40B4-BE49-F238E27FC236}">
                <a16:creationId xmlns:a16="http://schemas.microsoft.com/office/drawing/2014/main" id="{1894C6FD-3656-48E1-B3D3-B0D07918B211}"/>
              </a:ext>
            </a:extLst>
          </p:cNvPr>
          <p:cNvPicPr>
            <a:picLocks noChangeAspect="1"/>
          </p:cNvPicPr>
          <p:nvPr/>
        </p:nvPicPr>
        <p:blipFill>
          <a:blip r:embed="rId3">
            <a:duotone>
              <a:prstClr val="black"/>
              <a:schemeClr val="accent6">
                <a:tint val="45000"/>
                <a:satMod val="400000"/>
              </a:schemeClr>
            </a:duotone>
          </a:blip>
          <a:stretch>
            <a:fillRect/>
          </a:stretch>
        </p:blipFill>
        <p:spPr>
          <a:xfrm>
            <a:off x="6639339" y="2145921"/>
            <a:ext cx="5334000" cy="3320928"/>
          </a:xfrm>
          <a:prstGeom prst="rect">
            <a:avLst/>
          </a:prstGeom>
        </p:spPr>
      </p:pic>
    </p:spTree>
    <p:extLst>
      <p:ext uri="{BB962C8B-B14F-4D97-AF65-F5344CB8AC3E}">
        <p14:creationId xmlns:p14="http://schemas.microsoft.com/office/powerpoint/2010/main" val="213099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1 – </a:t>
            </a:r>
            <a:r>
              <a:rPr lang="fr-FR" b="1" dirty="0">
                <a:effectLst>
                  <a:outerShdw blurRad="38100" dist="38100" dir="2700000" algn="tl">
                    <a:srgbClr val="000000">
                      <a:alpha val="43137"/>
                    </a:srgbClr>
                  </a:outerShdw>
                </a:effectLst>
              </a:rPr>
              <a:t>Outre-mer : </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pauvretés et inégalités massives</a:t>
            </a:r>
          </a:p>
        </p:txBody>
      </p:sp>
      <p:pic>
        <p:nvPicPr>
          <p:cNvPr id="13" name="Image 12">
            <a:extLst>
              <a:ext uri="{FF2B5EF4-FFF2-40B4-BE49-F238E27FC236}">
                <a16:creationId xmlns:a16="http://schemas.microsoft.com/office/drawing/2014/main" id="{847D1424-CD58-4B11-8F03-CD6799895EE4}"/>
              </a:ext>
            </a:extLst>
          </p:cNvPr>
          <p:cNvPicPr>
            <a:picLocks noChangeAspect="1"/>
          </p:cNvPicPr>
          <p:nvPr/>
        </p:nvPicPr>
        <p:blipFill>
          <a:blip r:embed="rId2"/>
          <a:stretch>
            <a:fillRect/>
          </a:stretch>
        </p:blipFill>
        <p:spPr>
          <a:xfrm>
            <a:off x="121527" y="1664761"/>
            <a:ext cx="11964456" cy="3987447"/>
          </a:xfrm>
          <a:prstGeom prst="rect">
            <a:avLst/>
          </a:prstGeom>
        </p:spPr>
      </p:pic>
      <p:pic>
        <p:nvPicPr>
          <p:cNvPr id="15" name="Image 14">
            <a:extLst>
              <a:ext uri="{FF2B5EF4-FFF2-40B4-BE49-F238E27FC236}">
                <a16:creationId xmlns:a16="http://schemas.microsoft.com/office/drawing/2014/main" id="{519BEA23-B63C-4ED7-8CDE-1FF2CF6EC710}"/>
              </a:ext>
            </a:extLst>
          </p:cNvPr>
          <p:cNvPicPr>
            <a:picLocks noChangeAspect="1"/>
          </p:cNvPicPr>
          <p:nvPr/>
        </p:nvPicPr>
        <p:blipFill>
          <a:blip r:embed="rId3"/>
          <a:stretch>
            <a:fillRect/>
          </a:stretch>
        </p:blipFill>
        <p:spPr>
          <a:xfrm>
            <a:off x="121526" y="5652208"/>
            <a:ext cx="8980409" cy="1205792"/>
          </a:xfrm>
          <a:prstGeom prst="rect">
            <a:avLst/>
          </a:prstGeom>
        </p:spPr>
      </p:pic>
      <p:sp>
        <p:nvSpPr>
          <p:cNvPr id="16" name="ZoneTexte 15">
            <a:extLst>
              <a:ext uri="{FF2B5EF4-FFF2-40B4-BE49-F238E27FC236}">
                <a16:creationId xmlns:a16="http://schemas.microsoft.com/office/drawing/2014/main" id="{1A59BCFA-350E-4F62-84C5-4F124B23CF8F}"/>
              </a:ext>
            </a:extLst>
          </p:cNvPr>
          <p:cNvSpPr txBox="1"/>
          <p:nvPr/>
        </p:nvSpPr>
        <p:spPr>
          <a:xfrm>
            <a:off x="9101935" y="5724940"/>
            <a:ext cx="3103671" cy="923330"/>
          </a:xfrm>
          <a:prstGeom prst="rect">
            <a:avLst/>
          </a:prstGeom>
          <a:noFill/>
        </p:spPr>
        <p:txBody>
          <a:bodyPr wrap="square" rtlCol="0">
            <a:spAutoFit/>
          </a:bodyPr>
          <a:lstStyle/>
          <a:p>
            <a:r>
              <a:rPr lang="fr-FR" dirty="0"/>
              <a:t>© Observatoire des inégalités,</a:t>
            </a:r>
          </a:p>
          <a:p>
            <a:r>
              <a:rPr lang="fr-FR" i="1" dirty="0"/>
              <a:t>Rapport sur les inégalités en France 2021</a:t>
            </a:r>
          </a:p>
        </p:txBody>
      </p:sp>
      <p:sp>
        <p:nvSpPr>
          <p:cNvPr id="17" name="Rectangle 16">
            <a:extLst>
              <a:ext uri="{FF2B5EF4-FFF2-40B4-BE49-F238E27FC236}">
                <a16:creationId xmlns:a16="http://schemas.microsoft.com/office/drawing/2014/main" id="{94DC29A8-751F-43B3-80D4-A1EA7B3743D5}"/>
              </a:ext>
            </a:extLst>
          </p:cNvPr>
          <p:cNvSpPr/>
          <p:nvPr/>
        </p:nvSpPr>
        <p:spPr>
          <a:xfrm>
            <a:off x="8966802" y="1537848"/>
            <a:ext cx="3103671" cy="4114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A6F5749A-C926-4560-811B-0106F2AE4EFB}"/>
              </a:ext>
            </a:extLst>
          </p:cNvPr>
          <p:cNvPicPr>
            <a:picLocks noChangeAspect="1"/>
          </p:cNvPicPr>
          <p:nvPr/>
        </p:nvPicPr>
        <p:blipFill>
          <a:blip r:embed="rId4"/>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105996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593CB2-A171-4D10-8E7A-745768F0AA86}"/>
              </a:ext>
            </a:extLst>
          </p:cNvPr>
          <p:cNvPicPr>
            <a:picLocks noChangeAspect="1"/>
          </p:cNvPicPr>
          <p:nvPr/>
        </p:nvPicPr>
        <p:blipFill>
          <a:blip r:embed="rId2"/>
          <a:stretch>
            <a:fillRect/>
          </a:stretch>
        </p:blipFill>
        <p:spPr>
          <a:xfrm>
            <a:off x="2729948" y="13081"/>
            <a:ext cx="6745356" cy="6845287"/>
          </a:xfrm>
          <a:prstGeom prst="rect">
            <a:avLst/>
          </a:prstGeom>
        </p:spPr>
      </p:pic>
      <p:pic>
        <p:nvPicPr>
          <p:cNvPr id="3" name="Image 2">
            <a:extLst>
              <a:ext uri="{FF2B5EF4-FFF2-40B4-BE49-F238E27FC236}">
                <a16:creationId xmlns:a16="http://schemas.microsoft.com/office/drawing/2014/main" id="{4003DF26-F41A-4E5D-99B8-723A5B5408D4}"/>
              </a:ext>
            </a:extLst>
          </p:cNvPr>
          <p:cNvPicPr>
            <a:picLocks noChangeAspect="1"/>
          </p:cNvPicPr>
          <p:nvPr/>
        </p:nvPicPr>
        <p:blipFill>
          <a:blip r:embed="rId3"/>
          <a:stretch>
            <a:fillRect/>
          </a:stretch>
        </p:blipFill>
        <p:spPr>
          <a:xfrm>
            <a:off x="11097089" y="30766"/>
            <a:ext cx="1080000" cy="1080000"/>
          </a:xfrm>
          <a:prstGeom prst="rect">
            <a:avLst/>
          </a:prstGeom>
        </p:spPr>
      </p:pic>
      <p:sp>
        <p:nvSpPr>
          <p:cNvPr id="2" name="ZoneTexte 1">
            <a:extLst>
              <a:ext uri="{FF2B5EF4-FFF2-40B4-BE49-F238E27FC236}">
                <a16:creationId xmlns:a16="http://schemas.microsoft.com/office/drawing/2014/main" id="{322E7EE5-EB55-4902-B5CB-D4ACEFE42005}"/>
              </a:ext>
            </a:extLst>
          </p:cNvPr>
          <p:cNvSpPr txBox="1"/>
          <p:nvPr/>
        </p:nvSpPr>
        <p:spPr>
          <a:xfrm>
            <a:off x="225287" y="2610678"/>
            <a:ext cx="2372139" cy="2031325"/>
          </a:xfrm>
          <a:prstGeom prst="rect">
            <a:avLst/>
          </a:prstGeom>
          <a:noFill/>
        </p:spPr>
        <p:txBody>
          <a:bodyPr wrap="square" rtlCol="0">
            <a:spAutoFit/>
          </a:bodyPr>
          <a:lstStyle/>
          <a:p>
            <a:r>
              <a:rPr lang="fr-FR" dirty="0"/>
              <a:t>Niveau de vie annuel médian : </a:t>
            </a:r>
          </a:p>
          <a:p>
            <a:endParaRPr lang="fr-FR" dirty="0"/>
          </a:p>
          <a:p>
            <a:r>
              <a:rPr lang="fr-FR" dirty="0"/>
              <a:t>Mayotte = 3 140€</a:t>
            </a:r>
          </a:p>
          <a:p>
            <a:endParaRPr lang="fr-FR" dirty="0"/>
          </a:p>
          <a:p>
            <a:r>
              <a:rPr lang="fr-FR" dirty="0"/>
              <a:t>France métropolitaine = 21 650€</a:t>
            </a:r>
          </a:p>
        </p:txBody>
      </p:sp>
    </p:spTree>
    <p:extLst>
      <p:ext uri="{BB962C8B-B14F-4D97-AF65-F5344CB8AC3E}">
        <p14:creationId xmlns:p14="http://schemas.microsoft.com/office/powerpoint/2010/main" val="329287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F746-C990-46F6-8962-7F1CA390DE04}"/>
              </a:ext>
            </a:extLst>
          </p:cNvPr>
          <p:cNvSpPr>
            <a:spLocks noGrp="1"/>
          </p:cNvSpPr>
          <p:nvPr>
            <p:ph type="title"/>
          </p:nvPr>
        </p:nvSpPr>
        <p:spPr/>
        <p:txBody>
          <a:bodyPr/>
          <a:lstStyle/>
          <a:p>
            <a:r>
              <a:rPr lang="fr-FR" dirty="0"/>
              <a:t>Des chiffres alarmants à Mayotte</a:t>
            </a:r>
          </a:p>
        </p:txBody>
      </p:sp>
      <p:sp>
        <p:nvSpPr>
          <p:cNvPr id="3" name="Espace réservé du contenu 2">
            <a:extLst>
              <a:ext uri="{FF2B5EF4-FFF2-40B4-BE49-F238E27FC236}">
                <a16:creationId xmlns:a16="http://schemas.microsoft.com/office/drawing/2014/main" id="{1CC3AEA6-7D1A-471B-B0FE-0235B32DA5B9}"/>
              </a:ext>
            </a:extLst>
          </p:cNvPr>
          <p:cNvSpPr>
            <a:spLocks noGrp="1"/>
          </p:cNvSpPr>
          <p:nvPr>
            <p:ph idx="1"/>
          </p:nvPr>
        </p:nvSpPr>
        <p:spPr/>
        <p:txBody>
          <a:bodyPr>
            <a:normAutofit lnSpcReduction="10000"/>
          </a:bodyPr>
          <a:lstStyle/>
          <a:p>
            <a:pPr marL="0" indent="0" algn="l" fontAlgn="base">
              <a:buNone/>
            </a:pPr>
            <a:r>
              <a:rPr lang="fr-FR" b="1" i="0" dirty="0">
                <a:effectLst/>
                <a:latin typeface="+mj-lt"/>
              </a:rPr>
              <a:t>77 % des habitants vivent sous le seuil de pauvreté national </a:t>
            </a:r>
            <a:r>
              <a:rPr lang="fr-FR" b="0" i="0" dirty="0">
                <a:effectLst/>
                <a:latin typeface="+mj-lt"/>
              </a:rPr>
              <a:t>(53% en Guyane), soit cinq fois plus à Mayotte qu’en métropole. </a:t>
            </a:r>
          </a:p>
          <a:p>
            <a:pPr marL="0" indent="0" algn="l" fontAlgn="base">
              <a:buNone/>
            </a:pPr>
            <a:r>
              <a:rPr lang="fr-FR" b="1" i="0" dirty="0">
                <a:effectLst/>
                <a:latin typeface="+mj-lt"/>
              </a:rPr>
              <a:t>Le niveau de vie médian (260€/mois/unité de consommation) est six fois plus faible qu’en métropole, et trois fois plus faible qu’en Guyane</a:t>
            </a:r>
          </a:p>
          <a:p>
            <a:pPr marL="0" indent="0" algn="l" fontAlgn="base">
              <a:buNone/>
            </a:pPr>
            <a:r>
              <a:rPr lang="fr-FR" b="0" i="0" dirty="0">
                <a:effectLst/>
                <a:latin typeface="+mj-lt"/>
              </a:rPr>
              <a:t>Parmi cette population pauvre, près de la moitié ne disposent que de très bas revenus (moins de 160 euros par mois et par unité de consommation). </a:t>
            </a:r>
          </a:p>
          <a:p>
            <a:pPr marL="0" indent="0" fontAlgn="base">
              <a:buNone/>
            </a:pPr>
            <a:r>
              <a:rPr lang="fr-FR" sz="2000" i="0" dirty="0">
                <a:effectLst/>
                <a:latin typeface="+mj-lt"/>
              </a:rPr>
              <a:t>Source : « Les inégalités de niveau de vie se sont creusées. Revenus et pauvreté à Mayotte en 2018 » Sébastien Merceron (Insee), INSEE ANALYSES MAYOTTE, n°25, </a:t>
            </a:r>
            <a:r>
              <a:rPr lang="fr-FR" sz="2000" b="0" i="0" dirty="0">
                <a:effectLst/>
                <a:latin typeface="+mj-lt"/>
              </a:rPr>
              <a:t>01/07/2020</a:t>
            </a:r>
          </a:p>
          <a:p>
            <a:pPr marL="0" indent="0" fontAlgn="base">
              <a:buNone/>
            </a:pPr>
            <a:r>
              <a:rPr lang="fr-FR" b="0" i="0" dirty="0">
                <a:effectLst/>
                <a:latin typeface="+mj-lt"/>
              </a:rPr>
              <a:t>Des inégalités comparables à celle du Brésil (indice de Gini), un IDH à celui du Maroc, un PIB pa</a:t>
            </a:r>
            <a:r>
              <a:rPr lang="fr-FR" dirty="0">
                <a:latin typeface="+mj-lt"/>
              </a:rPr>
              <a:t>r habitant digne du Costa Rica</a:t>
            </a:r>
            <a:endParaRPr lang="fr-FR" b="0" i="0" dirty="0">
              <a:effectLst/>
              <a:latin typeface="+mj-lt"/>
            </a:endParaRPr>
          </a:p>
        </p:txBody>
      </p:sp>
      <p:pic>
        <p:nvPicPr>
          <p:cNvPr id="4" name="Image 3">
            <a:extLst>
              <a:ext uri="{FF2B5EF4-FFF2-40B4-BE49-F238E27FC236}">
                <a16:creationId xmlns:a16="http://schemas.microsoft.com/office/drawing/2014/main" id="{7EE13C34-B728-4DFE-B7D0-DC07F5115BAC}"/>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407169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636D7-8524-439E-BF15-7BC05593EDEF}"/>
              </a:ext>
            </a:extLst>
          </p:cNvPr>
          <p:cNvSpPr>
            <a:spLocks noGrp="1"/>
          </p:cNvSpPr>
          <p:nvPr>
            <p:ph type="title"/>
          </p:nvPr>
        </p:nvSpPr>
        <p:spPr/>
        <p:txBody>
          <a:bodyPr/>
          <a:lstStyle/>
          <a:p>
            <a:r>
              <a:rPr lang="fr-FR" dirty="0"/>
              <a:t>Pauvreté en conditions de vie des Mahorais</a:t>
            </a:r>
          </a:p>
        </p:txBody>
      </p:sp>
      <p:sp>
        <p:nvSpPr>
          <p:cNvPr id="3" name="Espace réservé du contenu 2">
            <a:extLst>
              <a:ext uri="{FF2B5EF4-FFF2-40B4-BE49-F238E27FC236}">
                <a16:creationId xmlns:a16="http://schemas.microsoft.com/office/drawing/2014/main" id="{CD5DE439-0580-4733-95FE-1F41340D35AB}"/>
              </a:ext>
            </a:extLst>
          </p:cNvPr>
          <p:cNvSpPr>
            <a:spLocks noGrp="1"/>
          </p:cNvSpPr>
          <p:nvPr>
            <p:ph idx="1"/>
          </p:nvPr>
        </p:nvSpPr>
        <p:spPr/>
        <p:txBody>
          <a:bodyPr>
            <a:normAutofit fontScale="92500" lnSpcReduction="10000"/>
          </a:bodyPr>
          <a:lstStyle/>
          <a:p>
            <a:r>
              <a:rPr lang="fr-FR" dirty="0">
                <a:latin typeface="+mj-lt"/>
              </a:rPr>
              <a:t>Près de 40 % de la population vit dans une construction fragile (maisons en tôle, bois, végétal ou terre). </a:t>
            </a:r>
          </a:p>
          <a:p>
            <a:endParaRPr lang="fr-FR" dirty="0">
              <a:latin typeface="+mj-lt"/>
            </a:endParaRPr>
          </a:p>
          <a:p>
            <a:r>
              <a:rPr lang="fr-FR" dirty="0">
                <a:latin typeface="+mj-lt"/>
              </a:rPr>
              <a:t>Près de 60% des logements n’ont ni cuisine, ni baignoire, ni douche</a:t>
            </a:r>
          </a:p>
          <a:p>
            <a:endParaRPr lang="fr-FR" dirty="0">
              <a:latin typeface="+mj-lt"/>
            </a:endParaRPr>
          </a:p>
          <a:p>
            <a:r>
              <a:rPr lang="fr-FR" dirty="0">
                <a:latin typeface="+mj-lt"/>
              </a:rPr>
              <a:t>30% n’ont pas l’eau courante</a:t>
            </a:r>
          </a:p>
          <a:p>
            <a:endParaRPr lang="fr-FR" dirty="0">
              <a:latin typeface="+mj-lt"/>
            </a:endParaRPr>
          </a:p>
          <a:p>
            <a:r>
              <a:rPr lang="fr-FR" dirty="0">
                <a:latin typeface="+mj-lt"/>
              </a:rPr>
              <a:t>25% n’ont pas de réfrigérateur, plus de 50% n’ont pas de lave-linge</a:t>
            </a:r>
          </a:p>
          <a:p>
            <a:endParaRPr lang="fr-FR" dirty="0">
              <a:latin typeface="+mj-lt"/>
            </a:endParaRPr>
          </a:p>
          <a:p>
            <a:r>
              <a:rPr lang="fr-FR" dirty="0">
                <a:latin typeface="+mj-lt"/>
              </a:rPr>
              <a:t>6% de logements sans électricité</a:t>
            </a:r>
          </a:p>
        </p:txBody>
      </p:sp>
      <p:pic>
        <p:nvPicPr>
          <p:cNvPr id="4" name="Image 3">
            <a:extLst>
              <a:ext uri="{FF2B5EF4-FFF2-40B4-BE49-F238E27FC236}">
                <a16:creationId xmlns:a16="http://schemas.microsoft.com/office/drawing/2014/main" id="{1D104DD8-B4F4-4E74-87CF-2AAD9939DFF8}"/>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242538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F746-C990-46F6-8962-7F1CA390DE04}"/>
              </a:ext>
            </a:extLst>
          </p:cNvPr>
          <p:cNvSpPr>
            <a:spLocks noGrp="1"/>
          </p:cNvSpPr>
          <p:nvPr>
            <p:ph type="title"/>
          </p:nvPr>
        </p:nvSpPr>
        <p:spPr/>
        <p:txBody>
          <a:bodyPr/>
          <a:lstStyle/>
          <a:p>
            <a:r>
              <a:rPr lang="fr-FR" dirty="0"/>
              <a:t>Des pauvretés différenciées à Mayotte</a:t>
            </a:r>
          </a:p>
        </p:txBody>
      </p:sp>
      <p:sp>
        <p:nvSpPr>
          <p:cNvPr id="3" name="Espace réservé du contenu 2">
            <a:extLst>
              <a:ext uri="{FF2B5EF4-FFF2-40B4-BE49-F238E27FC236}">
                <a16:creationId xmlns:a16="http://schemas.microsoft.com/office/drawing/2014/main" id="{1CC3AEA6-7D1A-471B-B0FE-0235B32DA5B9}"/>
              </a:ext>
            </a:extLst>
          </p:cNvPr>
          <p:cNvSpPr>
            <a:spLocks noGrp="1"/>
          </p:cNvSpPr>
          <p:nvPr>
            <p:ph idx="1"/>
          </p:nvPr>
        </p:nvSpPr>
        <p:spPr/>
        <p:txBody>
          <a:bodyPr>
            <a:normAutofit fontScale="85000" lnSpcReduction="20000"/>
          </a:bodyPr>
          <a:lstStyle/>
          <a:p>
            <a:pPr marL="0" indent="0" algn="l" fontAlgn="base">
              <a:buNone/>
            </a:pPr>
            <a:r>
              <a:rPr lang="fr-FR" b="1" i="0" dirty="0">
                <a:effectLst/>
                <a:latin typeface="+mj-lt"/>
              </a:rPr>
              <a:t>Les pauvres sont en majorité des natifs de l’étranger (Comores surtout), moins souvent en emploi et </a:t>
            </a:r>
            <a:r>
              <a:rPr lang="fr-FR" b="1" i="1" dirty="0">
                <a:effectLst/>
                <a:latin typeface="+mj-lt"/>
              </a:rPr>
              <a:t>non éligibles aux prestations sociales</a:t>
            </a:r>
            <a:r>
              <a:rPr lang="fr-FR" b="0" i="1" dirty="0">
                <a:effectLst/>
                <a:latin typeface="+mj-lt"/>
              </a:rPr>
              <a:t>. </a:t>
            </a:r>
          </a:p>
          <a:p>
            <a:pPr marL="0" indent="0" algn="l" fontAlgn="base">
              <a:buNone/>
            </a:pPr>
            <a:r>
              <a:rPr lang="fr-FR" b="0" i="0" dirty="0">
                <a:effectLst/>
                <a:latin typeface="+mj-lt"/>
              </a:rPr>
              <a:t>Les prestations sociales représentent une proportion relativement faible des revenus à Mayotte (le RSA moitié moindre qu’en métropole, population jeune donc avec peu de retraités, et les allocations familiales ne sont accessibles ni à la population étrangère non régularisée </a:t>
            </a:r>
            <a:r>
              <a:rPr lang="fr-FR" dirty="0">
                <a:latin typeface="+mj-lt"/>
              </a:rPr>
              <a:t>ni à celle </a:t>
            </a:r>
            <a:r>
              <a:rPr lang="fr-FR" b="0" i="0" dirty="0">
                <a:effectLst/>
                <a:latin typeface="+mj-lt"/>
              </a:rPr>
              <a:t>régularisée depuis moins de 15 ans). </a:t>
            </a:r>
          </a:p>
          <a:p>
            <a:pPr marL="0" indent="0" algn="l" fontAlgn="base">
              <a:buNone/>
            </a:pPr>
            <a:r>
              <a:rPr lang="fr-FR" b="0" i="0" dirty="0">
                <a:effectLst/>
                <a:latin typeface="+mj-lt"/>
              </a:rPr>
              <a:t>Les prestations sociales ne réduisent que de deux points le taux de pauvreté. L’aide médicale d’Etat n’existe pas.</a:t>
            </a:r>
          </a:p>
          <a:p>
            <a:pPr marL="0" indent="0" algn="l" fontAlgn="base">
              <a:buNone/>
            </a:pPr>
            <a:r>
              <a:rPr lang="fr-FR" b="0" i="0" dirty="0">
                <a:effectLst/>
                <a:latin typeface="+mj-lt"/>
              </a:rPr>
              <a:t>60% des ménages dont le chef de ménage est natif de Mayotte vivent eux aussi sous le seuil de pauvreté. La CMU complémentaire n’existe pas.</a:t>
            </a:r>
          </a:p>
          <a:p>
            <a:pPr marL="0" indent="0" algn="l" fontAlgn="base">
              <a:buNone/>
            </a:pPr>
            <a:endParaRPr lang="fr-FR" b="0" i="0" dirty="0">
              <a:effectLst/>
              <a:latin typeface="+mj-lt"/>
            </a:endParaRPr>
          </a:p>
          <a:p>
            <a:pPr marL="0" indent="0" fontAlgn="base">
              <a:buNone/>
            </a:pPr>
            <a:r>
              <a:rPr lang="fr-FR" sz="2400" i="0" dirty="0">
                <a:effectLst/>
                <a:latin typeface="+mj-lt"/>
              </a:rPr>
              <a:t>Source : « Les inégalités de niveau de vie se sont creusées. Revenus et pauvreté à Mayotte en 2018 » Sébastien Merceron (Insee), INSEE ANALYSES MAYOTTE, n°25, </a:t>
            </a:r>
            <a:r>
              <a:rPr lang="fr-FR" sz="2400" b="0" i="0" dirty="0">
                <a:effectLst/>
                <a:latin typeface="+mj-lt"/>
              </a:rPr>
              <a:t>01/07/2020</a:t>
            </a:r>
          </a:p>
          <a:p>
            <a:pPr marL="0" indent="0" algn="l" fontAlgn="base">
              <a:buNone/>
            </a:pPr>
            <a:endParaRPr lang="fr-FR" b="0" i="0" dirty="0">
              <a:effectLst/>
              <a:latin typeface="+mj-lt"/>
            </a:endParaRPr>
          </a:p>
        </p:txBody>
      </p:sp>
      <p:pic>
        <p:nvPicPr>
          <p:cNvPr id="4" name="Image 3">
            <a:extLst>
              <a:ext uri="{FF2B5EF4-FFF2-40B4-BE49-F238E27FC236}">
                <a16:creationId xmlns:a16="http://schemas.microsoft.com/office/drawing/2014/main" id="{CE4A494A-30AA-429F-97DB-CF3D3244D614}"/>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254792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F746-C990-46F6-8962-7F1CA390DE04}"/>
              </a:ext>
            </a:extLst>
          </p:cNvPr>
          <p:cNvSpPr>
            <a:spLocks noGrp="1"/>
          </p:cNvSpPr>
          <p:nvPr>
            <p:ph type="title"/>
          </p:nvPr>
        </p:nvSpPr>
        <p:spPr/>
        <p:txBody>
          <a:bodyPr/>
          <a:lstStyle/>
          <a:p>
            <a:r>
              <a:rPr lang="fr-FR" dirty="0"/>
              <a:t>Des pauvretés différenciées à Mayotte</a:t>
            </a:r>
          </a:p>
        </p:txBody>
      </p:sp>
      <p:sp>
        <p:nvSpPr>
          <p:cNvPr id="3" name="Espace réservé du contenu 2">
            <a:extLst>
              <a:ext uri="{FF2B5EF4-FFF2-40B4-BE49-F238E27FC236}">
                <a16:creationId xmlns:a16="http://schemas.microsoft.com/office/drawing/2014/main" id="{1CC3AEA6-7D1A-471B-B0FE-0235B32DA5B9}"/>
              </a:ext>
            </a:extLst>
          </p:cNvPr>
          <p:cNvSpPr>
            <a:spLocks noGrp="1"/>
          </p:cNvSpPr>
          <p:nvPr>
            <p:ph idx="1"/>
          </p:nvPr>
        </p:nvSpPr>
        <p:spPr/>
        <p:txBody>
          <a:bodyPr>
            <a:normAutofit fontScale="92500" lnSpcReduction="10000"/>
          </a:bodyPr>
          <a:lstStyle/>
          <a:p>
            <a:pPr marL="0" indent="0" algn="l" fontAlgn="base">
              <a:buNone/>
            </a:pPr>
            <a:r>
              <a:rPr lang="fr-FR" b="0" i="0" dirty="0">
                <a:effectLst/>
                <a:latin typeface="+mj-lt"/>
              </a:rPr>
              <a:t>La probabilité d’être pauvre pour un ménage de Mayotte augmente significativement si la personne de référence de ce ménage est une </a:t>
            </a:r>
            <a:r>
              <a:rPr lang="fr-FR" b="1" i="0" dirty="0">
                <a:effectLst/>
                <a:latin typeface="+mj-lt"/>
              </a:rPr>
              <a:t>mère isolée, de nationalité étrangère, sans emploi, jeune, sans diplôme qualifiant, locataire </a:t>
            </a:r>
            <a:r>
              <a:rPr lang="fr-FR" b="0" i="0" dirty="0">
                <a:effectLst/>
                <a:latin typeface="+mj-lt"/>
              </a:rPr>
              <a:t>de son logement.</a:t>
            </a:r>
          </a:p>
          <a:p>
            <a:pPr marL="0" indent="0" algn="l" fontAlgn="base">
              <a:buNone/>
            </a:pPr>
            <a:r>
              <a:rPr lang="fr-FR" b="0" i="0" dirty="0">
                <a:effectLst/>
                <a:latin typeface="+mj-lt"/>
              </a:rPr>
              <a:t>Près de 110 000 mineurs sont en situation de pauvreté à Mayotte en 2018, soit </a:t>
            </a:r>
            <a:r>
              <a:rPr lang="fr-FR" b="1" i="0" dirty="0">
                <a:effectLst/>
                <a:latin typeface="+mj-lt"/>
              </a:rPr>
              <a:t>80 % des enfants</a:t>
            </a:r>
            <a:r>
              <a:rPr lang="fr-FR" b="0" i="0" dirty="0">
                <a:effectLst/>
                <a:latin typeface="+mj-lt"/>
              </a:rPr>
              <a:t>. En effet, la population de Mayotte est jeune, la moitié des habitants ayant moins de 18 ans. De plus, les ménages pauvres comptent davantage d’enfants que les ménages non pauvres.</a:t>
            </a:r>
          </a:p>
          <a:p>
            <a:pPr marL="0" indent="0" algn="l" fontAlgn="base">
              <a:buNone/>
            </a:pPr>
            <a:endParaRPr lang="fr-FR" b="0" i="0" dirty="0">
              <a:effectLst/>
              <a:latin typeface="+mj-lt"/>
            </a:endParaRPr>
          </a:p>
          <a:p>
            <a:pPr marL="0" indent="0" fontAlgn="base">
              <a:buNone/>
            </a:pPr>
            <a:r>
              <a:rPr lang="fr-FR" sz="2800" i="0" dirty="0">
                <a:effectLst/>
                <a:latin typeface="+mj-lt"/>
              </a:rPr>
              <a:t>Source : « Les inégalités de niveau de vie se sont creusées. Revenus et pauvreté à Mayotte en 2018 » Sébastien Merceron (Insee), INSEE ANALYSES MAYOTTE, n°25, </a:t>
            </a:r>
            <a:r>
              <a:rPr lang="fr-FR" sz="2800" b="0" i="0" dirty="0">
                <a:effectLst/>
                <a:latin typeface="+mj-lt"/>
              </a:rPr>
              <a:t>01/07/2020</a:t>
            </a:r>
          </a:p>
          <a:p>
            <a:pPr marL="0" indent="0" algn="l" fontAlgn="base">
              <a:buNone/>
            </a:pPr>
            <a:endParaRPr lang="fr-FR" b="0" i="0" dirty="0">
              <a:effectLst/>
              <a:latin typeface="+mj-lt"/>
            </a:endParaRPr>
          </a:p>
        </p:txBody>
      </p:sp>
      <p:pic>
        <p:nvPicPr>
          <p:cNvPr id="4" name="Image 3">
            <a:extLst>
              <a:ext uri="{FF2B5EF4-FFF2-40B4-BE49-F238E27FC236}">
                <a16:creationId xmlns:a16="http://schemas.microsoft.com/office/drawing/2014/main" id="{5A209D1C-5853-46FA-A7F6-CA4C05E7A7AF}"/>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26528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F746-C990-46F6-8962-7F1CA390DE04}"/>
              </a:ext>
            </a:extLst>
          </p:cNvPr>
          <p:cNvSpPr>
            <a:spLocks noGrp="1"/>
          </p:cNvSpPr>
          <p:nvPr>
            <p:ph type="title"/>
          </p:nvPr>
        </p:nvSpPr>
        <p:spPr/>
        <p:txBody>
          <a:bodyPr/>
          <a:lstStyle/>
          <a:p>
            <a:r>
              <a:rPr lang="fr-FR" dirty="0"/>
              <a:t>Des inégalités croissantes à Mayotte</a:t>
            </a:r>
          </a:p>
        </p:txBody>
      </p:sp>
      <p:sp>
        <p:nvSpPr>
          <p:cNvPr id="3" name="Espace réservé du contenu 2">
            <a:extLst>
              <a:ext uri="{FF2B5EF4-FFF2-40B4-BE49-F238E27FC236}">
                <a16:creationId xmlns:a16="http://schemas.microsoft.com/office/drawing/2014/main" id="{1CC3AEA6-7D1A-471B-B0FE-0235B32DA5B9}"/>
              </a:ext>
            </a:extLst>
          </p:cNvPr>
          <p:cNvSpPr>
            <a:spLocks noGrp="1"/>
          </p:cNvSpPr>
          <p:nvPr>
            <p:ph idx="1"/>
          </p:nvPr>
        </p:nvSpPr>
        <p:spPr/>
        <p:txBody>
          <a:bodyPr>
            <a:normAutofit fontScale="92500" lnSpcReduction="10000"/>
          </a:bodyPr>
          <a:lstStyle/>
          <a:p>
            <a:pPr marL="0" indent="0" algn="l" fontAlgn="base">
              <a:buNone/>
            </a:pPr>
            <a:r>
              <a:rPr lang="fr-FR" b="1" i="0" dirty="0">
                <a:effectLst/>
                <a:latin typeface="+mj-lt"/>
              </a:rPr>
              <a:t>Baisse du niveau de vie médian </a:t>
            </a:r>
            <a:r>
              <a:rPr lang="fr-FR" b="0" i="0" dirty="0">
                <a:effectLst/>
                <a:latin typeface="+mj-lt"/>
              </a:rPr>
              <a:t>entre 2011 (départementalisation) et 2018, malgré une forte croissance économique. </a:t>
            </a:r>
          </a:p>
          <a:p>
            <a:pPr marL="0" indent="0" algn="l" fontAlgn="base">
              <a:buNone/>
            </a:pPr>
            <a:r>
              <a:rPr lang="fr-FR" b="1" i="0" dirty="0">
                <a:effectLst/>
                <a:latin typeface="+mj-lt"/>
              </a:rPr>
              <a:t>Le SMIC a augmenté </a:t>
            </a:r>
            <a:r>
              <a:rPr lang="fr-FR" b="0" i="0" dirty="0">
                <a:effectLst/>
                <a:latin typeface="+mj-lt"/>
              </a:rPr>
              <a:t>de 14 %, tirant l’ensemble des salaires vers le haut, tandis que la majoration de 40 % du </a:t>
            </a:r>
            <a:r>
              <a:rPr lang="fr-FR" b="1" i="0" dirty="0">
                <a:effectLst/>
                <a:latin typeface="+mj-lt"/>
              </a:rPr>
              <a:t>traitement des fonctionnaires </a:t>
            </a:r>
            <a:r>
              <a:rPr lang="fr-FR" b="0" i="0" dirty="0">
                <a:effectLst/>
                <a:latin typeface="+mj-lt"/>
              </a:rPr>
              <a:t>locaux a été généralisée. </a:t>
            </a:r>
          </a:p>
          <a:p>
            <a:pPr marL="0" indent="0" algn="l" fontAlgn="base">
              <a:buNone/>
            </a:pPr>
            <a:r>
              <a:rPr lang="fr-FR" b="0" i="0" dirty="0">
                <a:effectLst/>
                <a:latin typeface="+mj-lt"/>
              </a:rPr>
              <a:t>Mais la </a:t>
            </a:r>
            <a:r>
              <a:rPr lang="fr-FR" b="1" i="0" dirty="0">
                <a:effectLst/>
                <a:latin typeface="+mj-lt"/>
              </a:rPr>
              <a:t>part de la population immigrée</a:t>
            </a:r>
            <a:r>
              <a:rPr lang="fr-FR" b="0" i="0" dirty="0">
                <a:effectLst/>
                <a:latin typeface="+mj-lt"/>
              </a:rPr>
              <a:t>, notamment en provenance des Comores, à très faible ressources et n’ayant pas droit aux prestations sociales, a augmenté, ce qui fait baisser la médiane et augmente les inégalités</a:t>
            </a:r>
          </a:p>
          <a:p>
            <a:pPr marL="0" indent="0" algn="l" fontAlgn="base">
              <a:buNone/>
            </a:pPr>
            <a:endParaRPr lang="fr-FR" b="0" i="0" dirty="0">
              <a:effectLst/>
              <a:latin typeface="+mj-lt"/>
            </a:endParaRPr>
          </a:p>
          <a:p>
            <a:pPr marL="0" indent="0" fontAlgn="base">
              <a:buNone/>
            </a:pPr>
            <a:r>
              <a:rPr lang="fr-FR" sz="2400" i="0" dirty="0">
                <a:effectLst/>
                <a:latin typeface="+mj-lt"/>
              </a:rPr>
              <a:t>Source : « Les inégalités de niveau de vie se sont creusées. Revenus et pauvreté à Mayotte en 2018 » Sébastien Merceron (Insee), INSEE ANALYSES MAYOTTE, n°25, </a:t>
            </a:r>
            <a:r>
              <a:rPr lang="fr-FR" sz="2400" b="0" i="0" dirty="0">
                <a:effectLst/>
                <a:latin typeface="+mj-lt"/>
              </a:rPr>
              <a:t>01/07/2020</a:t>
            </a:r>
          </a:p>
        </p:txBody>
      </p:sp>
      <p:pic>
        <p:nvPicPr>
          <p:cNvPr id="4" name="Image 3">
            <a:extLst>
              <a:ext uri="{FF2B5EF4-FFF2-40B4-BE49-F238E27FC236}">
                <a16:creationId xmlns:a16="http://schemas.microsoft.com/office/drawing/2014/main" id="{5E24AF64-06C6-4D21-8EF6-12AD784261D4}"/>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45169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F746-C990-46F6-8962-7F1CA390DE04}"/>
              </a:ext>
            </a:extLst>
          </p:cNvPr>
          <p:cNvSpPr>
            <a:spLocks noGrp="1"/>
          </p:cNvSpPr>
          <p:nvPr>
            <p:ph type="title"/>
          </p:nvPr>
        </p:nvSpPr>
        <p:spPr/>
        <p:txBody>
          <a:bodyPr/>
          <a:lstStyle/>
          <a:p>
            <a:r>
              <a:rPr lang="fr-FR" dirty="0"/>
              <a:t>Outre-mer : inégalités des chances et territoires</a:t>
            </a:r>
          </a:p>
        </p:txBody>
      </p:sp>
      <p:sp>
        <p:nvSpPr>
          <p:cNvPr id="3" name="Espace réservé du contenu 2">
            <a:extLst>
              <a:ext uri="{FF2B5EF4-FFF2-40B4-BE49-F238E27FC236}">
                <a16:creationId xmlns:a16="http://schemas.microsoft.com/office/drawing/2014/main" id="{1CC3AEA6-7D1A-471B-B0FE-0235B32DA5B9}"/>
              </a:ext>
            </a:extLst>
          </p:cNvPr>
          <p:cNvSpPr>
            <a:spLocks noGrp="1"/>
          </p:cNvSpPr>
          <p:nvPr>
            <p:ph idx="1"/>
          </p:nvPr>
        </p:nvSpPr>
        <p:spPr>
          <a:xfrm>
            <a:off x="838200" y="1690688"/>
            <a:ext cx="10515600" cy="4908895"/>
          </a:xfrm>
        </p:spPr>
        <p:txBody>
          <a:bodyPr>
            <a:normAutofit fontScale="85000" lnSpcReduction="20000"/>
          </a:bodyPr>
          <a:lstStyle/>
          <a:p>
            <a:pPr marL="0" indent="0" algn="l" fontAlgn="base">
              <a:buNone/>
            </a:pPr>
            <a:r>
              <a:rPr lang="fr-FR" b="1" i="0" dirty="0">
                <a:effectLst/>
                <a:latin typeface="+mj-lt"/>
              </a:rPr>
              <a:t>Attention : qualificatif « outre-mer » rejeté par les principaux intéressés. </a:t>
            </a:r>
            <a:r>
              <a:rPr lang="fr-FR" dirty="0">
                <a:latin typeface="+mj-lt"/>
              </a:rPr>
              <a:t>Centralité de la métropole et dépendance à la métropole sont remises en question</a:t>
            </a:r>
            <a:endParaRPr lang="fr-FR" b="0" i="0" dirty="0">
              <a:effectLst/>
              <a:latin typeface="+mj-lt"/>
            </a:endParaRPr>
          </a:p>
          <a:p>
            <a:pPr marL="0" indent="0" algn="l" fontAlgn="base">
              <a:buNone/>
            </a:pPr>
            <a:r>
              <a:rPr lang="fr-FR" b="1" dirty="0">
                <a:latin typeface="+mj-lt"/>
              </a:rPr>
              <a:t>Une politique de « rattrapage » qui fragilise les sociétés locales</a:t>
            </a:r>
            <a:r>
              <a:rPr lang="fr-FR" b="1" i="0" dirty="0">
                <a:effectLst/>
                <a:latin typeface="+mj-lt"/>
              </a:rPr>
              <a:t> </a:t>
            </a:r>
            <a:r>
              <a:rPr lang="fr-FR" dirty="0">
                <a:latin typeface="+mj-lt"/>
              </a:rPr>
              <a:t>: « approche exclusive de l’Etat républicain qui s’est entêté à minimiser, voire étouffer la capacité de ces territoires à mettre en avant leurs atouts propres » </a:t>
            </a:r>
            <a:r>
              <a:rPr lang="fr-FR" sz="2400" dirty="0">
                <a:latin typeface="+mj-lt"/>
              </a:rPr>
              <a:t>(Anglo, 2010, </a:t>
            </a:r>
            <a:r>
              <a:rPr lang="fr-FR" sz="2400" i="1" dirty="0">
                <a:latin typeface="+mj-lt"/>
              </a:rPr>
              <a:t>Martinique, Guyane, Guadeloupe: les raisons de la colère… Les conditions du changement,</a:t>
            </a:r>
            <a:r>
              <a:rPr lang="fr-FR" sz="2400" dirty="0">
                <a:latin typeface="+mj-lt"/>
              </a:rPr>
              <a:t> p. 104).</a:t>
            </a:r>
            <a:r>
              <a:rPr lang="fr-FR" dirty="0">
                <a:latin typeface="+mj-lt"/>
              </a:rPr>
              <a:t> Techno-modernisation, valeurs exogènes importées de métropole, négation des identités locales, discriminations ethno-raciales, … précarisation des relations sociales, pères absents, alcoolisme </a:t>
            </a:r>
            <a:r>
              <a:rPr lang="fr-FR" sz="2400" dirty="0">
                <a:latin typeface="+mj-lt"/>
              </a:rPr>
              <a:t>(S </a:t>
            </a:r>
            <a:r>
              <a:rPr lang="fr-FR" sz="2400" dirty="0" err="1">
                <a:latin typeface="+mj-lt"/>
              </a:rPr>
              <a:t>Depraz</a:t>
            </a:r>
            <a:r>
              <a:rPr lang="fr-FR" sz="2400" dirty="0">
                <a:latin typeface="+mj-lt"/>
              </a:rPr>
              <a:t>, 2017, </a:t>
            </a:r>
            <a:r>
              <a:rPr lang="fr-FR" sz="2400" i="1" dirty="0">
                <a:latin typeface="+mj-lt"/>
              </a:rPr>
              <a:t>La France des marges</a:t>
            </a:r>
            <a:r>
              <a:rPr lang="fr-FR" sz="2400" dirty="0">
                <a:latin typeface="+mj-lt"/>
              </a:rPr>
              <a:t>)</a:t>
            </a:r>
            <a:endParaRPr lang="fr-FR" sz="2400" b="0" i="0" dirty="0">
              <a:effectLst/>
              <a:latin typeface="+mj-lt"/>
            </a:endParaRPr>
          </a:p>
          <a:p>
            <a:pPr marL="0" indent="0" algn="l" fontAlgn="base">
              <a:buNone/>
            </a:pPr>
            <a:r>
              <a:rPr lang="fr-FR" b="0" i="0" dirty="0">
                <a:effectLst/>
                <a:latin typeface="+mj-lt"/>
              </a:rPr>
              <a:t>Un modèle économique </a:t>
            </a:r>
            <a:r>
              <a:rPr lang="fr-FR" b="1" i="0" dirty="0">
                <a:effectLst/>
                <a:latin typeface="+mj-lt"/>
              </a:rPr>
              <a:t>à l’opposé du développement local </a:t>
            </a:r>
            <a:r>
              <a:rPr lang="fr-FR" b="0" i="0" dirty="0">
                <a:effectLst/>
                <a:latin typeface="+mj-lt"/>
              </a:rPr>
              <a:t>: </a:t>
            </a:r>
            <a:r>
              <a:rPr lang="fr-FR" b="1" i="0" dirty="0">
                <a:effectLst/>
                <a:latin typeface="+mj-lt"/>
              </a:rPr>
              <a:t>aide, rente administrative et bureaucratie d’Etat surpayée</a:t>
            </a:r>
            <a:r>
              <a:rPr lang="fr-FR" dirty="0">
                <a:latin typeface="+mj-lt"/>
              </a:rPr>
              <a:t>, </a:t>
            </a:r>
            <a:r>
              <a:rPr lang="fr-FR" b="0" i="0" dirty="0">
                <a:effectLst/>
                <a:latin typeface="+mj-lt"/>
              </a:rPr>
              <a:t>d’où la vie chère, inégalités emplois de fonctionnaires surpayés souvent occupés par des métropolitains versus emplois du secteur privé, dépendance économique à la métropole (import/export) entretenue par divers dispositifs (soutiens aux cultures d’exportation vers le marché européen), faible concurrence et marchés </a:t>
            </a:r>
            <a:r>
              <a:rPr lang="fr-FR" b="0" i="0" dirty="0" err="1">
                <a:effectLst/>
                <a:latin typeface="+mj-lt"/>
              </a:rPr>
              <a:t>olipolistiques</a:t>
            </a:r>
            <a:r>
              <a:rPr lang="fr-FR" b="0" i="0" dirty="0">
                <a:effectLst/>
                <a:latin typeface="+mj-lt"/>
              </a:rPr>
              <a:t>, fuite du capital humain. (</a:t>
            </a:r>
            <a:r>
              <a:rPr lang="fr-FR" sz="2400" b="0" i="0" dirty="0">
                <a:effectLst/>
                <a:latin typeface="+mj-lt"/>
              </a:rPr>
              <a:t>JC Gay, 2021, </a:t>
            </a:r>
            <a:r>
              <a:rPr lang="fr-FR" sz="2400" b="0" i="1" dirty="0">
                <a:effectLst/>
                <a:latin typeface="+mj-lt"/>
              </a:rPr>
              <a:t>La France d’outre-mer. Terres éparses, sociétés vivantes)</a:t>
            </a:r>
          </a:p>
          <a:p>
            <a:pPr marL="0" indent="0" algn="l" fontAlgn="base">
              <a:buNone/>
            </a:pPr>
            <a:r>
              <a:rPr lang="fr-FR" b="1" dirty="0">
                <a:latin typeface="+mj-lt"/>
              </a:rPr>
              <a:t>Enjeux très différents selon les territoires</a:t>
            </a:r>
            <a:r>
              <a:rPr lang="fr-FR" dirty="0">
                <a:latin typeface="+mj-lt"/>
              </a:rPr>
              <a:t> (DROM, COM, </a:t>
            </a:r>
            <a:r>
              <a:rPr lang="fr-FR" dirty="0" err="1">
                <a:latin typeface="+mj-lt"/>
              </a:rPr>
              <a:t>surinsularité</a:t>
            </a:r>
            <a:r>
              <a:rPr lang="fr-FR" dirty="0">
                <a:latin typeface="+mj-lt"/>
              </a:rPr>
              <a:t>…)</a:t>
            </a:r>
          </a:p>
        </p:txBody>
      </p:sp>
      <p:pic>
        <p:nvPicPr>
          <p:cNvPr id="4" name="Image 3">
            <a:extLst>
              <a:ext uri="{FF2B5EF4-FFF2-40B4-BE49-F238E27FC236}">
                <a16:creationId xmlns:a16="http://schemas.microsoft.com/office/drawing/2014/main" id="{5E24AF64-06C6-4D21-8EF6-12AD784261D4}"/>
              </a:ext>
            </a:extLst>
          </p:cNvPr>
          <p:cNvPicPr>
            <a:picLocks noChangeAspect="1"/>
          </p:cNvPicPr>
          <p:nvPr/>
        </p:nvPicPr>
        <p:blipFill>
          <a:blip r:embed="rId2"/>
          <a:stretch>
            <a:fillRect/>
          </a:stretch>
        </p:blipFill>
        <p:spPr>
          <a:xfrm>
            <a:off x="11097089" y="30766"/>
            <a:ext cx="1080000" cy="1080000"/>
          </a:xfrm>
          <a:prstGeom prst="rect">
            <a:avLst/>
          </a:prstGeom>
        </p:spPr>
      </p:pic>
    </p:spTree>
    <p:extLst>
      <p:ext uri="{BB962C8B-B14F-4D97-AF65-F5344CB8AC3E}">
        <p14:creationId xmlns:p14="http://schemas.microsoft.com/office/powerpoint/2010/main" val="270233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314196" y="896248"/>
            <a:ext cx="6133257" cy="4351338"/>
          </a:xfrm>
        </p:spPr>
        <p:txBody>
          <a:bodyPr/>
          <a:lstStyle/>
          <a:p>
            <a:pPr marL="0" indent="0">
              <a:buNone/>
            </a:pPr>
            <a:endParaRPr lang="fr-FR" dirty="0"/>
          </a:p>
          <a:p>
            <a:pPr marL="0" indent="0">
              <a:buNone/>
            </a:pPr>
            <a:r>
              <a:rPr lang="fr-FR" b="1" dirty="0"/>
              <a:t>Pauvreté urbaine et pauvreté rurale : des visages spécifiques</a:t>
            </a:r>
          </a:p>
        </p:txBody>
      </p:sp>
      <p:sp>
        <p:nvSpPr>
          <p:cNvPr id="6" name="ZoneTexte 5">
            <a:extLst>
              <a:ext uri="{FF2B5EF4-FFF2-40B4-BE49-F238E27FC236}">
                <a16:creationId xmlns:a16="http://schemas.microsoft.com/office/drawing/2014/main" id="{9D118695-A15A-4361-862A-F18A6FA6AA43}"/>
              </a:ext>
            </a:extLst>
          </p:cNvPr>
          <p:cNvSpPr txBox="1"/>
          <p:nvPr/>
        </p:nvSpPr>
        <p:spPr>
          <a:xfrm>
            <a:off x="499896" y="2850096"/>
            <a:ext cx="4445328" cy="2862322"/>
          </a:xfrm>
          <a:prstGeom prst="rect">
            <a:avLst/>
          </a:prstGeom>
          <a:noFill/>
        </p:spPr>
        <p:txBody>
          <a:bodyPr wrap="square" rtlCol="0">
            <a:spAutoFit/>
          </a:bodyPr>
          <a:lstStyle/>
          <a:p>
            <a:r>
              <a:rPr lang="fr-FR" i="1" dirty="0">
                <a:solidFill>
                  <a:schemeClr val="accent1">
                    <a:lumMod val="75000"/>
                  </a:schemeClr>
                </a:solidFill>
              </a:rPr>
              <a:t>Pourquoi cette pauvreté rurale est-elle masquée ?  Parce que ses effectifs sont tout simplement moins importants qu’en ville. (…) D’autre part, elle prend des formes spatiales différentes : la pauvreté est beaucoup plus diffuse à la campagne qu’elle n’est concentrée en ville, ce qui renvoie là encore aux structures de l’espace rural caractérisée par la diffusion et l’isolement.</a:t>
            </a:r>
          </a:p>
          <a:p>
            <a:r>
              <a:rPr lang="fr-FR" dirty="0"/>
              <a:t>E. </a:t>
            </a:r>
            <a:r>
              <a:rPr lang="fr-FR" dirty="0" err="1"/>
              <a:t>Bonerandi</a:t>
            </a:r>
            <a:r>
              <a:rPr lang="fr-FR" dirty="0"/>
              <a:t>, 2014.</a:t>
            </a:r>
          </a:p>
        </p:txBody>
      </p:sp>
      <p:pic>
        <p:nvPicPr>
          <p:cNvPr id="3074" name="Picture 2" descr="https://www.inegalites.fr/IMG/png/taux_de_pauvrete_communes_20_000_.png">
            <a:extLst>
              <a:ext uri="{FF2B5EF4-FFF2-40B4-BE49-F238E27FC236}">
                <a16:creationId xmlns:a16="http://schemas.microsoft.com/office/drawing/2014/main" id="{FC73808C-A7DF-425D-B85E-E0C72FC98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968" y="1472092"/>
            <a:ext cx="5200445" cy="515244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DCBF423-5F0D-439F-B73F-F3DA78AC27B8}"/>
              </a:ext>
            </a:extLst>
          </p:cNvPr>
          <p:cNvSpPr txBox="1"/>
          <p:nvPr/>
        </p:nvSpPr>
        <p:spPr>
          <a:xfrm>
            <a:off x="8098828" y="6488668"/>
            <a:ext cx="4093172" cy="369332"/>
          </a:xfrm>
          <a:prstGeom prst="rect">
            <a:avLst/>
          </a:prstGeom>
          <a:noFill/>
        </p:spPr>
        <p:txBody>
          <a:bodyPr wrap="none" rtlCol="0">
            <a:spAutoFit/>
          </a:bodyPr>
          <a:lstStyle/>
          <a:p>
            <a:r>
              <a:rPr lang="fr-FR" i="1" dirty="0"/>
              <a:t>Observatoire des inégalités</a:t>
            </a:r>
            <a:r>
              <a:rPr lang="fr-FR" dirty="0"/>
              <a:t>. 18 avril 2018.</a:t>
            </a:r>
            <a:endParaRPr lang="de-DE" dirty="0"/>
          </a:p>
        </p:txBody>
      </p:sp>
      <p:sp>
        <p:nvSpPr>
          <p:cNvPr id="9" name="Titre 1">
            <a:extLst>
              <a:ext uri="{FF2B5EF4-FFF2-40B4-BE49-F238E27FC236}">
                <a16:creationId xmlns:a16="http://schemas.microsoft.com/office/drawing/2014/main" id="{2BF931AA-749C-4670-BB94-69639306E907}"/>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0000"/>
                </a:solidFill>
                <a:effectLst>
                  <a:outerShdw blurRad="38100" dist="38100" dir="2700000" algn="tl">
                    <a:srgbClr val="000000">
                      <a:alpha val="43137"/>
                    </a:srgbClr>
                  </a:outerShdw>
                </a:effectLst>
              </a:rPr>
              <a:t>2 - </a:t>
            </a:r>
            <a:r>
              <a:rPr lang="fr-FR" b="1" dirty="0">
                <a:effectLst>
                  <a:outerShdw blurRad="38100" dist="38100" dir="2700000" algn="tl">
                    <a:srgbClr val="000000">
                      <a:alpha val="43137"/>
                    </a:srgbClr>
                  </a:outerShdw>
                </a:effectLst>
              </a:rPr>
              <a:t>Les pauvretés urbaines</a:t>
            </a:r>
          </a:p>
        </p:txBody>
      </p:sp>
      <p:pic>
        <p:nvPicPr>
          <p:cNvPr id="2" name="Image 1">
            <a:extLst>
              <a:ext uri="{FF2B5EF4-FFF2-40B4-BE49-F238E27FC236}">
                <a16:creationId xmlns:a16="http://schemas.microsoft.com/office/drawing/2014/main" id="{8F341902-C1C5-4FFF-87D1-71015253896D}"/>
              </a:ext>
            </a:extLst>
          </p:cNvPr>
          <p:cNvPicPr>
            <a:picLocks noChangeAspect="1"/>
          </p:cNvPicPr>
          <p:nvPr/>
        </p:nvPicPr>
        <p:blipFill>
          <a:blip r:embed="rId3"/>
          <a:stretch>
            <a:fillRect/>
          </a:stretch>
        </p:blipFill>
        <p:spPr>
          <a:xfrm>
            <a:off x="11112000" y="0"/>
            <a:ext cx="1080000" cy="1080000"/>
          </a:xfrm>
          <a:prstGeom prst="rect">
            <a:avLst/>
          </a:prstGeom>
        </p:spPr>
      </p:pic>
    </p:spTree>
    <p:extLst>
      <p:ext uri="{BB962C8B-B14F-4D97-AF65-F5344CB8AC3E}">
        <p14:creationId xmlns:p14="http://schemas.microsoft.com/office/powerpoint/2010/main" val="113314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ACB1CE1-DC67-435B-8EE4-7A854D25D221}"/>
              </a:ext>
            </a:extLst>
          </p:cNvPr>
          <p:cNvSpPr txBox="1">
            <a:spLocks/>
          </p:cNvSpPr>
          <p:nvPr/>
        </p:nvSpPr>
        <p:spPr>
          <a:xfrm>
            <a:off x="-9940" y="897972"/>
            <a:ext cx="4667909"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b="1" dirty="0"/>
              <a:t>Pauvreté urbaine </a:t>
            </a:r>
          </a:p>
          <a:p>
            <a:pPr marL="0" indent="0">
              <a:buFont typeface="Arial" panose="020B0604020202020204" pitchFamily="34" charset="0"/>
              <a:buNone/>
            </a:pPr>
            <a:r>
              <a:rPr lang="fr-FR" b="1" dirty="0"/>
              <a:t>et </a:t>
            </a:r>
            <a:r>
              <a:rPr lang="fr-FR" b="1" dirty="0">
                <a:solidFill>
                  <a:srgbClr val="FF0000"/>
                </a:solidFill>
              </a:rPr>
              <a:t>ségrégation socio-spatiale</a:t>
            </a:r>
          </a:p>
        </p:txBody>
      </p:sp>
      <p:pic>
        <p:nvPicPr>
          <p:cNvPr id="5" name="Image 4">
            <a:extLst>
              <a:ext uri="{FF2B5EF4-FFF2-40B4-BE49-F238E27FC236}">
                <a16:creationId xmlns:a16="http://schemas.microsoft.com/office/drawing/2014/main" id="{8FA61008-6011-455D-9835-32AAD90D4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1" y="2373162"/>
            <a:ext cx="5911257" cy="4339661"/>
          </a:xfrm>
          <a:prstGeom prst="rect">
            <a:avLst/>
          </a:prstGeom>
        </p:spPr>
      </p:pic>
      <p:pic>
        <p:nvPicPr>
          <p:cNvPr id="6" name="Image 5">
            <a:extLst>
              <a:ext uri="{FF2B5EF4-FFF2-40B4-BE49-F238E27FC236}">
                <a16:creationId xmlns:a16="http://schemas.microsoft.com/office/drawing/2014/main" id="{A08104DF-7D4E-4544-B2F1-8ACDBCF91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86" y="2439867"/>
            <a:ext cx="5730240" cy="4212336"/>
          </a:xfrm>
          <a:prstGeom prst="rect">
            <a:avLst/>
          </a:prstGeom>
        </p:spPr>
      </p:pic>
      <p:sp>
        <p:nvSpPr>
          <p:cNvPr id="7" name="ZoneTexte 6">
            <a:extLst>
              <a:ext uri="{FF2B5EF4-FFF2-40B4-BE49-F238E27FC236}">
                <a16:creationId xmlns:a16="http://schemas.microsoft.com/office/drawing/2014/main" id="{2F71C017-9C11-43A3-A75C-E77C18857D11}"/>
              </a:ext>
            </a:extLst>
          </p:cNvPr>
          <p:cNvSpPr txBox="1"/>
          <p:nvPr/>
        </p:nvSpPr>
        <p:spPr>
          <a:xfrm>
            <a:off x="4657969" y="1320197"/>
            <a:ext cx="7486473" cy="523220"/>
          </a:xfrm>
          <a:prstGeom prst="rect">
            <a:avLst/>
          </a:prstGeom>
          <a:solidFill>
            <a:schemeClr val="accent1">
              <a:lumMod val="20000"/>
              <a:lumOff val="80000"/>
            </a:schemeClr>
          </a:solidFill>
        </p:spPr>
        <p:txBody>
          <a:bodyPr wrap="none" rtlCol="0">
            <a:spAutoFit/>
          </a:bodyPr>
          <a:lstStyle/>
          <a:p>
            <a:r>
              <a:rPr lang="fr-FR" sz="2800" i="1" dirty="0"/>
              <a:t>1/ la </a:t>
            </a:r>
            <a:r>
              <a:rPr lang="fr-FR" sz="2800" b="1" i="1" dirty="0"/>
              <a:t>richesse</a:t>
            </a:r>
            <a:r>
              <a:rPr lang="fr-FR" sz="2800" i="1" dirty="0"/>
              <a:t> est plus concentrée que la pauvreté</a:t>
            </a:r>
          </a:p>
        </p:txBody>
      </p:sp>
      <p:sp>
        <p:nvSpPr>
          <p:cNvPr id="8" name="Titre 1">
            <a:extLst>
              <a:ext uri="{FF2B5EF4-FFF2-40B4-BE49-F238E27FC236}">
                <a16:creationId xmlns:a16="http://schemas.microsoft.com/office/drawing/2014/main" id="{8D91D154-CA21-4E90-A41D-D1AD76DFFFFE}"/>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effectLst>
                  <a:outerShdw blurRad="38100" dist="38100" dir="2700000" algn="tl">
                    <a:srgbClr val="000000">
                      <a:alpha val="43137"/>
                    </a:srgbClr>
                  </a:outerShdw>
                </a:effectLst>
              </a:rPr>
              <a:t>Les pauvretés urbaines</a:t>
            </a:r>
            <a:endParaRPr lang="fr-FR" b="1" dirty="0">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E47125C5-E5C1-48C6-AE2D-025E43802C79}"/>
              </a:ext>
            </a:extLst>
          </p:cNvPr>
          <p:cNvSpPr txBox="1"/>
          <p:nvPr/>
        </p:nvSpPr>
        <p:spPr>
          <a:xfrm>
            <a:off x="5757446" y="2828126"/>
            <a:ext cx="307777" cy="889026"/>
          </a:xfrm>
          <a:prstGeom prst="rect">
            <a:avLst/>
          </a:prstGeom>
          <a:noFill/>
        </p:spPr>
        <p:txBody>
          <a:bodyPr vert="vert270" wrap="none" rtlCol="0">
            <a:spAutoFit/>
          </a:bodyPr>
          <a:lstStyle/>
          <a:p>
            <a:r>
              <a:rPr lang="fr-FR" sz="800" dirty="0"/>
              <a:t>A. </a:t>
            </a:r>
            <a:r>
              <a:rPr lang="fr-FR" sz="800" dirty="0" err="1"/>
              <a:t>Ribardière</a:t>
            </a:r>
            <a:r>
              <a:rPr lang="fr-FR" sz="800" dirty="0"/>
              <a:t>, 2018</a:t>
            </a:r>
            <a:endParaRPr lang="de-DE" sz="800" dirty="0"/>
          </a:p>
        </p:txBody>
      </p:sp>
      <p:pic>
        <p:nvPicPr>
          <p:cNvPr id="9" name="Image 8">
            <a:extLst>
              <a:ext uri="{FF2B5EF4-FFF2-40B4-BE49-F238E27FC236}">
                <a16:creationId xmlns:a16="http://schemas.microsoft.com/office/drawing/2014/main" id="{C172CB21-47AE-47A1-BD07-980D2D117555}"/>
              </a:ext>
            </a:extLst>
          </p:cNvPr>
          <p:cNvPicPr>
            <a:picLocks noChangeAspect="1"/>
          </p:cNvPicPr>
          <p:nvPr/>
        </p:nvPicPr>
        <p:blipFill>
          <a:blip r:embed="rId4"/>
          <a:stretch>
            <a:fillRect/>
          </a:stretch>
        </p:blipFill>
        <p:spPr>
          <a:xfrm>
            <a:off x="11112000" y="0"/>
            <a:ext cx="1080000" cy="1080000"/>
          </a:xfrm>
          <a:prstGeom prst="rect">
            <a:avLst/>
          </a:prstGeom>
        </p:spPr>
      </p:pic>
    </p:spTree>
    <p:extLst>
      <p:ext uri="{BB962C8B-B14F-4D97-AF65-F5344CB8AC3E}">
        <p14:creationId xmlns:p14="http://schemas.microsoft.com/office/powerpoint/2010/main" val="330118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7115A8D-445A-4C94-939D-EC0A8B889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386" y="225288"/>
            <a:ext cx="9873512" cy="6607658"/>
          </a:xfrm>
          <a:prstGeom prst="rect">
            <a:avLst/>
          </a:prstGeom>
        </p:spPr>
      </p:pic>
      <p:sp>
        <p:nvSpPr>
          <p:cNvPr id="2" name="Titre 1">
            <a:extLst>
              <a:ext uri="{FF2B5EF4-FFF2-40B4-BE49-F238E27FC236}">
                <a16:creationId xmlns:a16="http://schemas.microsoft.com/office/drawing/2014/main" id="{8486FF54-9960-485D-91AA-3E88EB716E10}"/>
              </a:ext>
            </a:extLst>
          </p:cNvPr>
          <p:cNvSpPr>
            <a:spLocks noGrp="1"/>
          </p:cNvSpPr>
          <p:nvPr>
            <p:ph type="title"/>
          </p:nvPr>
        </p:nvSpPr>
        <p:spPr>
          <a:xfrm>
            <a:off x="-49698" y="365125"/>
            <a:ext cx="10515600" cy="1325563"/>
          </a:xfrm>
        </p:spPr>
        <p:txBody>
          <a:bodyPr/>
          <a:lstStyle/>
          <a:p>
            <a:r>
              <a:rPr lang="fr-FR" b="1" dirty="0">
                <a:effectLst>
                  <a:outerShdw blurRad="38100" dist="38100" dir="2700000" algn="tl">
                    <a:srgbClr val="000000">
                      <a:alpha val="43137"/>
                    </a:srgbClr>
                  </a:outerShdw>
                </a:effectLst>
              </a:rPr>
              <a:t>Égalité des chances et territoires : </a:t>
            </a:r>
            <a:r>
              <a:rPr lang="fr-FR" b="1" dirty="0">
                <a:solidFill>
                  <a:srgbClr val="FF0000"/>
                </a:solidFill>
                <a:effectLst>
                  <a:outerShdw blurRad="38100" dist="38100" dir="2700000" algn="tl">
                    <a:srgbClr val="000000">
                      <a:alpha val="43137"/>
                    </a:srgbClr>
                  </a:outerShdw>
                </a:effectLst>
              </a:rPr>
              <a:t>Introduction</a:t>
            </a:r>
          </a:p>
        </p:txBody>
      </p:sp>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9940" y="1825625"/>
            <a:ext cx="2421836" cy="4351338"/>
          </a:xfrm>
        </p:spPr>
        <p:txBody>
          <a:bodyPr>
            <a:normAutofit lnSpcReduction="10000"/>
          </a:bodyPr>
          <a:lstStyle/>
          <a:p>
            <a:pPr marL="0" indent="0">
              <a:buNone/>
            </a:pPr>
            <a:endParaRPr lang="fr-FR" dirty="0"/>
          </a:p>
          <a:p>
            <a:pPr marL="0" indent="0">
              <a:buNone/>
            </a:pPr>
            <a:r>
              <a:rPr lang="fr-FR" b="1" dirty="0"/>
              <a:t>Des inégalités </a:t>
            </a:r>
            <a:r>
              <a:rPr lang="fr-FR" b="1" dirty="0">
                <a:solidFill>
                  <a:srgbClr val="FF0000"/>
                </a:solidFill>
              </a:rPr>
              <a:t>régionales</a:t>
            </a:r>
            <a:r>
              <a:rPr lang="fr-FR" dirty="0"/>
              <a:t> :</a:t>
            </a:r>
          </a:p>
          <a:p>
            <a:pPr marL="0" indent="0">
              <a:buNone/>
            </a:pPr>
            <a:r>
              <a:rPr lang="fr-FR" dirty="0"/>
              <a:t>l’outre-mer surtout, les anciennes régions Nord-Pas-de-Calais, Languedoc-Roussillon, Corse</a:t>
            </a:r>
          </a:p>
        </p:txBody>
      </p:sp>
    </p:spTree>
    <p:extLst>
      <p:ext uri="{BB962C8B-B14F-4D97-AF65-F5344CB8AC3E}">
        <p14:creationId xmlns:p14="http://schemas.microsoft.com/office/powerpoint/2010/main" val="31635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4192" y="4323145"/>
            <a:ext cx="5781511" cy="1656720"/>
          </a:xfrm>
          <a:prstGeom prst="rect">
            <a:avLst/>
          </a:prstGeom>
          <a:noFill/>
          <a:ln>
            <a:noFill/>
          </a:ln>
        </p:spPr>
      </p:pic>
      <p:sp>
        <p:nvSpPr>
          <p:cNvPr id="11" name="Ellipse 10"/>
          <p:cNvSpPr/>
          <p:nvPr/>
        </p:nvSpPr>
        <p:spPr>
          <a:xfrm>
            <a:off x="7049018" y="5377464"/>
            <a:ext cx="333213" cy="474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rot="20409146">
            <a:off x="6846773" y="6122836"/>
            <a:ext cx="737702" cy="338554"/>
          </a:xfrm>
          <a:prstGeom prst="rect">
            <a:avLst/>
          </a:prstGeom>
          <a:noFill/>
        </p:spPr>
        <p:txBody>
          <a:bodyPr wrap="none" rtlCol="0">
            <a:spAutoFit/>
          </a:bodyPr>
          <a:lstStyle/>
          <a:p>
            <a:pPr algn="ctr"/>
            <a:r>
              <a:rPr lang="fr-FR" sz="1600" b="1" i="1" dirty="0">
                <a:solidFill>
                  <a:srgbClr val="FF0000"/>
                </a:solidFill>
              </a:rPr>
              <a:t>= 50 %</a:t>
            </a:r>
          </a:p>
        </p:txBody>
      </p:sp>
      <p:sp>
        <p:nvSpPr>
          <p:cNvPr id="13" name="Ellipse 12"/>
          <p:cNvSpPr/>
          <p:nvPr/>
        </p:nvSpPr>
        <p:spPr>
          <a:xfrm>
            <a:off x="8285150" y="5048474"/>
            <a:ext cx="2589687" cy="3289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20409146">
            <a:off x="9071086" y="6122838"/>
            <a:ext cx="737702" cy="338554"/>
          </a:xfrm>
          <a:prstGeom prst="rect">
            <a:avLst/>
          </a:prstGeom>
          <a:noFill/>
        </p:spPr>
        <p:txBody>
          <a:bodyPr wrap="none" rtlCol="0">
            <a:spAutoFit/>
          </a:bodyPr>
          <a:lstStyle/>
          <a:p>
            <a:pPr algn="ctr"/>
            <a:r>
              <a:rPr lang="fr-FR" sz="1600" b="1" i="1" dirty="0">
                <a:solidFill>
                  <a:srgbClr val="FFC000"/>
                </a:solidFill>
              </a:rPr>
              <a:t>= 40 %</a:t>
            </a:r>
          </a:p>
        </p:txBody>
      </p:sp>
      <p:sp>
        <p:nvSpPr>
          <p:cNvPr id="15" name="Ellipse 14"/>
          <p:cNvSpPr/>
          <p:nvPr/>
        </p:nvSpPr>
        <p:spPr>
          <a:xfrm>
            <a:off x="11396047" y="4625140"/>
            <a:ext cx="333213" cy="47413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20409146">
            <a:off x="11133145" y="6122838"/>
            <a:ext cx="737702" cy="338554"/>
          </a:xfrm>
          <a:prstGeom prst="rect">
            <a:avLst/>
          </a:prstGeom>
          <a:noFill/>
        </p:spPr>
        <p:txBody>
          <a:bodyPr wrap="none" rtlCol="0">
            <a:spAutoFit/>
          </a:bodyPr>
          <a:lstStyle/>
          <a:p>
            <a:pPr algn="ctr"/>
            <a:r>
              <a:rPr lang="fr-FR" sz="1600" b="1" i="1" dirty="0">
                <a:solidFill>
                  <a:srgbClr val="00B050"/>
                </a:solidFill>
              </a:rPr>
              <a:t>= 70 %</a:t>
            </a:r>
          </a:p>
        </p:txBody>
      </p:sp>
      <p:sp>
        <p:nvSpPr>
          <p:cNvPr id="2" name="ZoneTexte 1"/>
          <p:cNvSpPr txBox="1"/>
          <p:nvPr/>
        </p:nvSpPr>
        <p:spPr>
          <a:xfrm>
            <a:off x="6364192" y="2372246"/>
            <a:ext cx="5781510" cy="1477328"/>
          </a:xfrm>
          <a:prstGeom prst="rect">
            <a:avLst/>
          </a:prstGeom>
          <a:noFill/>
        </p:spPr>
        <p:txBody>
          <a:bodyPr wrap="square" rtlCol="0">
            <a:spAutoFit/>
          </a:bodyPr>
          <a:lstStyle/>
          <a:p>
            <a:pPr marL="285750" lvl="0" indent="-285750">
              <a:buFont typeface="Arial" panose="020B0604020202020204" pitchFamily="34" charset="0"/>
              <a:buChar char="•"/>
            </a:pPr>
            <a:r>
              <a:rPr lang="fr-FR" dirty="0">
                <a:solidFill>
                  <a:srgbClr val="00B050"/>
                </a:solidFill>
              </a:rPr>
              <a:t>37 % des ménages </a:t>
            </a:r>
            <a:r>
              <a:rPr lang="fr-FR" dirty="0"/>
              <a:t>dans les 3 types verts ; </a:t>
            </a:r>
          </a:p>
          <a:p>
            <a:pPr marL="285750" lvl="0" indent="-285750">
              <a:buFont typeface="Arial" panose="020B0604020202020204" pitchFamily="34" charset="0"/>
              <a:buChar char="•"/>
            </a:pPr>
            <a:r>
              <a:rPr lang="fr-FR" dirty="0">
                <a:solidFill>
                  <a:srgbClr val="FF0000"/>
                </a:solidFill>
              </a:rPr>
              <a:t>30 % </a:t>
            </a:r>
            <a:r>
              <a:rPr lang="fr-FR" dirty="0"/>
              <a:t>dans les trois types de communes populaires en rouge rose et gris ; </a:t>
            </a:r>
          </a:p>
          <a:p>
            <a:pPr marL="285750" indent="-285750">
              <a:buFont typeface="Arial" panose="020B0604020202020204" pitchFamily="34" charset="0"/>
              <a:buChar char="•"/>
            </a:pPr>
            <a:r>
              <a:rPr lang="fr-FR" dirty="0">
                <a:solidFill>
                  <a:srgbClr val="FFC000"/>
                </a:solidFill>
              </a:rPr>
              <a:t>et 33% </a:t>
            </a:r>
            <a:r>
              <a:rPr lang="fr-FR" dirty="0"/>
              <a:t>dans le vaste ensemble des classes moyennes en jaune et vert pâle </a:t>
            </a:r>
          </a:p>
        </p:txBody>
      </p:sp>
      <p:pic>
        <p:nvPicPr>
          <p:cNvPr id="17" name="Image 16">
            <a:extLst>
              <a:ext uri="{FF2B5EF4-FFF2-40B4-BE49-F238E27FC236}">
                <a16:creationId xmlns:a16="http://schemas.microsoft.com/office/drawing/2014/main" id="{5B798CEB-568A-4C61-9352-7BAC41D49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1" y="2373162"/>
            <a:ext cx="5911257" cy="4339661"/>
          </a:xfrm>
          <a:prstGeom prst="rect">
            <a:avLst/>
          </a:prstGeom>
        </p:spPr>
      </p:pic>
      <p:sp>
        <p:nvSpPr>
          <p:cNvPr id="19" name="Espace réservé du contenu 2">
            <a:extLst>
              <a:ext uri="{FF2B5EF4-FFF2-40B4-BE49-F238E27FC236}">
                <a16:creationId xmlns:a16="http://schemas.microsoft.com/office/drawing/2014/main" id="{D8761D9E-766A-445D-BDE5-4181C91E2CDF}"/>
              </a:ext>
            </a:extLst>
          </p:cNvPr>
          <p:cNvSpPr txBox="1">
            <a:spLocks/>
          </p:cNvSpPr>
          <p:nvPr/>
        </p:nvSpPr>
        <p:spPr>
          <a:xfrm>
            <a:off x="-9940" y="897972"/>
            <a:ext cx="4667909"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b="1" dirty="0"/>
              <a:t>Pauvreté urbaine </a:t>
            </a:r>
          </a:p>
          <a:p>
            <a:pPr marL="0" indent="0">
              <a:buFont typeface="Arial" panose="020B0604020202020204" pitchFamily="34" charset="0"/>
              <a:buNone/>
            </a:pPr>
            <a:r>
              <a:rPr lang="fr-FR" b="1" dirty="0"/>
              <a:t>et </a:t>
            </a:r>
            <a:r>
              <a:rPr lang="fr-FR" b="1" dirty="0">
                <a:solidFill>
                  <a:srgbClr val="FF0000"/>
                </a:solidFill>
              </a:rPr>
              <a:t>ségrégation socio-spatiale</a:t>
            </a:r>
          </a:p>
        </p:txBody>
      </p:sp>
      <p:sp>
        <p:nvSpPr>
          <p:cNvPr id="20" name="ZoneTexte 19">
            <a:extLst>
              <a:ext uri="{FF2B5EF4-FFF2-40B4-BE49-F238E27FC236}">
                <a16:creationId xmlns:a16="http://schemas.microsoft.com/office/drawing/2014/main" id="{1913A076-9517-4E19-A56B-6EEB6FA74C93}"/>
              </a:ext>
            </a:extLst>
          </p:cNvPr>
          <p:cNvSpPr txBox="1"/>
          <p:nvPr/>
        </p:nvSpPr>
        <p:spPr>
          <a:xfrm>
            <a:off x="4657969" y="1320197"/>
            <a:ext cx="6693564" cy="523220"/>
          </a:xfrm>
          <a:prstGeom prst="rect">
            <a:avLst/>
          </a:prstGeom>
          <a:solidFill>
            <a:schemeClr val="accent1">
              <a:lumMod val="20000"/>
              <a:lumOff val="80000"/>
            </a:schemeClr>
          </a:solidFill>
        </p:spPr>
        <p:txBody>
          <a:bodyPr wrap="none" rtlCol="0">
            <a:spAutoFit/>
          </a:bodyPr>
          <a:lstStyle/>
          <a:p>
            <a:r>
              <a:rPr lang="fr-FR" sz="2800" i="1" dirty="0"/>
              <a:t>2/ la pauvreté est aussi un phénomène </a:t>
            </a:r>
            <a:r>
              <a:rPr lang="fr-FR" sz="2800" b="1" i="1" dirty="0"/>
              <a:t>diffus</a:t>
            </a:r>
          </a:p>
        </p:txBody>
      </p:sp>
      <p:sp>
        <p:nvSpPr>
          <p:cNvPr id="21" name="Titre 1">
            <a:extLst>
              <a:ext uri="{FF2B5EF4-FFF2-40B4-BE49-F238E27FC236}">
                <a16:creationId xmlns:a16="http://schemas.microsoft.com/office/drawing/2014/main" id="{84A4B177-3391-4A00-8133-F061A2243A8A}"/>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sp>
        <p:nvSpPr>
          <p:cNvPr id="22" name="ZoneTexte 21">
            <a:extLst>
              <a:ext uri="{FF2B5EF4-FFF2-40B4-BE49-F238E27FC236}">
                <a16:creationId xmlns:a16="http://schemas.microsoft.com/office/drawing/2014/main" id="{144CB3D9-19BE-4B52-8FAE-4A683CFB5B00}"/>
              </a:ext>
            </a:extLst>
          </p:cNvPr>
          <p:cNvSpPr txBox="1"/>
          <p:nvPr/>
        </p:nvSpPr>
        <p:spPr>
          <a:xfrm>
            <a:off x="5757446" y="2694961"/>
            <a:ext cx="307777" cy="889026"/>
          </a:xfrm>
          <a:prstGeom prst="rect">
            <a:avLst/>
          </a:prstGeom>
          <a:noFill/>
        </p:spPr>
        <p:txBody>
          <a:bodyPr vert="vert270" wrap="none" rtlCol="0">
            <a:spAutoFit/>
          </a:bodyPr>
          <a:lstStyle/>
          <a:p>
            <a:r>
              <a:rPr lang="fr-FR" sz="800" dirty="0"/>
              <a:t>A. </a:t>
            </a:r>
            <a:r>
              <a:rPr lang="fr-FR" sz="800" dirty="0" err="1"/>
              <a:t>Ribardière</a:t>
            </a:r>
            <a:r>
              <a:rPr lang="fr-FR" sz="800" dirty="0"/>
              <a:t>, 2018</a:t>
            </a:r>
            <a:endParaRPr lang="de-DE" sz="800" dirty="0"/>
          </a:p>
        </p:txBody>
      </p:sp>
      <p:pic>
        <p:nvPicPr>
          <p:cNvPr id="18" name="Image 17">
            <a:extLst>
              <a:ext uri="{FF2B5EF4-FFF2-40B4-BE49-F238E27FC236}">
                <a16:creationId xmlns:a16="http://schemas.microsoft.com/office/drawing/2014/main" id="{3F9E73B4-A2E0-4EEA-8606-254EC7463D31}"/>
              </a:ext>
            </a:extLst>
          </p:cNvPr>
          <p:cNvPicPr>
            <a:picLocks noChangeAspect="1"/>
          </p:cNvPicPr>
          <p:nvPr/>
        </p:nvPicPr>
        <p:blipFill>
          <a:blip r:embed="rId4"/>
          <a:stretch>
            <a:fillRect/>
          </a:stretch>
        </p:blipFill>
        <p:spPr>
          <a:xfrm>
            <a:off x="11112000" y="0"/>
            <a:ext cx="1080000" cy="1080000"/>
          </a:xfrm>
          <a:prstGeom prst="rect">
            <a:avLst/>
          </a:prstGeom>
        </p:spPr>
      </p:pic>
    </p:spTree>
    <p:extLst>
      <p:ext uri="{BB962C8B-B14F-4D97-AF65-F5344CB8AC3E}">
        <p14:creationId xmlns:p14="http://schemas.microsoft.com/office/powerpoint/2010/main" val="412676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2">
            <a:extLst>
              <a:ext uri="{FF2B5EF4-FFF2-40B4-BE49-F238E27FC236}">
                <a16:creationId xmlns:a16="http://schemas.microsoft.com/office/drawing/2014/main" id="{D8761D9E-766A-445D-BDE5-4181C91E2CDF}"/>
              </a:ext>
            </a:extLst>
          </p:cNvPr>
          <p:cNvSpPr txBox="1">
            <a:spLocks/>
          </p:cNvSpPr>
          <p:nvPr/>
        </p:nvSpPr>
        <p:spPr>
          <a:xfrm>
            <a:off x="-9940" y="897972"/>
            <a:ext cx="4667909"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b="1" dirty="0"/>
              <a:t>Pauvreté urbaine </a:t>
            </a:r>
          </a:p>
          <a:p>
            <a:pPr marL="0" indent="0">
              <a:buFont typeface="Arial" panose="020B0604020202020204" pitchFamily="34" charset="0"/>
              <a:buNone/>
            </a:pPr>
            <a:r>
              <a:rPr lang="fr-FR" b="1" dirty="0"/>
              <a:t>et </a:t>
            </a:r>
            <a:r>
              <a:rPr lang="fr-FR" b="1" dirty="0">
                <a:solidFill>
                  <a:srgbClr val="FF0000"/>
                </a:solidFill>
              </a:rPr>
              <a:t>ségrégation socio-spatiale</a:t>
            </a:r>
          </a:p>
        </p:txBody>
      </p:sp>
      <p:sp>
        <p:nvSpPr>
          <p:cNvPr id="20" name="ZoneTexte 19">
            <a:extLst>
              <a:ext uri="{FF2B5EF4-FFF2-40B4-BE49-F238E27FC236}">
                <a16:creationId xmlns:a16="http://schemas.microsoft.com/office/drawing/2014/main" id="{1913A076-9517-4E19-A56B-6EEB6FA74C93}"/>
              </a:ext>
            </a:extLst>
          </p:cNvPr>
          <p:cNvSpPr txBox="1"/>
          <p:nvPr/>
        </p:nvSpPr>
        <p:spPr>
          <a:xfrm>
            <a:off x="4657969" y="1320197"/>
            <a:ext cx="7071291" cy="1384995"/>
          </a:xfrm>
          <a:prstGeom prst="rect">
            <a:avLst/>
          </a:prstGeom>
          <a:solidFill>
            <a:schemeClr val="accent1">
              <a:lumMod val="20000"/>
              <a:lumOff val="80000"/>
            </a:schemeClr>
          </a:solidFill>
        </p:spPr>
        <p:txBody>
          <a:bodyPr wrap="square" rtlCol="0">
            <a:spAutoFit/>
          </a:bodyPr>
          <a:lstStyle/>
          <a:p>
            <a:r>
              <a:rPr lang="fr-FR" sz="2800" i="1" dirty="0"/>
              <a:t>3/ il n’en reste pas moins que la </a:t>
            </a:r>
            <a:r>
              <a:rPr lang="fr-FR" sz="2800" b="1" i="1" dirty="0"/>
              <a:t>paupérisation</a:t>
            </a:r>
            <a:r>
              <a:rPr lang="fr-FR" sz="2800" b="1" dirty="0"/>
              <a:t> </a:t>
            </a:r>
            <a:r>
              <a:rPr lang="fr-FR" sz="2800" dirty="0"/>
              <a:t>reste une dynamique d’évolution des communes populaires</a:t>
            </a:r>
            <a:endParaRPr lang="fr-FR" sz="2800" i="1" dirty="0"/>
          </a:p>
        </p:txBody>
      </p:sp>
      <p:pic>
        <p:nvPicPr>
          <p:cNvPr id="5" name="Image 4">
            <a:extLst>
              <a:ext uri="{FF2B5EF4-FFF2-40B4-BE49-F238E27FC236}">
                <a16:creationId xmlns:a16="http://schemas.microsoft.com/office/drawing/2014/main" id="{42132A22-4AD6-4CAD-8646-FA1CF060E212}"/>
              </a:ext>
            </a:extLst>
          </p:cNvPr>
          <p:cNvPicPr>
            <a:picLocks noChangeAspect="1"/>
          </p:cNvPicPr>
          <p:nvPr/>
        </p:nvPicPr>
        <p:blipFill>
          <a:blip r:embed="rId2"/>
          <a:stretch>
            <a:fillRect/>
          </a:stretch>
        </p:blipFill>
        <p:spPr>
          <a:xfrm>
            <a:off x="456644" y="3429000"/>
            <a:ext cx="3048264" cy="2755631"/>
          </a:xfrm>
          <a:prstGeom prst="rect">
            <a:avLst/>
          </a:prstGeom>
        </p:spPr>
      </p:pic>
      <p:pic>
        <p:nvPicPr>
          <p:cNvPr id="23" name="Image 22">
            <a:extLst>
              <a:ext uri="{FF2B5EF4-FFF2-40B4-BE49-F238E27FC236}">
                <a16:creationId xmlns:a16="http://schemas.microsoft.com/office/drawing/2014/main" id="{0E83A0AA-6922-4805-BD4B-7AF92EE1F649}"/>
              </a:ext>
            </a:extLst>
          </p:cNvPr>
          <p:cNvPicPr>
            <a:picLocks noChangeAspect="1"/>
          </p:cNvPicPr>
          <p:nvPr/>
        </p:nvPicPr>
        <p:blipFill>
          <a:blip r:embed="rId3"/>
          <a:stretch>
            <a:fillRect/>
          </a:stretch>
        </p:blipFill>
        <p:spPr>
          <a:xfrm>
            <a:off x="8687092" y="3497429"/>
            <a:ext cx="3042168" cy="2755631"/>
          </a:xfrm>
          <a:prstGeom prst="rect">
            <a:avLst/>
          </a:prstGeom>
        </p:spPr>
      </p:pic>
      <p:pic>
        <p:nvPicPr>
          <p:cNvPr id="2" name="Image 1">
            <a:extLst>
              <a:ext uri="{FF2B5EF4-FFF2-40B4-BE49-F238E27FC236}">
                <a16:creationId xmlns:a16="http://schemas.microsoft.com/office/drawing/2014/main" id="{5F0D98D9-41DD-4749-9CD1-3D4B489808C2}"/>
              </a:ext>
            </a:extLst>
          </p:cNvPr>
          <p:cNvPicPr>
            <a:picLocks noChangeAspect="1"/>
          </p:cNvPicPr>
          <p:nvPr/>
        </p:nvPicPr>
        <p:blipFill>
          <a:blip r:embed="rId4"/>
          <a:stretch>
            <a:fillRect/>
          </a:stretch>
        </p:blipFill>
        <p:spPr>
          <a:xfrm>
            <a:off x="4577964" y="3404614"/>
            <a:ext cx="3036071" cy="2780017"/>
          </a:xfrm>
          <a:prstGeom prst="rect">
            <a:avLst/>
          </a:prstGeom>
        </p:spPr>
      </p:pic>
      <p:sp>
        <p:nvSpPr>
          <p:cNvPr id="8" name="Titre 1">
            <a:extLst>
              <a:ext uri="{FF2B5EF4-FFF2-40B4-BE49-F238E27FC236}">
                <a16:creationId xmlns:a16="http://schemas.microsoft.com/office/drawing/2014/main" id="{1BEBDE23-55C3-4A7B-BF8A-7ADA47A786A8}"/>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9" name="Image 8">
            <a:extLst>
              <a:ext uri="{FF2B5EF4-FFF2-40B4-BE49-F238E27FC236}">
                <a16:creationId xmlns:a16="http://schemas.microsoft.com/office/drawing/2014/main" id="{2F938533-8209-48AF-870D-FCDB324AF9F6}"/>
              </a:ext>
            </a:extLst>
          </p:cNvPr>
          <p:cNvPicPr>
            <a:picLocks noChangeAspect="1"/>
          </p:cNvPicPr>
          <p:nvPr/>
        </p:nvPicPr>
        <p:blipFill>
          <a:blip r:embed="rId5"/>
          <a:stretch>
            <a:fillRect/>
          </a:stretch>
        </p:blipFill>
        <p:spPr>
          <a:xfrm>
            <a:off x="11112000" y="0"/>
            <a:ext cx="1080000" cy="1080000"/>
          </a:xfrm>
          <a:prstGeom prst="rect">
            <a:avLst/>
          </a:prstGeom>
        </p:spPr>
      </p:pic>
    </p:spTree>
    <p:extLst>
      <p:ext uri="{BB962C8B-B14F-4D97-AF65-F5344CB8AC3E}">
        <p14:creationId xmlns:p14="http://schemas.microsoft.com/office/powerpoint/2010/main" val="181466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3034250A-29FE-469E-8D17-9E05EE9E197C}"/>
              </a:ext>
            </a:extLst>
          </p:cNvPr>
          <p:cNvSpPr txBox="1">
            <a:spLocks/>
          </p:cNvSpPr>
          <p:nvPr/>
        </p:nvSpPr>
        <p:spPr>
          <a:xfrm>
            <a:off x="314196" y="1286215"/>
            <a:ext cx="10872496" cy="585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Quel est le rôle de l’espace dans la reproduction des inégalités sociales ?</a:t>
            </a:r>
          </a:p>
        </p:txBody>
      </p:sp>
      <p:sp>
        <p:nvSpPr>
          <p:cNvPr id="3" name="ZoneTexte 2">
            <a:extLst>
              <a:ext uri="{FF2B5EF4-FFF2-40B4-BE49-F238E27FC236}">
                <a16:creationId xmlns:a16="http://schemas.microsoft.com/office/drawing/2014/main" id="{2A796AFA-7BBB-4B47-AAA1-888B3262207E}"/>
              </a:ext>
            </a:extLst>
          </p:cNvPr>
          <p:cNvSpPr txBox="1"/>
          <p:nvPr/>
        </p:nvSpPr>
        <p:spPr>
          <a:xfrm>
            <a:off x="838200" y="2323653"/>
            <a:ext cx="3258716" cy="2677656"/>
          </a:xfrm>
          <a:prstGeom prst="rect">
            <a:avLst/>
          </a:prstGeom>
          <a:noFill/>
        </p:spPr>
        <p:txBody>
          <a:bodyPr wrap="square" rtlCol="0">
            <a:spAutoFit/>
          </a:bodyPr>
          <a:lstStyle/>
          <a:p>
            <a:r>
              <a:rPr lang="fr-FR" sz="2800" i="1" dirty="0"/>
              <a:t>- L’espace public, maigre ressource pour les personnes en situation d’extrême pauvreté</a:t>
            </a:r>
          </a:p>
          <a:p>
            <a:endParaRPr lang="fr-FR" sz="2800" i="1" dirty="0"/>
          </a:p>
        </p:txBody>
      </p:sp>
      <p:pic>
        <p:nvPicPr>
          <p:cNvPr id="1026" name="Picture 2" descr="Métro Stalingrad (Xe, XVIIIe, XIXe), ce lundi Après les deux violentes rixes qui ont émaillé la soirée de jeudi à vendredi, les migrants, moins nombreux sont toujours installés sous le métro aérien ">
            <a:extLst>
              <a:ext uri="{FF2B5EF4-FFF2-40B4-BE49-F238E27FC236}">
                <a16:creationId xmlns:a16="http://schemas.microsoft.com/office/drawing/2014/main" id="{79AC1962-D97C-4807-A5AE-24290ABF0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741" y="2222224"/>
            <a:ext cx="7101840" cy="44348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E317623-37B1-4474-A90F-376FC42E865D}"/>
              </a:ext>
            </a:extLst>
          </p:cNvPr>
          <p:cNvSpPr txBox="1"/>
          <p:nvPr/>
        </p:nvSpPr>
        <p:spPr>
          <a:xfrm>
            <a:off x="2382299" y="6287732"/>
            <a:ext cx="2503442" cy="369332"/>
          </a:xfrm>
          <a:prstGeom prst="rect">
            <a:avLst/>
          </a:prstGeom>
          <a:noFill/>
        </p:spPr>
        <p:txBody>
          <a:bodyPr wrap="none" rtlCol="0">
            <a:spAutoFit/>
          </a:bodyPr>
          <a:lstStyle/>
          <a:p>
            <a:r>
              <a:rPr lang="fr-FR" i="1" dirty="0"/>
              <a:t>Le Parisien</a:t>
            </a:r>
            <a:r>
              <a:rPr lang="fr-FR" dirty="0"/>
              <a:t>, 18 avril 2016</a:t>
            </a:r>
          </a:p>
        </p:txBody>
      </p:sp>
      <p:sp>
        <p:nvSpPr>
          <p:cNvPr id="9" name="Titre 1">
            <a:extLst>
              <a:ext uri="{FF2B5EF4-FFF2-40B4-BE49-F238E27FC236}">
                <a16:creationId xmlns:a16="http://schemas.microsoft.com/office/drawing/2014/main" id="{147153D1-1417-4F41-BFE7-A696F9AFD73A}"/>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7" name="Image 6">
            <a:extLst>
              <a:ext uri="{FF2B5EF4-FFF2-40B4-BE49-F238E27FC236}">
                <a16:creationId xmlns:a16="http://schemas.microsoft.com/office/drawing/2014/main" id="{E16F9385-34A9-4BBB-A426-57B5B9C2FFAD}"/>
              </a:ext>
            </a:extLst>
          </p:cNvPr>
          <p:cNvPicPr>
            <a:picLocks noChangeAspect="1"/>
          </p:cNvPicPr>
          <p:nvPr/>
        </p:nvPicPr>
        <p:blipFill>
          <a:blip r:embed="rId3"/>
          <a:stretch>
            <a:fillRect/>
          </a:stretch>
        </p:blipFill>
        <p:spPr>
          <a:xfrm>
            <a:off x="11112000" y="0"/>
            <a:ext cx="1080000" cy="1080000"/>
          </a:xfrm>
          <a:prstGeom prst="rect">
            <a:avLst/>
          </a:prstGeom>
        </p:spPr>
      </p:pic>
    </p:spTree>
    <p:extLst>
      <p:ext uri="{BB962C8B-B14F-4D97-AF65-F5344CB8AC3E}">
        <p14:creationId xmlns:p14="http://schemas.microsoft.com/office/powerpoint/2010/main" val="272570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1432" t="8141" r="31059" b="4761"/>
          <a:stretch/>
        </p:blipFill>
        <p:spPr>
          <a:xfrm>
            <a:off x="175846" y="145701"/>
            <a:ext cx="7782762" cy="6630231"/>
          </a:xfrm>
          <a:prstGeom prst="rect">
            <a:avLst/>
          </a:prstGeom>
        </p:spPr>
      </p:pic>
      <p:sp>
        <p:nvSpPr>
          <p:cNvPr id="3" name="Rectangle à coins arrondis 2"/>
          <p:cNvSpPr/>
          <p:nvPr/>
        </p:nvSpPr>
        <p:spPr>
          <a:xfrm>
            <a:off x="6511332" y="2908998"/>
            <a:ext cx="1984549" cy="38669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888270" y="2017844"/>
            <a:ext cx="4114800" cy="4708981"/>
          </a:xfrm>
          <a:prstGeom prst="rect">
            <a:avLst/>
          </a:prstGeom>
          <a:noFill/>
        </p:spPr>
        <p:txBody>
          <a:bodyPr wrap="square" rtlCol="0">
            <a:spAutoFit/>
          </a:bodyPr>
          <a:lstStyle/>
          <a:p>
            <a:r>
              <a:rPr lang="fr-FR" sz="2000" dirty="0">
                <a:solidFill>
                  <a:srgbClr val="002060"/>
                </a:solidFill>
              </a:rPr>
              <a:t>Installé depuis une semaine pour alerter les pouvoirs publics, le camp de migrants du parc de la Villette a été évacué mercredi 28 août au matin. </a:t>
            </a:r>
          </a:p>
          <a:p>
            <a:r>
              <a:rPr lang="fr-FR" sz="2000" dirty="0">
                <a:solidFill>
                  <a:srgbClr val="002060"/>
                </a:solidFill>
              </a:rPr>
              <a:t>(…)</a:t>
            </a:r>
          </a:p>
          <a:p>
            <a:r>
              <a:rPr lang="fr-FR" sz="2000" dirty="0">
                <a:solidFill>
                  <a:srgbClr val="002060"/>
                </a:solidFill>
              </a:rPr>
              <a:t>Reste que l’opération a permis «d’expliquer la réalité de la situation à nos concitoyens», affirme Yann </a:t>
            </a:r>
            <a:r>
              <a:rPr lang="fr-FR" sz="2000" dirty="0" err="1">
                <a:solidFill>
                  <a:srgbClr val="002060"/>
                </a:solidFill>
              </a:rPr>
              <a:t>Manzi</a:t>
            </a:r>
            <a:r>
              <a:rPr lang="fr-FR" sz="2000" dirty="0">
                <a:solidFill>
                  <a:srgbClr val="002060"/>
                </a:solidFill>
              </a:rPr>
              <a:t>, cofondateur d’Utopia 56, las de l’indifférence que suscitent les campements insalubres du nord-est parisien. </a:t>
            </a:r>
          </a:p>
          <a:p>
            <a:endParaRPr lang="fr-FR" sz="2000" dirty="0">
              <a:solidFill>
                <a:srgbClr val="002060"/>
              </a:solidFill>
            </a:endParaRPr>
          </a:p>
          <a:p>
            <a:r>
              <a:rPr lang="fr-FR" sz="2000" i="1" dirty="0"/>
              <a:t>Le Monde,</a:t>
            </a:r>
            <a:r>
              <a:rPr lang="fr-FR" sz="2000" dirty="0"/>
              <a:t> 28 août 2019.</a:t>
            </a:r>
            <a:endParaRPr lang="fr-FR" sz="2000" i="1" dirty="0"/>
          </a:p>
        </p:txBody>
      </p:sp>
      <p:pic>
        <p:nvPicPr>
          <p:cNvPr id="5" name="Image 4">
            <a:extLst>
              <a:ext uri="{FF2B5EF4-FFF2-40B4-BE49-F238E27FC236}">
                <a16:creationId xmlns:a16="http://schemas.microsoft.com/office/drawing/2014/main" id="{36852064-D7C6-4EF0-B716-F2057789A0C7}"/>
              </a:ext>
            </a:extLst>
          </p:cNvPr>
          <p:cNvPicPr>
            <a:picLocks noChangeAspect="1"/>
          </p:cNvPicPr>
          <p:nvPr/>
        </p:nvPicPr>
        <p:blipFill>
          <a:blip r:embed="rId3"/>
          <a:stretch>
            <a:fillRect/>
          </a:stretch>
        </p:blipFill>
        <p:spPr>
          <a:xfrm>
            <a:off x="11112000" y="0"/>
            <a:ext cx="1080000" cy="1080000"/>
          </a:xfrm>
          <a:prstGeom prst="rect">
            <a:avLst/>
          </a:prstGeom>
        </p:spPr>
      </p:pic>
    </p:spTree>
    <p:extLst>
      <p:ext uri="{BB962C8B-B14F-4D97-AF65-F5344CB8AC3E}">
        <p14:creationId xmlns:p14="http://schemas.microsoft.com/office/powerpoint/2010/main" val="373403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3034250A-29FE-469E-8D17-9E05EE9E197C}"/>
              </a:ext>
            </a:extLst>
          </p:cNvPr>
          <p:cNvSpPr txBox="1">
            <a:spLocks/>
          </p:cNvSpPr>
          <p:nvPr/>
        </p:nvSpPr>
        <p:spPr>
          <a:xfrm>
            <a:off x="317894" y="1367220"/>
            <a:ext cx="10881049"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Quel est le rôle de l’espace dans la reproduction des inégalités sociales ?</a:t>
            </a:r>
          </a:p>
          <a:p>
            <a:pPr>
              <a:buFontTx/>
              <a:buChar char="-"/>
            </a:pPr>
            <a:r>
              <a:rPr lang="fr-FR" dirty="0"/>
              <a:t>La question très débattue aux Etats-Unis des « effets de quartiers »</a:t>
            </a:r>
          </a:p>
          <a:p>
            <a:pPr marL="0" indent="0">
              <a:buNone/>
            </a:pPr>
            <a:r>
              <a:rPr lang="fr-FR" dirty="0"/>
              <a:t> </a:t>
            </a:r>
          </a:p>
        </p:txBody>
      </p:sp>
      <p:sp>
        <p:nvSpPr>
          <p:cNvPr id="3" name="ZoneTexte 2">
            <a:extLst>
              <a:ext uri="{FF2B5EF4-FFF2-40B4-BE49-F238E27FC236}">
                <a16:creationId xmlns:a16="http://schemas.microsoft.com/office/drawing/2014/main" id="{C1B313AA-53F5-4148-8C34-9FB74583EE1B}"/>
              </a:ext>
            </a:extLst>
          </p:cNvPr>
          <p:cNvSpPr txBox="1"/>
          <p:nvPr/>
        </p:nvSpPr>
        <p:spPr>
          <a:xfrm>
            <a:off x="838200" y="2560071"/>
            <a:ext cx="10693894" cy="4524315"/>
          </a:xfrm>
          <a:prstGeom prst="rect">
            <a:avLst/>
          </a:prstGeom>
          <a:noFill/>
        </p:spPr>
        <p:txBody>
          <a:bodyPr wrap="square" numCol="2" spcCol="360000" rtlCol="0">
            <a:spAutoFit/>
          </a:bodyPr>
          <a:lstStyle/>
          <a:p>
            <a:r>
              <a:rPr lang="fr-FR" sz="2200" b="1" dirty="0">
                <a:solidFill>
                  <a:srgbClr val="0070C0"/>
                </a:solidFill>
              </a:rPr>
              <a:t>Effet aggravant </a:t>
            </a:r>
            <a:r>
              <a:rPr lang="fr-FR" sz="2200" dirty="0">
                <a:solidFill>
                  <a:srgbClr val="0070C0"/>
                </a:solidFill>
              </a:rPr>
              <a:t>: accentuation des effets d’enfermement par le jeu de la stigmatisation / disqualification des équipements et services locaux / spécialisation en direction des plus démunis. </a:t>
            </a:r>
          </a:p>
          <a:p>
            <a:endParaRPr lang="fr-FR" sz="2200" dirty="0">
              <a:solidFill>
                <a:srgbClr val="0070C0"/>
              </a:solidFill>
            </a:endParaRPr>
          </a:p>
          <a:p>
            <a:r>
              <a:rPr lang="fr-FR" sz="2200" dirty="0">
                <a:solidFill>
                  <a:srgbClr val="0070C0"/>
                </a:solidFill>
              </a:rPr>
              <a:t>Au contraire, environnement mixte : effets d’entrainement positifs. </a:t>
            </a:r>
          </a:p>
          <a:p>
            <a:endParaRPr lang="fr-FR" sz="2200" b="1" dirty="0">
              <a:solidFill>
                <a:srgbClr val="0070C0"/>
              </a:solidFill>
            </a:endParaRPr>
          </a:p>
          <a:p>
            <a:endParaRPr lang="fr-FR" sz="2200" b="1" dirty="0">
              <a:solidFill>
                <a:srgbClr val="0070C0"/>
              </a:solidFill>
            </a:endParaRPr>
          </a:p>
          <a:p>
            <a:endParaRPr lang="fr-FR" sz="2200" b="1" dirty="0">
              <a:solidFill>
                <a:srgbClr val="0070C0"/>
              </a:solidFill>
            </a:endParaRPr>
          </a:p>
          <a:p>
            <a:endParaRPr lang="fr-FR" sz="2200" b="1" dirty="0">
              <a:solidFill>
                <a:srgbClr val="0070C0"/>
              </a:solidFill>
            </a:endParaRPr>
          </a:p>
          <a:p>
            <a:endParaRPr lang="fr-FR" sz="2200" b="1" dirty="0">
              <a:solidFill>
                <a:srgbClr val="0070C0"/>
              </a:solidFill>
            </a:endParaRPr>
          </a:p>
          <a:p>
            <a:r>
              <a:rPr lang="fr-FR" sz="2200" b="1" dirty="0">
                <a:solidFill>
                  <a:srgbClr val="0070C0"/>
                </a:solidFill>
              </a:rPr>
              <a:t>MAIS</a:t>
            </a:r>
            <a:r>
              <a:rPr lang="fr-FR" sz="2200" dirty="0">
                <a:solidFill>
                  <a:srgbClr val="0070C0"/>
                </a:solidFill>
              </a:rPr>
              <a:t> le fait de résider parmi ses pairs favoriserait solidarité et insertion dans réseau local de solidarité. </a:t>
            </a:r>
          </a:p>
          <a:p>
            <a:endParaRPr lang="fr-FR" sz="2200" dirty="0">
              <a:solidFill>
                <a:srgbClr val="0070C0"/>
              </a:solidFill>
            </a:endParaRPr>
          </a:p>
          <a:p>
            <a:r>
              <a:rPr lang="fr-FR" sz="2200" i="1" dirty="0">
                <a:solidFill>
                  <a:srgbClr val="C00000"/>
                </a:solidFill>
              </a:rPr>
              <a:t>Cf. débats sur la notion de </a:t>
            </a:r>
            <a:r>
              <a:rPr lang="fr-FR" sz="2200" b="1" i="1" dirty="0">
                <a:solidFill>
                  <a:srgbClr val="C00000"/>
                </a:solidFill>
              </a:rPr>
              <a:t>mixité</a:t>
            </a:r>
            <a:r>
              <a:rPr lang="fr-FR" sz="2200" i="1" dirty="0">
                <a:solidFill>
                  <a:srgbClr val="C00000"/>
                </a:solidFill>
              </a:rPr>
              <a:t> en France.</a:t>
            </a:r>
          </a:p>
          <a:p>
            <a:r>
              <a:rPr lang="fr-FR" sz="2200" i="1" dirty="0">
                <a:solidFill>
                  <a:srgbClr val="C00000"/>
                </a:solidFill>
              </a:rPr>
              <a:t>=&gt; Opérations de démolition / reconstruction, loi SRU</a:t>
            </a:r>
          </a:p>
          <a:p>
            <a:endParaRPr lang="fr-FR" sz="2200" dirty="0">
              <a:solidFill>
                <a:srgbClr val="0070C0"/>
              </a:solidFill>
            </a:endParaRPr>
          </a:p>
          <a:p>
            <a:r>
              <a:rPr lang="fr-FR" sz="2200" b="1" dirty="0">
                <a:solidFill>
                  <a:srgbClr val="00B050"/>
                </a:solidFill>
              </a:rPr>
              <a:t>Alternative : </a:t>
            </a:r>
            <a:r>
              <a:rPr lang="fr-FR" sz="2200" dirty="0">
                <a:solidFill>
                  <a:srgbClr val="00B050"/>
                </a:solidFill>
              </a:rPr>
              <a:t>soutenir les populations résidentes de manière pérenne (services publics + associations)</a:t>
            </a:r>
          </a:p>
        </p:txBody>
      </p:sp>
      <p:sp>
        <p:nvSpPr>
          <p:cNvPr id="7" name="Titre 1">
            <a:extLst>
              <a:ext uri="{FF2B5EF4-FFF2-40B4-BE49-F238E27FC236}">
                <a16:creationId xmlns:a16="http://schemas.microsoft.com/office/drawing/2014/main" id="{F2891B65-717E-4711-BBC8-B965DAC790DB}"/>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6" name="Image 5">
            <a:extLst>
              <a:ext uri="{FF2B5EF4-FFF2-40B4-BE49-F238E27FC236}">
                <a16:creationId xmlns:a16="http://schemas.microsoft.com/office/drawing/2014/main" id="{94931228-7E67-47F1-8054-B94AA13B9E61}"/>
              </a:ext>
            </a:extLst>
          </p:cNvPr>
          <p:cNvPicPr>
            <a:picLocks noChangeAspect="1"/>
          </p:cNvPicPr>
          <p:nvPr/>
        </p:nvPicPr>
        <p:blipFill>
          <a:blip r:embed="rId2"/>
          <a:stretch>
            <a:fillRect/>
          </a:stretch>
        </p:blipFill>
        <p:spPr>
          <a:xfrm>
            <a:off x="11112000" y="0"/>
            <a:ext cx="1080000" cy="1080000"/>
          </a:xfrm>
          <a:prstGeom prst="rect">
            <a:avLst/>
          </a:prstGeom>
        </p:spPr>
      </p:pic>
    </p:spTree>
    <p:extLst>
      <p:ext uri="{BB962C8B-B14F-4D97-AF65-F5344CB8AC3E}">
        <p14:creationId xmlns:p14="http://schemas.microsoft.com/office/powerpoint/2010/main" val="3363429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DF1A8E0-B84B-4C40-917C-6F43E5C51BBE}"/>
              </a:ext>
            </a:extLst>
          </p:cNvPr>
          <p:cNvSpPr txBox="1"/>
          <p:nvPr/>
        </p:nvSpPr>
        <p:spPr>
          <a:xfrm>
            <a:off x="838199" y="1884304"/>
            <a:ext cx="10515601" cy="4154984"/>
          </a:xfrm>
          <a:prstGeom prst="rect">
            <a:avLst/>
          </a:prstGeom>
          <a:solidFill>
            <a:srgbClr val="CCFFCC"/>
          </a:solidFill>
        </p:spPr>
        <p:txBody>
          <a:bodyPr wrap="square" rtlCol="0">
            <a:spAutoFit/>
          </a:bodyPr>
          <a:lstStyle/>
          <a:p>
            <a:pPr algn="just"/>
            <a:r>
              <a:rPr lang="fr-FR" sz="2400" dirty="0">
                <a:solidFill>
                  <a:schemeClr val="tx1">
                    <a:lumMod val="95000"/>
                    <a:lumOff val="5000"/>
                  </a:schemeClr>
                </a:solidFill>
              </a:rPr>
              <a:t>Les </a:t>
            </a:r>
            <a:r>
              <a:rPr lang="fr-FR" sz="2400" b="1" i="1" dirty="0">
                <a:solidFill>
                  <a:schemeClr val="tx1">
                    <a:lumMod val="95000"/>
                    <a:lumOff val="5000"/>
                  </a:schemeClr>
                </a:solidFill>
              </a:rPr>
              <a:t>effets de lieux </a:t>
            </a:r>
            <a:r>
              <a:rPr lang="fr-FR" sz="2400" dirty="0">
                <a:solidFill>
                  <a:schemeClr val="tx1">
                    <a:lumMod val="95000"/>
                    <a:lumOff val="5000"/>
                  </a:schemeClr>
                </a:solidFill>
              </a:rPr>
              <a:t>décrits par Pierre Bourdieu</a:t>
            </a:r>
          </a:p>
          <a:p>
            <a:pPr algn="just"/>
            <a:endParaRPr lang="fr-FR" sz="2400" i="1" dirty="0">
              <a:solidFill>
                <a:schemeClr val="tx1">
                  <a:lumMod val="95000"/>
                  <a:lumOff val="5000"/>
                </a:schemeClr>
              </a:solidFill>
            </a:endParaRPr>
          </a:p>
          <a:p>
            <a:pPr algn="just"/>
            <a:r>
              <a:rPr lang="fr-FR" sz="2400" i="1" dirty="0">
                <a:solidFill>
                  <a:srgbClr val="0070C0"/>
                </a:solidFill>
              </a:rPr>
              <a:t>Le quartier chic, tel un club fondé sur l’exclusion active des personnes indésirables, consacre symboliquement chacun de ses habitants en lui permettant de participer du capital accumulé par l’ensemble des résidents ; au contraire le quartier stigmatisé dégrade symboliquement ceux qui l’habitent (…). Le rassemblement en un même lieu d’une population homogène dans la dépossession a aussi pour effet de redoubler la dépossession, notamment en matière de culture et de pratique culturelle.</a:t>
            </a:r>
          </a:p>
          <a:p>
            <a:pPr algn="just"/>
            <a:endParaRPr lang="fr-FR" sz="2400" dirty="0">
              <a:solidFill>
                <a:schemeClr val="tx1">
                  <a:lumMod val="95000"/>
                  <a:lumOff val="5000"/>
                </a:schemeClr>
              </a:solidFill>
            </a:endParaRPr>
          </a:p>
          <a:p>
            <a:pPr algn="just"/>
            <a:r>
              <a:rPr lang="fr-FR" sz="2400" dirty="0">
                <a:solidFill>
                  <a:schemeClr val="tx1">
                    <a:lumMod val="95000"/>
                    <a:lumOff val="5000"/>
                  </a:schemeClr>
                </a:solidFill>
              </a:rPr>
              <a:t>Bourdieu, 2003.</a:t>
            </a:r>
          </a:p>
        </p:txBody>
      </p:sp>
      <p:sp>
        <p:nvSpPr>
          <p:cNvPr id="7" name="Titre 1">
            <a:extLst>
              <a:ext uri="{FF2B5EF4-FFF2-40B4-BE49-F238E27FC236}">
                <a16:creationId xmlns:a16="http://schemas.microsoft.com/office/drawing/2014/main" id="{D7E22C7B-D59B-4F80-BE9A-7A13FCE699E4}"/>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4" name="Image 3">
            <a:extLst>
              <a:ext uri="{FF2B5EF4-FFF2-40B4-BE49-F238E27FC236}">
                <a16:creationId xmlns:a16="http://schemas.microsoft.com/office/drawing/2014/main" id="{E1D4D007-3FB8-4860-AC33-596D78D3D5A7}"/>
              </a:ext>
            </a:extLst>
          </p:cNvPr>
          <p:cNvPicPr>
            <a:picLocks noChangeAspect="1"/>
          </p:cNvPicPr>
          <p:nvPr/>
        </p:nvPicPr>
        <p:blipFill>
          <a:blip r:embed="rId2"/>
          <a:stretch>
            <a:fillRect/>
          </a:stretch>
        </p:blipFill>
        <p:spPr>
          <a:xfrm>
            <a:off x="11112000" y="0"/>
            <a:ext cx="1080000" cy="1080000"/>
          </a:xfrm>
          <a:prstGeom prst="rect">
            <a:avLst/>
          </a:prstGeom>
        </p:spPr>
      </p:pic>
    </p:spTree>
    <p:extLst>
      <p:ext uri="{BB962C8B-B14F-4D97-AF65-F5344CB8AC3E}">
        <p14:creationId xmlns:p14="http://schemas.microsoft.com/office/powerpoint/2010/main" val="368621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3034250A-29FE-469E-8D17-9E05EE9E197C}"/>
              </a:ext>
            </a:extLst>
          </p:cNvPr>
          <p:cNvSpPr txBox="1">
            <a:spLocks/>
          </p:cNvSpPr>
          <p:nvPr/>
        </p:nvSpPr>
        <p:spPr>
          <a:xfrm>
            <a:off x="314196" y="1274480"/>
            <a:ext cx="10591800"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La question des discriminations territoriales</a:t>
            </a:r>
          </a:p>
          <a:p>
            <a:pPr>
              <a:buFontTx/>
              <a:buChar char="-"/>
            </a:pPr>
            <a:r>
              <a:rPr lang="fr-FR" dirty="0"/>
              <a:t>Pratiques individuelles (accès au logement, à l’emploi)</a:t>
            </a:r>
          </a:p>
          <a:p>
            <a:pPr>
              <a:buFontTx/>
              <a:buChar char="-"/>
            </a:pPr>
            <a:r>
              <a:rPr lang="fr-FR" dirty="0"/>
              <a:t>Pratiques institutionnelles (ex. : cartes scolaires jusqu’à </a:t>
            </a:r>
            <a:r>
              <a:rPr lang="fr-FR" i="1" dirty="0" err="1"/>
              <a:t>Parcoursup</a:t>
            </a:r>
            <a:r>
              <a:rPr lang="fr-FR" dirty="0"/>
              <a:t>) </a:t>
            </a:r>
          </a:p>
          <a:p>
            <a:pPr marL="0" indent="0">
              <a:buNone/>
            </a:pPr>
            <a:endParaRPr lang="fr-FR" dirty="0"/>
          </a:p>
          <a:p>
            <a:pPr marL="0" indent="0">
              <a:buNone/>
            </a:pPr>
            <a:endParaRPr lang="fr-FR" dirty="0"/>
          </a:p>
          <a:p>
            <a:pPr marL="0" indent="0">
              <a:buNone/>
            </a:pPr>
            <a:r>
              <a:rPr lang="fr-FR" dirty="0"/>
              <a:t> </a:t>
            </a:r>
          </a:p>
        </p:txBody>
      </p:sp>
      <p:pic>
        <p:nvPicPr>
          <p:cNvPr id="7" name="Image 6">
            <a:extLst>
              <a:ext uri="{FF2B5EF4-FFF2-40B4-BE49-F238E27FC236}">
                <a16:creationId xmlns:a16="http://schemas.microsoft.com/office/drawing/2014/main" id="{20F94A3F-C188-4FE8-A106-B61B9D25331D}"/>
              </a:ext>
            </a:extLst>
          </p:cNvPr>
          <p:cNvPicPr>
            <a:picLocks noChangeAspect="1"/>
          </p:cNvPicPr>
          <p:nvPr/>
        </p:nvPicPr>
        <p:blipFill rotWithShape="1">
          <a:blip r:embed="rId2"/>
          <a:srcRect l="19699" t="11021" r="21627" b="18367"/>
          <a:stretch/>
        </p:blipFill>
        <p:spPr>
          <a:xfrm>
            <a:off x="7025883" y="2799277"/>
            <a:ext cx="5150544" cy="3874057"/>
          </a:xfrm>
          <a:prstGeom prst="rect">
            <a:avLst/>
          </a:prstGeom>
        </p:spPr>
      </p:pic>
      <p:sp>
        <p:nvSpPr>
          <p:cNvPr id="8" name="ZoneTexte 7">
            <a:extLst>
              <a:ext uri="{FF2B5EF4-FFF2-40B4-BE49-F238E27FC236}">
                <a16:creationId xmlns:a16="http://schemas.microsoft.com/office/drawing/2014/main" id="{17382AEE-D251-4C78-84AC-3078D6D0A41A}"/>
              </a:ext>
            </a:extLst>
          </p:cNvPr>
          <p:cNvSpPr txBox="1"/>
          <p:nvPr/>
        </p:nvSpPr>
        <p:spPr>
          <a:xfrm>
            <a:off x="9601155" y="6488668"/>
            <a:ext cx="2584627" cy="369332"/>
          </a:xfrm>
          <a:prstGeom prst="rect">
            <a:avLst/>
          </a:prstGeom>
          <a:noFill/>
        </p:spPr>
        <p:txBody>
          <a:bodyPr wrap="square" rtlCol="0">
            <a:spAutoFit/>
          </a:bodyPr>
          <a:lstStyle/>
          <a:p>
            <a:r>
              <a:rPr lang="fr-FR" i="1" dirty="0"/>
              <a:t>Le Parisien</a:t>
            </a:r>
            <a:r>
              <a:rPr lang="fr-FR" dirty="0"/>
              <a:t>. 24 août 2018.</a:t>
            </a:r>
          </a:p>
        </p:txBody>
      </p:sp>
      <p:sp>
        <p:nvSpPr>
          <p:cNvPr id="9" name="ZoneTexte 8">
            <a:extLst>
              <a:ext uri="{FF2B5EF4-FFF2-40B4-BE49-F238E27FC236}">
                <a16:creationId xmlns:a16="http://schemas.microsoft.com/office/drawing/2014/main" id="{8528BD54-B544-43BE-B61E-DC84887FD527}"/>
              </a:ext>
            </a:extLst>
          </p:cNvPr>
          <p:cNvSpPr txBox="1"/>
          <p:nvPr/>
        </p:nvSpPr>
        <p:spPr>
          <a:xfrm>
            <a:off x="512421" y="3028187"/>
            <a:ext cx="6207975" cy="3693319"/>
          </a:xfrm>
          <a:prstGeom prst="rect">
            <a:avLst/>
          </a:prstGeom>
          <a:noFill/>
        </p:spPr>
        <p:txBody>
          <a:bodyPr wrap="square" rtlCol="0">
            <a:spAutoFit/>
          </a:bodyPr>
          <a:lstStyle/>
          <a:p>
            <a:r>
              <a:rPr lang="fr-FR" dirty="0">
                <a:solidFill>
                  <a:srgbClr val="0070C0"/>
                </a:solidFill>
              </a:rPr>
              <a:t>Mariette </a:t>
            </a:r>
            <a:r>
              <a:rPr lang="fr-FR" dirty="0" err="1">
                <a:solidFill>
                  <a:srgbClr val="0070C0"/>
                </a:solidFill>
              </a:rPr>
              <a:t>Sagot</a:t>
            </a:r>
            <a:r>
              <a:rPr lang="fr-FR" dirty="0">
                <a:solidFill>
                  <a:srgbClr val="0070C0"/>
                </a:solidFill>
              </a:rPr>
              <a:t>, au sujet de l’enquête « Trajectoires et origines » (INED INSEE, 2008). </a:t>
            </a:r>
          </a:p>
          <a:p>
            <a:r>
              <a:rPr lang="fr-FR" dirty="0">
                <a:solidFill>
                  <a:srgbClr val="0070C0"/>
                </a:solidFill>
              </a:rPr>
              <a:t>« </a:t>
            </a:r>
            <a:r>
              <a:rPr lang="fr-FR" b="1" dirty="0">
                <a:solidFill>
                  <a:srgbClr val="0070C0"/>
                </a:solidFill>
              </a:rPr>
              <a:t>18 % des franciliens âgés de 18 à 50 ans </a:t>
            </a:r>
            <a:r>
              <a:rPr lang="fr-FR" dirty="0">
                <a:solidFill>
                  <a:srgbClr val="0070C0"/>
                </a:solidFill>
              </a:rPr>
              <a:t>déclarent avoir été victimes de discriminations au cours des cinq dernières années. Les personnes immigrées ou descendants d’immigrés se sont déclarées le plus souvent discriminées. </a:t>
            </a:r>
            <a:r>
              <a:rPr lang="fr-FR" b="1" dirty="0">
                <a:solidFill>
                  <a:srgbClr val="0070C0"/>
                </a:solidFill>
              </a:rPr>
              <a:t>Le groupe majoritaire</a:t>
            </a:r>
            <a:r>
              <a:rPr lang="fr-FR" dirty="0">
                <a:solidFill>
                  <a:srgbClr val="0070C0"/>
                </a:solidFill>
              </a:rPr>
              <a:t>, c'est-à-dire les franciliens non immigrés et non descendants, déclarent avoir fait l’objet d’une discrimination </a:t>
            </a:r>
            <a:r>
              <a:rPr lang="fr-FR" b="1" dirty="0">
                <a:solidFill>
                  <a:srgbClr val="0070C0"/>
                </a:solidFill>
              </a:rPr>
              <a:t>une fois sur dix</a:t>
            </a:r>
            <a:r>
              <a:rPr lang="fr-FR" dirty="0">
                <a:solidFill>
                  <a:srgbClr val="0070C0"/>
                </a:solidFill>
              </a:rPr>
              <a:t>. </a:t>
            </a:r>
            <a:r>
              <a:rPr lang="fr-FR" b="1" dirty="0">
                <a:solidFill>
                  <a:srgbClr val="0070C0"/>
                </a:solidFill>
              </a:rPr>
              <a:t>Le motif de discrimination </a:t>
            </a:r>
            <a:r>
              <a:rPr lang="fr-FR" dirty="0">
                <a:solidFill>
                  <a:srgbClr val="0070C0"/>
                </a:solidFill>
              </a:rPr>
              <a:t>le plus souvent cité renvoie à l’origine et à la couleur de peau. Les autres motifs sont le sexe, l’âge, </a:t>
            </a:r>
            <a:r>
              <a:rPr lang="fr-FR" b="1" dirty="0">
                <a:solidFill>
                  <a:srgbClr val="0070C0"/>
                </a:solidFill>
              </a:rPr>
              <a:t>le quartier (10 %) </a:t>
            </a:r>
            <a:r>
              <a:rPr lang="fr-FR" dirty="0">
                <a:solidFill>
                  <a:srgbClr val="0070C0"/>
                </a:solidFill>
              </a:rPr>
              <a:t>et l’habillement. Les personnes citant le plus souvent le quartier comme motif de discrimination sont surtout des enfants d’immigrés ». </a:t>
            </a:r>
          </a:p>
        </p:txBody>
      </p:sp>
      <p:sp>
        <p:nvSpPr>
          <p:cNvPr id="10" name="Titre 1">
            <a:extLst>
              <a:ext uri="{FF2B5EF4-FFF2-40B4-BE49-F238E27FC236}">
                <a16:creationId xmlns:a16="http://schemas.microsoft.com/office/drawing/2014/main" id="{5E9AD934-8AAC-4F3F-BBEA-2D91EE0D47C3}"/>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11" name="Image 10">
            <a:extLst>
              <a:ext uri="{FF2B5EF4-FFF2-40B4-BE49-F238E27FC236}">
                <a16:creationId xmlns:a16="http://schemas.microsoft.com/office/drawing/2014/main" id="{D4274C54-28B4-416B-B245-7FBEEC7BEC43}"/>
              </a:ext>
            </a:extLst>
          </p:cNvPr>
          <p:cNvPicPr>
            <a:picLocks noChangeAspect="1"/>
          </p:cNvPicPr>
          <p:nvPr/>
        </p:nvPicPr>
        <p:blipFill>
          <a:blip r:embed="rId3"/>
          <a:stretch>
            <a:fillRect/>
          </a:stretch>
        </p:blipFill>
        <p:spPr>
          <a:xfrm>
            <a:off x="11112000" y="0"/>
            <a:ext cx="1080000" cy="1080000"/>
          </a:xfrm>
          <a:prstGeom prst="rect">
            <a:avLst/>
          </a:prstGeom>
        </p:spPr>
      </p:pic>
    </p:spTree>
    <p:extLst>
      <p:ext uri="{BB962C8B-B14F-4D97-AF65-F5344CB8AC3E}">
        <p14:creationId xmlns:p14="http://schemas.microsoft.com/office/powerpoint/2010/main" val="81255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7E1DB2-126A-42F5-868A-7EB04B968C23}"/>
              </a:ext>
            </a:extLst>
          </p:cNvPr>
          <p:cNvSpPr txBox="1">
            <a:spLocks/>
          </p:cNvSpPr>
          <p:nvPr/>
        </p:nvSpPr>
        <p:spPr>
          <a:xfrm>
            <a:off x="314195" y="1367220"/>
            <a:ext cx="10942689"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La question des discriminations territoriales</a:t>
            </a:r>
            <a:endParaRPr lang="fr-FR" dirty="0"/>
          </a:p>
          <a:p>
            <a:pPr marL="0" indent="0">
              <a:buNone/>
            </a:pPr>
            <a:r>
              <a:rPr lang="fr-FR" dirty="0"/>
              <a:t>- Le lieu de résidence est introduit comme critère de discrimination dans la loi de programmation pour la ville de 2014. </a:t>
            </a:r>
          </a:p>
          <a:p>
            <a:pPr marL="0" indent="0">
              <a:buNone/>
            </a:pPr>
            <a:endParaRPr lang="fr-FR" dirty="0"/>
          </a:p>
          <a:p>
            <a:pPr>
              <a:buFontTx/>
              <a:buChar char="-"/>
            </a:pPr>
            <a:r>
              <a:rPr lang="fr-FR" dirty="0"/>
              <a:t>Programme 18 du Rapport Borloo de 2018 : « Une Cour d’équité territoriale »</a:t>
            </a:r>
          </a:p>
          <a:p>
            <a:pPr marL="0" indent="0">
              <a:buNone/>
            </a:pPr>
            <a:r>
              <a:rPr lang="fr-FR" sz="2000" dirty="0">
                <a:solidFill>
                  <a:srgbClr val="0070C0"/>
                </a:solidFill>
              </a:rPr>
              <a:t>« …obtenir </a:t>
            </a:r>
            <a:r>
              <a:rPr lang="fr-FR" sz="2000" b="1" dirty="0">
                <a:solidFill>
                  <a:srgbClr val="0070C0"/>
                </a:solidFill>
              </a:rPr>
              <a:t>un niveau de service minimal</a:t>
            </a:r>
            <a:r>
              <a:rPr lang="fr-FR" sz="2000" dirty="0">
                <a:solidFill>
                  <a:srgbClr val="0070C0"/>
                </a:solidFill>
              </a:rPr>
              <a:t>, que chaque habitant est en droit d’attendre dans notre pays. (…) Chaque responsable public (administrations d’Etat, collectivités et leurs groupements, opérateurs et établissements publics) devra donc </a:t>
            </a:r>
            <a:r>
              <a:rPr lang="fr-FR" sz="2000" b="1" dirty="0">
                <a:solidFill>
                  <a:srgbClr val="0070C0"/>
                </a:solidFill>
              </a:rPr>
              <a:t>prouver, chiffres à l’appui, qu’il a mis en œuvre les moyens susceptibles de contribuer à réduire les inégalités d’accès aux services publics</a:t>
            </a:r>
            <a:r>
              <a:rPr lang="fr-FR" sz="2000" dirty="0">
                <a:solidFill>
                  <a:srgbClr val="0070C0"/>
                </a:solidFill>
              </a:rPr>
              <a:t>, en réallouant ses crédits ou ses effectifs dans les territoires moins bien desservis, en opérant une forme de péréquation ou même en instaurant des mesures de discrimination positive temporaire, pour atteindre un standard minimum. »</a:t>
            </a:r>
          </a:p>
        </p:txBody>
      </p:sp>
      <p:sp>
        <p:nvSpPr>
          <p:cNvPr id="4" name="Titre 1">
            <a:extLst>
              <a:ext uri="{FF2B5EF4-FFF2-40B4-BE49-F238E27FC236}">
                <a16:creationId xmlns:a16="http://schemas.microsoft.com/office/drawing/2014/main" id="{A1245043-C5A5-48FC-8FC3-5DA87404322D}"/>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5" name="Image 4">
            <a:extLst>
              <a:ext uri="{FF2B5EF4-FFF2-40B4-BE49-F238E27FC236}">
                <a16:creationId xmlns:a16="http://schemas.microsoft.com/office/drawing/2014/main" id="{0CDB3470-96F9-4B08-BF4C-334BCEE9C036}"/>
              </a:ext>
            </a:extLst>
          </p:cNvPr>
          <p:cNvPicPr>
            <a:picLocks noChangeAspect="1"/>
          </p:cNvPicPr>
          <p:nvPr/>
        </p:nvPicPr>
        <p:blipFill>
          <a:blip r:embed="rId2"/>
          <a:stretch>
            <a:fillRect/>
          </a:stretch>
        </p:blipFill>
        <p:spPr>
          <a:xfrm>
            <a:off x="11112000" y="0"/>
            <a:ext cx="1080000" cy="1080000"/>
          </a:xfrm>
          <a:prstGeom prst="rect">
            <a:avLst/>
          </a:prstGeom>
        </p:spPr>
      </p:pic>
    </p:spTree>
    <p:extLst>
      <p:ext uri="{BB962C8B-B14F-4D97-AF65-F5344CB8AC3E}">
        <p14:creationId xmlns:p14="http://schemas.microsoft.com/office/powerpoint/2010/main" val="4245692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3034250A-29FE-469E-8D17-9E05EE9E197C}"/>
              </a:ext>
            </a:extLst>
          </p:cNvPr>
          <p:cNvSpPr txBox="1">
            <a:spLocks/>
          </p:cNvSpPr>
          <p:nvPr/>
        </p:nvSpPr>
        <p:spPr>
          <a:xfrm>
            <a:off x="314196" y="1420486"/>
            <a:ext cx="11563608" cy="1524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La question des discriminations territoriales : débats</a:t>
            </a:r>
          </a:p>
          <a:p>
            <a:pPr marL="0" indent="0">
              <a:buNone/>
            </a:pPr>
            <a:endParaRPr lang="fr-FR" dirty="0"/>
          </a:p>
          <a:p>
            <a:pPr marL="0" indent="0">
              <a:buNone/>
            </a:pPr>
            <a:r>
              <a:rPr lang="fr-FR" dirty="0"/>
              <a:t>- Des lectures critiques des politiques de discriminations territoriales positives, quand elles contribuent à renforcer la stigmatisation ;</a:t>
            </a:r>
          </a:p>
          <a:p>
            <a:pPr marL="0" indent="0">
              <a:buNone/>
            </a:pPr>
            <a:endParaRPr lang="fr-FR" dirty="0"/>
          </a:p>
          <a:p>
            <a:pPr marL="0" indent="0">
              <a:buNone/>
            </a:pPr>
            <a:r>
              <a:rPr lang="fr-FR" dirty="0"/>
              <a:t>- </a:t>
            </a:r>
            <a:r>
              <a:rPr lang="fr-FR" b="1" dirty="0"/>
              <a:t>Des lectures critiques de la notion même de discrimination territoriale</a:t>
            </a:r>
            <a:r>
              <a:rPr lang="fr-FR" dirty="0"/>
              <a:t>, qui rejoignent les lectures critiques de la notion de mixité : derrière la discrimination territoriale, une </a:t>
            </a:r>
            <a:r>
              <a:rPr lang="fr-FR" b="1" dirty="0"/>
              <a:t>discrimination </a:t>
            </a:r>
            <a:r>
              <a:rPr lang="fr-FR" b="1" dirty="0" err="1"/>
              <a:t>ethnoraciale</a:t>
            </a:r>
            <a:r>
              <a:rPr lang="fr-FR" b="1" dirty="0"/>
              <a:t> </a:t>
            </a:r>
            <a:r>
              <a:rPr lang="fr-FR" dirty="0"/>
              <a:t>? </a:t>
            </a:r>
          </a:p>
          <a:p>
            <a:pPr marL="0" indent="0">
              <a:buNone/>
            </a:pPr>
            <a:r>
              <a:rPr lang="fr-FR" dirty="0"/>
              <a:t>	Cf. Thomas </a:t>
            </a:r>
            <a:r>
              <a:rPr lang="fr-FR" dirty="0" err="1"/>
              <a:t>Kirszbaum</a:t>
            </a:r>
            <a:r>
              <a:rPr lang="fr-FR" dirty="0"/>
              <a:t> qui parle d’« alternative rhétorique ».</a:t>
            </a:r>
          </a:p>
          <a:p>
            <a:pPr marL="0" indent="0">
              <a:buNone/>
            </a:pPr>
            <a:endParaRPr lang="fr-FR" dirty="0"/>
          </a:p>
          <a:p>
            <a:pPr marL="0" indent="0">
              <a:buNone/>
            </a:pPr>
            <a:r>
              <a:rPr lang="fr-FR" i="1" dirty="0">
                <a:solidFill>
                  <a:srgbClr val="C00000"/>
                </a:solidFill>
              </a:rPr>
              <a:t> =&gt; renvoie au caractère multidimensionnel de la pauvreté</a:t>
            </a:r>
          </a:p>
        </p:txBody>
      </p:sp>
      <p:sp>
        <p:nvSpPr>
          <p:cNvPr id="6" name="Titre 1">
            <a:extLst>
              <a:ext uri="{FF2B5EF4-FFF2-40B4-BE49-F238E27FC236}">
                <a16:creationId xmlns:a16="http://schemas.microsoft.com/office/drawing/2014/main" id="{30EDF303-B602-47E8-8AF9-E6B33AA2AFE8}"/>
              </a:ext>
            </a:extLst>
          </p:cNvPr>
          <p:cNvSpPr txBox="1">
            <a:spLocks/>
          </p:cNvSpPr>
          <p:nvPr/>
        </p:nvSpPr>
        <p:spPr>
          <a:xfrm>
            <a:off x="314196" y="146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effectLst>
                  <a:outerShdw blurRad="38100" dist="38100" dir="2700000" algn="tl">
                    <a:srgbClr val="000000">
                      <a:alpha val="43137"/>
                    </a:srgbClr>
                  </a:outerShdw>
                </a:effectLst>
              </a:rPr>
              <a:t>Les pauvretés urbaines</a:t>
            </a:r>
          </a:p>
        </p:txBody>
      </p:sp>
      <p:pic>
        <p:nvPicPr>
          <p:cNvPr id="4" name="Image 3">
            <a:extLst>
              <a:ext uri="{FF2B5EF4-FFF2-40B4-BE49-F238E27FC236}">
                <a16:creationId xmlns:a16="http://schemas.microsoft.com/office/drawing/2014/main" id="{6D15F313-0EB5-48C9-AC9A-44CD8A3F2C79}"/>
              </a:ext>
            </a:extLst>
          </p:cNvPr>
          <p:cNvPicPr>
            <a:picLocks noChangeAspect="1"/>
          </p:cNvPicPr>
          <p:nvPr/>
        </p:nvPicPr>
        <p:blipFill>
          <a:blip r:embed="rId2"/>
          <a:stretch>
            <a:fillRect/>
          </a:stretch>
        </p:blipFill>
        <p:spPr>
          <a:xfrm>
            <a:off x="11112000" y="0"/>
            <a:ext cx="1080000" cy="1080000"/>
          </a:xfrm>
          <a:prstGeom prst="rect">
            <a:avLst/>
          </a:prstGeom>
        </p:spPr>
      </p:pic>
    </p:spTree>
    <p:extLst>
      <p:ext uri="{BB962C8B-B14F-4D97-AF65-F5344CB8AC3E}">
        <p14:creationId xmlns:p14="http://schemas.microsoft.com/office/powerpoint/2010/main" val="128785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3 - </a:t>
            </a:r>
            <a:r>
              <a:rPr lang="fr-FR" b="1" dirty="0">
                <a:effectLst>
                  <a:outerShdw blurRad="38100" dist="38100" dir="2700000" algn="tl">
                    <a:srgbClr val="000000">
                      <a:alpha val="43137"/>
                    </a:srgbClr>
                  </a:outerShdw>
                </a:effectLst>
              </a:rPr>
              <a:t>Le rural isolé et les enjeux de l’isolement</a:t>
            </a:r>
          </a:p>
        </p:txBody>
      </p:sp>
      <p:sp>
        <p:nvSpPr>
          <p:cNvPr id="3" name="Espace réservé du contenu 2">
            <a:extLst>
              <a:ext uri="{FF2B5EF4-FFF2-40B4-BE49-F238E27FC236}">
                <a16:creationId xmlns:a16="http://schemas.microsoft.com/office/drawing/2014/main" id="{52D36CCC-D037-4ABC-9291-8E3D51FBDB2E}"/>
              </a:ext>
            </a:extLst>
          </p:cNvPr>
          <p:cNvSpPr>
            <a:spLocks noGrp="1"/>
          </p:cNvSpPr>
          <p:nvPr>
            <p:ph idx="1"/>
          </p:nvPr>
        </p:nvSpPr>
        <p:spPr>
          <a:xfrm>
            <a:off x="291548" y="1825625"/>
            <a:ext cx="8204752" cy="4351338"/>
          </a:xfrm>
        </p:spPr>
        <p:txBody>
          <a:bodyPr>
            <a:normAutofit fontScale="85000" lnSpcReduction="20000"/>
          </a:bodyPr>
          <a:lstStyle/>
          <a:p>
            <a:r>
              <a:rPr lang="fr-FR" b="1" dirty="0">
                <a:latin typeface="+mj-lt"/>
              </a:rPr>
              <a:t>Plusieurs types de pauvreté </a:t>
            </a:r>
            <a:r>
              <a:rPr lang="fr-FR" dirty="0">
                <a:latin typeface="+mj-lt"/>
              </a:rPr>
              <a:t>: « retraités modestes » (notamment femmes, au minimum vieillesse), « petits paysans » fragilisés, « jeunes relégués » en rupture avec leur famille et peu diplômés, « éclopés de la vie » (CDD, accidents, deuils ou violence) + personnes souffrant de maladies psychiques</a:t>
            </a:r>
          </a:p>
          <a:p>
            <a:r>
              <a:rPr lang="fr-FR" b="1" dirty="0">
                <a:latin typeface="+mj-lt"/>
              </a:rPr>
              <a:t>Forme d’invisibilisation endossée </a:t>
            </a:r>
            <a:r>
              <a:rPr lang="fr-FR" dirty="0">
                <a:latin typeface="+mj-lt"/>
              </a:rPr>
              <a:t>: les personnes en situation de pauvreté se pensent moins pauvres que les SDF des grandes villes et n’osent pas souvent demander de l’aide</a:t>
            </a:r>
          </a:p>
          <a:p>
            <a:r>
              <a:rPr lang="fr-FR" b="1" dirty="0">
                <a:latin typeface="+mj-lt"/>
              </a:rPr>
              <a:t>Précarité énergétique, moins de logements sociaux qu’en ville, précarité alimentaire aussi en produits frais, mobilité coûteuse</a:t>
            </a:r>
          </a:p>
          <a:p>
            <a:r>
              <a:rPr lang="fr-FR" dirty="0">
                <a:latin typeface="+mj-lt"/>
              </a:rPr>
              <a:t>Certes, le capital d’autochtonie (« être du coin ») peut parfois faciliter les choses, mais contexte de fermeture des services publics</a:t>
            </a:r>
          </a:p>
        </p:txBody>
      </p:sp>
      <p:pic>
        <p:nvPicPr>
          <p:cNvPr id="6" name="Image 5">
            <a:extLst>
              <a:ext uri="{FF2B5EF4-FFF2-40B4-BE49-F238E27FC236}">
                <a16:creationId xmlns:a16="http://schemas.microsoft.com/office/drawing/2014/main" id="{886C8988-7794-46E9-B01F-F1D8AB862871}"/>
              </a:ext>
            </a:extLst>
          </p:cNvPr>
          <p:cNvPicPr>
            <a:picLocks noChangeAspect="1"/>
          </p:cNvPicPr>
          <p:nvPr/>
        </p:nvPicPr>
        <p:blipFill>
          <a:blip r:embed="rId2"/>
          <a:stretch>
            <a:fillRect/>
          </a:stretch>
        </p:blipFill>
        <p:spPr>
          <a:xfrm>
            <a:off x="8496300" y="1481138"/>
            <a:ext cx="2857500" cy="4695825"/>
          </a:xfrm>
          <a:prstGeom prst="rect">
            <a:avLst/>
          </a:prstGeom>
        </p:spPr>
      </p:pic>
      <p:pic>
        <p:nvPicPr>
          <p:cNvPr id="1026" name="Picture 2" descr="Domaine Icons gratuit">
            <a:extLst>
              <a:ext uri="{FF2B5EF4-FFF2-40B4-BE49-F238E27FC236}">
                <a16:creationId xmlns:a16="http://schemas.microsoft.com/office/drawing/2014/main" id="{F45F3572-81B0-4B01-8C45-954C899D9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000" y="0"/>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9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6FF54-9960-485D-91AA-3E88EB716E10}"/>
              </a:ext>
            </a:extLst>
          </p:cNvPr>
          <p:cNvSpPr>
            <a:spLocks noGrp="1"/>
          </p:cNvSpPr>
          <p:nvPr>
            <p:ph type="title"/>
          </p:nvPr>
        </p:nvSpPr>
        <p:spPr>
          <a:xfrm>
            <a:off x="-49698" y="365125"/>
            <a:ext cx="10515600" cy="1325563"/>
          </a:xfrm>
        </p:spPr>
        <p:txBody>
          <a:bodyPr/>
          <a:lstStyle/>
          <a:p>
            <a:r>
              <a:rPr lang="fr-FR" b="1" dirty="0">
                <a:effectLst>
                  <a:outerShdw blurRad="38100" dist="38100" dir="2700000" algn="tl">
                    <a:srgbClr val="000000">
                      <a:alpha val="43137"/>
                    </a:srgbClr>
                  </a:outerShdw>
                </a:effectLst>
              </a:rPr>
              <a:t>Égalité des chances et territoires</a:t>
            </a:r>
          </a:p>
        </p:txBody>
      </p:sp>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9940" y="897972"/>
            <a:ext cx="3004931" cy="4351338"/>
          </a:xfrm>
        </p:spPr>
        <p:txBody>
          <a:bodyPr/>
          <a:lstStyle/>
          <a:p>
            <a:pPr marL="0" indent="0">
              <a:buNone/>
            </a:pPr>
            <a:endParaRPr lang="fr-FR" dirty="0"/>
          </a:p>
          <a:p>
            <a:pPr marL="0" indent="0">
              <a:buNone/>
            </a:pPr>
            <a:endParaRPr lang="fr-FR" b="1" dirty="0"/>
          </a:p>
          <a:p>
            <a:pPr marL="0" indent="0">
              <a:buNone/>
            </a:pPr>
            <a:r>
              <a:rPr lang="fr-FR" b="1" dirty="0"/>
              <a:t>Des inégalités </a:t>
            </a:r>
            <a:r>
              <a:rPr lang="fr-FR" b="1" dirty="0">
                <a:solidFill>
                  <a:srgbClr val="FF0000"/>
                </a:solidFill>
              </a:rPr>
              <a:t>spatiales</a:t>
            </a:r>
            <a:r>
              <a:rPr lang="fr-FR" dirty="0"/>
              <a:t> :</a:t>
            </a:r>
          </a:p>
          <a:p>
            <a:pPr marL="0" indent="0">
              <a:buNone/>
            </a:pPr>
            <a:r>
              <a:rPr lang="fr-FR" dirty="0"/>
              <a:t>Les villes centres, le rural isolé, les petits et moyens pôles.</a:t>
            </a:r>
          </a:p>
        </p:txBody>
      </p:sp>
      <p:pic>
        <p:nvPicPr>
          <p:cNvPr id="5" name="Espace réservé du contenu 4">
            <a:extLst>
              <a:ext uri="{FF2B5EF4-FFF2-40B4-BE49-F238E27FC236}">
                <a16:creationId xmlns:a16="http://schemas.microsoft.com/office/drawing/2014/main" id="{91E67E89-C5FC-42EA-9362-3ED39D90716B}"/>
              </a:ext>
            </a:extLst>
          </p:cNvPr>
          <p:cNvPicPr>
            <a:picLocks noChangeAspect="1"/>
          </p:cNvPicPr>
          <p:nvPr/>
        </p:nvPicPr>
        <p:blipFill>
          <a:blip r:embed="rId2"/>
          <a:stretch>
            <a:fillRect/>
          </a:stretch>
        </p:blipFill>
        <p:spPr>
          <a:xfrm>
            <a:off x="2826829" y="2395468"/>
            <a:ext cx="9209595" cy="4520374"/>
          </a:xfrm>
          <a:prstGeom prst="rect">
            <a:avLst/>
          </a:prstGeom>
        </p:spPr>
      </p:pic>
      <p:pic>
        <p:nvPicPr>
          <p:cNvPr id="6" name="Picture 2" descr="RÃ©sultat de recherche d'images pour &quot;rapport sur pauvretÃ© france observatoire inÃ©galitÃ©s 2018&quot;">
            <a:extLst>
              <a:ext uri="{FF2B5EF4-FFF2-40B4-BE49-F238E27FC236}">
                <a16:creationId xmlns:a16="http://schemas.microsoft.com/office/drawing/2014/main" id="{53E865FE-7A19-4B17-B23E-D649148E2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93" t="19019" r="13759" b="22928"/>
          <a:stretch/>
        </p:blipFill>
        <p:spPr bwMode="auto">
          <a:xfrm>
            <a:off x="9880690" y="1"/>
            <a:ext cx="2311309" cy="262269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59E0407F-C0AC-4EEF-96F0-626CE6C9D475}"/>
              </a:ext>
            </a:extLst>
          </p:cNvPr>
          <p:cNvCxnSpPr>
            <a:cxnSpLocks/>
          </p:cNvCxnSpPr>
          <p:nvPr/>
        </p:nvCxnSpPr>
        <p:spPr>
          <a:xfrm rot="10800000" flipV="1">
            <a:off x="9877122" y="3005067"/>
            <a:ext cx="1895061" cy="6626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FC6023C-141C-4D71-AC80-1D47F6429DE3}"/>
              </a:ext>
            </a:extLst>
          </p:cNvPr>
          <p:cNvCxnSpPr>
            <a:cxnSpLocks/>
          </p:cNvCxnSpPr>
          <p:nvPr/>
        </p:nvCxnSpPr>
        <p:spPr>
          <a:xfrm flipH="1">
            <a:off x="9877123" y="4850295"/>
            <a:ext cx="1347470" cy="4083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F0F68D41-D16D-4C4D-9A7E-D2FC5C1E915A}"/>
              </a:ext>
            </a:extLst>
          </p:cNvPr>
          <p:cNvCxnSpPr>
            <a:cxnSpLocks/>
          </p:cNvCxnSpPr>
          <p:nvPr/>
        </p:nvCxnSpPr>
        <p:spPr>
          <a:xfrm flipH="1">
            <a:off x="9877122" y="4396272"/>
            <a:ext cx="673736" cy="204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30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84292-41A2-496B-B947-267AA1A481EC}"/>
              </a:ext>
            </a:extLst>
          </p:cNvPr>
          <p:cNvSpPr>
            <a:spLocks noGrp="1"/>
          </p:cNvSpPr>
          <p:nvPr>
            <p:ph type="title"/>
          </p:nvPr>
        </p:nvSpPr>
        <p:spPr>
          <a:xfrm>
            <a:off x="135834" y="365125"/>
            <a:ext cx="6932544" cy="1325563"/>
          </a:xfrm>
        </p:spPr>
        <p:txBody>
          <a:bodyPr>
            <a:normAutofit fontScale="90000"/>
          </a:bodyPr>
          <a:lstStyle/>
          <a:p>
            <a:r>
              <a:rPr lang="fr-FR" b="1" dirty="0"/>
              <a:t>Une initiative : le </a:t>
            </a:r>
            <a:r>
              <a:rPr lang="fr-FR" b="1" dirty="0" err="1"/>
              <a:t>Solidaribus</a:t>
            </a:r>
            <a:r>
              <a:rPr lang="fr-FR" b="1" dirty="0"/>
              <a:t> du Secours Populaire Français de Lozère</a:t>
            </a:r>
            <a:endParaRPr lang="fr-FR" dirty="0"/>
          </a:p>
        </p:txBody>
      </p:sp>
      <p:sp>
        <p:nvSpPr>
          <p:cNvPr id="3" name="Espace réservé du contenu 2">
            <a:extLst>
              <a:ext uri="{FF2B5EF4-FFF2-40B4-BE49-F238E27FC236}">
                <a16:creationId xmlns:a16="http://schemas.microsoft.com/office/drawing/2014/main" id="{A168FAF1-860B-4A92-A6AB-89467F64AFC4}"/>
              </a:ext>
            </a:extLst>
          </p:cNvPr>
          <p:cNvSpPr>
            <a:spLocks noGrp="1"/>
          </p:cNvSpPr>
          <p:nvPr>
            <p:ph idx="1"/>
          </p:nvPr>
        </p:nvSpPr>
        <p:spPr>
          <a:xfrm>
            <a:off x="361122" y="1825625"/>
            <a:ext cx="6707256" cy="4351338"/>
          </a:xfrm>
        </p:spPr>
        <p:txBody>
          <a:bodyPr>
            <a:normAutofit fontScale="92500" lnSpcReduction="20000"/>
          </a:bodyPr>
          <a:lstStyle/>
          <a:p>
            <a:pPr fontAlgn="base"/>
            <a:r>
              <a:rPr lang="fr-FR" dirty="0">
                <a:latin typeface="+mj-lt"/>
              </a:rPr>
              <a:t>Il va, depuis février 2017, à la rencontre des 580 habitants de Villefort et de ses hameaux, situés au pied du mont Lozère et du parc des Cévennes. </a:t>
            </a:r>
          </a:p>
          <a:p>
            <a:pPr fontAlgn="base"/>
            <a:r>
              <a:rPr lang="fr-FR" dirty="0">
                <a:latin typeface="+mj-lt"/>
              </a:rPr>
              <a:t>« </a:t>
            </a:r>
            <a:r>
              <a:rPr lang="fr-FR" i="1" dirty="0">
                <a:latin typeface="+mj-lt"/>
              </a:rPr>
              <a:t>L’idée est de se rapprocher de la population avec tous les stratagèmes possibles. Les élus ont attiré notre attention sur le problème de la mobilité. D’où </a:t>
            </a:r>
            <a:r>
              <a:rPr lang="fr-FR" i="1" dirty="0">
                <a:solidFill>
                  <a:srgbClr val="FF0000"/>
                </a:solidFill>
                <a:latin typeface="+mj-lt"/>
              </a:rPr>
              <a:t>ce service itinérant qui propose des colis alimentaires </a:t>
            </a:r>
            <a:r>
              <a:rPr lang="fr-FR" dirty="0">
                <a:latin typeface="+mj-lt"/>
              </a:rPr>
              <a:t>», souligne Jean-Pierre Kircher, le secrétaire général du SPF de Lozère. </a:t>
            </a:r>
          </a:p>
          <a:p>
            <a:pPr fontAlgn="base"/>
            <a:r>
              <a:rPr lang="fr-FR" dirty="0">
                <a:latin typeface="+mj-lt"/>
              </a:rPr>
              <a:t>Véritable permanence mobile du SPF dans ce département majoritairement rural, le </a:t>
            </a:r>
            <a:r>
              <a:rPr lang="fr-FR" dirty="0" err="1">
                <a:latin typeface="+mj-lt"/>
              </a:rPr>
              <a:t>Solidaribus</a:t>
            </a:r>
            <a:r>
              <a:rPr lang="fr-FR" dirty="0">
                <a:latin typeface="+mj-lt"/>
              </a:rPr>
              <a:t> se rend tous les quinze jours sur le marché de Villefort.</a:t>
            </a:r>
          </a:p>
        </p:txBody>
      </p:sp>
      <p:pic>
        <p:nvPicPr>
          <p:cNvPr id="2050" name="Picture 2" descr="RÃ©sultat de recherche d'images pour &quot;villefort lozÃ¨re&quot;">
            <a:extLst>
              <a:ext uri="{FF2B5EF4-FFF2-40B4-BE49-F238E27FC236}">
                <a16:creationId xmlns:a16="http://schemas.microsoft.com/office/drawing/2014/main" id="{FBF719C2-C4A3-461E-9434-2837EC305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378" y="234950"/>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villefort lozÃ¨re carte&quot;">
            <a:extLst>
              <a:ext uri="{FF2B5EF4-FFF2-40B4-BE49-F238E27FC236}">
                <a16:creationId xmlns:a16="http://schemas.microsoft.com/office/drawing/2014/main" id="{716C4073-B177-43F0-B706-6D902CDC8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113" y="3523230"/>
            <a:ext cx="3521765" cy="3098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maine Icons gratuit">
            <a:extLst>
              <a:ext uri="{FF2B5EF4-FFF2-40B4-BE49-F238E27FC236}">
                <a16:creationId xmlns:a16="http://schemas.microsoft.com/office/drawing/2014/main" id="{E2D977B0-A02E-488B-B457-4D483F673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000" y="0"/>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Ã©sultat de recherche d'images pour &quot;solidaribus lozÃ¨re&quot;">
            <a:extLst>
              <a:ext uri="{FF2B5EF4-FFF2-40B4-BE49-F238E27FC236}">
                <a16:creationId xmlns:a16="http://schemas.microsoft.com/office/drawing/2014/main" id="{68A74F97-5A6F-409D-B61C-C56E6BAE5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421" y="4108173"/>
            <a:ext cx="4888579" cy="274982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168FAF1-860B-4A92-A6AB-89467F64AFC4}"/>
              </a:ext>
            </a:extLst>
          </p:cNvPr>
          <p:cNvSpPr>
            <a:spLocks noGrp="1"/>
          </p:cNvSpPr>
          <p:nvPr>
            <p:ph idx="1"/>
          </p:nvPr>
        </p:nvSpPr>
        <p:spPr>
          <a:xfrm>
            <a:off x="639418" y="367885"/>
            <a:ext cx="10903226" cy="5993158"/>
          </a:xfrm>
        </p:spPr>
        <p:txBody>
          <a:bodyPr>
            <a:normAutofit/>
          </a:bodyPr>
          <a:lstStyle/>
          <a:p>
            <a:pPr marL="0" indent="0" fontAlgn="base">
              <a:buNone/>
            </a:pPr>
            <a:r>
              <a:rPr lang="fr-FR" dirty="0">
                <a:solidFill>
                  <a:srgbClr val="FF0000"/>
                </a:solidFill>
              </a:rPr>
              <a:t>Adapté aux routes étroites de cette zone montagneuse, le petit fourgon flanqué du logo du SPF permet de distribuer de l’aide et d’être à l’écoute des personnes qui peuvent être accueillies, en toute discrétion, à l’intérieur du bus. </a:t>
            </a:r>
          </a:p>
          <a:p>
            <a:pPr marL="0" indent="0" fontAlgn="base">
              <a:buNone/>
            </a:pPr>
            <a:r>
              <a:rPr lang="fr-FR" dirty="0">
                <a:solidFill>
                  <a:srgbClr val="FF0000"/>
                </a:solidFill>
              </a:rPr>
              <a:t>En milieu rural, la pauvreté reste cachée de peur de s'exposer à la vue de tous </a:t>
            </a:r>
            <a:r>
              <a:rPr lang="fr-FR" dirty="0"/>
              <a:t>– personne ne passe inaperçu. « </a:t>
            </a:r>
            <a:r>
              <a:rPr lang="fr-FR" i="1" dirty="0"/>
              <a:t>Nous commençons à mesurer cette situation et à mieux cerner d’où viennent ces personnes et comment les accompagner en adaptant la tournée</a:t>
            </a:r>
            <a:r>
              <a:rPr lang="fr-FR" dirty="0"/>
              <a:t> », explique Jean-Pierre Kircher. </a:t>
            </a:r>
          </a:p>
          <a:p>
            <a:pPr marL="0" indent="0" fontAlgn="base">
              <a:buNone/>
            </a:pPr>
            <a:r>
              <a:rPr lang="fr-FR" dirty="0"/>
              <a:t>L’objectif reste le même : « </a:t>
            </a:r>
            <a:r>
              <a:rPr lang="fr-FR" i="1" dirty="0"/>
              <a:t>Aller beaucoup plus à leur rencontre sur le territoire où elles se trouvent</a:t>
            </a:r>
            <a:r>
              <a:rPr lang="fr-FR" dirty="0"/>
              <a:t>. »</a:t>
            </a:r>
          </a:p>
          <a:p>
            <a:pPr marL="0" indent="0" fontAlgn="base">
              <a:buNone/>
            </a:pPr>
            <a:endParaRPr lang="fr-FR" dirty="0"/>
          </a:p>
          <a:p>
            <a:pPr marL="0" indent="0" fontAlgn="base">
              <a:buNone/>
            </a:pPr>
            <a:r>
              <a:rPr lang="fr-FR" sz="2000" dirty="0"/>
              <a:t>Source : Convergence. Secours Populaire. </a:t>
            </a:r>
          </a:p>
          <a:p>
            <a:pPr marL="0" indent="0" fontAlgn="base">
              <a:buNone/>
            </a:pPr>
            <a:r>
              <a:rPr lang="fr-FR" sz="2000" dirty="0"/>
              <a:t>Le magazine de la solidarité</a:t>
            </a:r>
          </a:p>
          <a:p>
            <a:pPr marL="0" indent="0" fontAlgn="base">
              <a:buNone/>
            </a:pPr>
            <a:r>
              <a:rPr lang="fr-FR" sz="2000" dirty="0"/>
              <a:t>n°355 juillet-août 2017</a:t>
            </a:r>
          </a:p>
          <a:p>
            <a:pPr marL="0" indent="0">
              <a:buNone/>
            </a:pPr>
            <a:endParaRPr lang="fr-FR" dirty="0"/>
          </a:p>
        </p:txBody>
      </p:sp>
      <p:pic>
        <p:nvPicPr>
          <p:cNvPr id="5" name="Picture 2" descr="Domaine Icons gratuit">
            <a:extLst>
              <a:ext uri="{FF2B5EF4-FFF2-40B4-BE49-F238E27FC236}">
                <a16:creationId xmlns:a16="http://schemas.microsoft.com/office/drawing/2014/main" id="{20462831-F1C1-43B1-AAE6-43F9D4EF6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000" y="0"/>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5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68FAF1-860B-4A92-A6AB-89467F64AFC4}"/>
              </a:ext>
            </a:extLst>
          </p:cNvPr>
          <p:cNvSpPr>
            <a:spLocks noGrp="1"/>
          </p:cNvSpPr>
          <p:nvPr>
            <p:ph idx="1"/>
          </p:nvPr>
        </p:nvSpPr>
        <p:spPr>
          <a:xfrm>
            <a:off x="838200" y="424070"/>
            <a:ext cx="5257800" cy="5752893"/>
          </a:xfrm>
        </p:spPr>
        <p:txBody>
          <a:bodyPr>
            <a:normAutofit fontScale="92500" lnSpcReduction="20000"/>
          </a:bodyPr>
          <a:lstStyle/>
          <a:p>
            <a:pPr fontAlgn="base"/>
            <a:r>
              <a:rPr lang="fr-FR" dirty="0"/>
              <a:t>Présent dès 9 heures, il reste une heure et demie sur ce marché, qui offre une vitrine pour faire connaître les actions du SPF et collecter des dons avant de rejoindre les hameaux aux alentours. En moyenne, chaque tournée touche une trentaine de personnes. </a:t>
            </a:r>
          </a:p>
          <a:p>
            <a:pPr fontAlgn="base"/>
            <a:r>
              <a:rPr lang="fr-FR" dirty="0"/>
              <a:t>« </a:t>
            </a:r>
            <a:r>
              <a:rPr lang="fr-FR" i="1" dirty="0">
                <a:solidFill>
                  <a:srgbClr val="FF0000"/>
                </a:solidFill>
              </a:rPr>
              <a:t>Cette configuration géographique, démographique et urbanistique est très particulière, avec une population vieillissante, qui a d’énormes difficultés à venir à notre rencontre. Il faut déployer des moyens colossaux pour nouer un contact </a:t>
            </a:r>
            <a:r>
              <a:rPr lang="fr-FR" i="1" dirty="0"/>
              <a:t>qui permettrait de proposer toutes les aides du SPF</a:t>
            </a:r>
            <a:r>
              <a:rPr lang="fr-FR" dirty="0"/>
              <a:t> », analyse Jean-Pierre Kircher.</a:t>
            </a:r>
          </a:p>
          <a:p>
            <a:pPr marL="0" indent="0">
              <a:buNone/>
            </a:pPr>
            <a:endParaRPr lang="fr-FR" dirty="0"/>
          </a:p>
        </p:txBody>
      </p:sp>
      <p:pic>
        <p:nvPicPr>
          <p:cNvPr id="1028" name="Picture 4" descr="RÃ©sultat de recherche d'images pour &quot;villefort lozÃ¨re carte&quot;">
            <a:extLst>
              <a:ext uri="{FF2B5EF4-FFF2-40B4-BE49-F238E27FC236}">
                <a16:creationId xmlns:a16="http://schemas.microsoft.com/office/drawing/2014/main" id="{578EF7F9-D1B9-4490-AB16-F50C027A9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035" y="-1"/>
            <a:ext cx="5883966" cy="695831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FD586371-CCB1-4F4B-A0DD-5456084B5E90}"/>
              </a:ext>
            </a:extLst>
          </p:cNvPr>
          <p:cNvCxnSpPr>
            <a:cxnSpLocks/>
          </p:cNvCxnSpPr>
          <p:nvPr/>
        </p:nvCxnSpPr>
        <p:spPr>
          <a:xfrm flipH="1">
            <a:off x="11396872" y="2597426"/>
            <a:ext cx="490328" cy="8978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Domaine Icons gratuit">
            <a:extLst>
              <a:ext uri="{FF2B5EF4-FFF2-40B4-BE49-F238E27FC236}">
                <a16:creationId xmlns:a16="http://schemas.microsoft.com/office/drawing/2014/main" id="{B0B49E8C-7AEF-4FA7-9839-9677CA2F5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000" y="0"/>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72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356518C-3527-4AEC-A9FA-5E77B5FB5E15}"/>
              </a:ext>
            </a:extLst>
          </p:cNvPr>
          <p:cNvPicPr>
            <a:picLocks noChangeAspect="1"/>
          </p:cNvPicPr>
          <p:nvPr/>
        </p:nvPicPr>
        <p:blipFill>
          <a:blip r:embed="rId2"/>
          <a:stretch>
            <a:fillRect/>
          </a:stretch>
        </p:blipFill>
        <p:spPr>
          <a:xfrm>
            <a:off x="4059666" y="596348"/>
            <a:ext cx="8094233" cy="6233490"/>
          </a:xfrm>
          <a:prstGeom prst="rect">
            <a:avLst/>
          </a:prstGeom>
        </p:spPr>
      </p:pic>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4 - </a:t>
            </a:r>
            <a:r>
              <a:rPr lang="fr-FR" b="1" dirty="0">
                <a:effectLst>
                  <a:outerShdw blurRad="38100" dist="38100" dir="2700000" algn="tl">
                    <a:srgbClr val="000000">
                      <a:alpha val="43137"/>
                    </a:srgbClr>
                  </a:outerShdw>
                </a:effectLst>
              </a:rPr>
              <a:t>Les déserts médicaux : 6% de la population</a:t>
            </a:r>
          </a:p>
        </p:txBody>
      </p:sp>
      <p:sp>
        <p:nvSpPr>
          <p:cNvPr id="6" name="ZoneTexte 5">
            <a:extLst>
              <a:ext uri="{FF2B5EF4-FFF2-40B4-BE49-F238E27FC236}">
                <a16:creationId xmlns:a16="http://schemas.microsoft.com/office/drawing/2014/main" id="{A6E18CE3-5272-4E7D-8EC4-CBA7FECD98B4}"/>
              </a:ext>
            </a:extLst>
          </p:cNvPr>
          <p:cNvSpPr txBox="1"/>
          <p:nvPr/>
        </p:nvSpPr>
        <p:spPr>
          <a:xfrm>
            <a:off x="238539" y="1683025"/>
            <a:ext cx="3596482" cy="369332"/>
          </a:xfrm>
          <a:prstGeom prst="rect">
            <a:avLst/>
          </a:prstGeom>
          <a:noFill/>
        </p:spPr>
        <p:txBody>
          <a:bodyPr wrap="square" rtlCol="0">
            <a:spAutoFit/>
          </a:bodyPr>
          <a:lstStyle/>
          <a:p>
            <a:endParaRPr lang="fr-FR" dirty="0"/>
          </a:p>
        </p:txBody>
      </p:sp>
      <p:sp>
        <p:nvSpPr>
          <p:cNvPr id="9" name="ZoneTexte 8">
            <a:extLst>
              <a:ext uri="{FF2B5EF4-FFF2-40B4-BE49-F238E27FC236}">
                <a16:creationId xmlns:a16="http://schemas.microsoft.com/office/drawing/2014/main" id="{D576B42A-2887-4B5D-A81C-9174B1AA9060}"/>
              </a:ext>
            </a:extLst>
          </p:cNvPr>
          <p:cNvSpPr txBox="1"/>
          <p:nvPr/>
        </p:nvSpPr>
        <p:spPr>
          <a:xfrm>
            <a:off x="238539" y="1378226"/>
            <a:ext cx="3313044" cy="5355312"/>
          </a:xfrm>
          <a:prstGeom prst="rect">
            <a:avLst/>
          </a:prstGeom>
          <a:noFill/>
        </p:spPr>
        <p:txBody>
          <a:bodyPr wrap="square" rtlCol="0">
            <a:spAutoFit/>
          </a:bodyPr>
          <a:lstStyle/>
          <a:p>
            <a:r>
              <a:rPr lang="fr-FR" dirty="0"/>
              <a:t>« Les territoires les mieux dotés en médecins généralistes sont aussi les plus attractifs, tant du point de vue de la croissance démographique que des équipements (sportifs, culturels, commerciaux et scolaires). L’accessibilité aux médecins généralistes s’inscrit ainsi dans une problématique plus globale d’aménagement du territoire. »</a:t>
            </a:r>
          </a:p>
          <a:p>
            <a:endParaRPr lang="fr-FR" dirty="0"/>
          </a:p>
          <a:p>
            <a:endParaRPr lang="fr-FR" dirty="0"/>
          </a:p>
          <a:p>
            <a:r>
              <a:rPr lang="fr-FR" b="1" i="0" dirty="0">
                <a:solidFill>
                  <a:srgbClr val="4A4A4A"/>
                </a:solidFill>
                <a:effectLst/>
                <a:latin typeface="+mj-lt"/>
              </a:rPr>
              <a:t>« En 2018, les territoires sous-dotés en médecins généralistes concernent près de 6 % de la population »</a:t>
            </a:r>
            <a:r>
              <a:rPr lang="fr-FR" b="0" i="0" dirty="0">
                <a:solidFill>
                  <a:srgbClr val="4A4A4A"/>
                </a:solidFill>
                <a:effectLst/>
                <a:latin typeface="+mj-lt"/>
              </a:rPr>
              <a:t>, </a:t>
            </a:r>
            <a:r>
              <a:rPr lang="fr-FR" i="0" dirty="0">
                <a:solidFill>
                  <a:srgbClr val="4A4A4A"/>
                </a:solidFill>
                <a:effectLst/>
                <a:latin typeface="+mj-lt"/>
              </a:rPr>
              <a:t>Legendre B., </a:t>
            </a:r>
          </a:p>
          <a:p>
            <a:r>
              <a:rPr lang="fr-FR" b="0" i="0" dirty="0">
                <a:solidFill>
                  <a:srgbClr val="4A4A4A"/>
                </a:solidFill>
                <a:effectLst/>
                <a:latin typeface="+mj-lt"/>
              </a:rPr>
              <a:t>DREES ÉTUDES ET RÉSULTATS </a:t>
            </a:r>
            <a:r>
              <a:rPr lang="fr-FR" i="0" dirty="0">
                <a:solidFill>
                  <a:srgbClr val="4A4A4A"/>
                </a:solidFill>
                <a:effectLst/>
                <a:latin typeface="+mj-lt"/>
              </a:rPr>
              <a:t>N° 1144, février 2020.</a:t>
            </a:r>
            <a:endParaRPr lang="fr-FR" dirty="0">
              <a:latin typeface="+mj-lt"/>
            </a:endParaRPr>
          </a:p>
        </p:txBody>
      </p:sp>
      <p:pic>
        <p:nvPicPr>
          <p:cNvPr id="2050" name="Picture 2" descr="Premiers secours kit Icons gratuit">
            <a:extLst>
              <a:ext uri="{FF2B5EF4-FFF2-40B4-BE49-F238E27FC236}">
                <a16:creationId xmlns:a16="http://schemas.microsoft.com/office/drawing/2014/main" id="{C6E1DEC8-608D-43AE-AFCB-43B6BD0D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445" y="53008"/>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0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557426-E4DC-419D-9807-410A1DC04F24}"/>
              </a:ext>
            </a:extLst>
          </p:cNvPr>
          <p:cNvPicPr>
            <a:picLocks noChangeAspect="1"/>
          </p:cNvPicPr>
          <p:nvPr/>
        </p:nvPicPr>
        <p:blipFill>
          <a:blip r:embed="rId2"/>
          <a:stretch>
            <a:fillRect/>
          </a:stretch>
        </p:blipFill>
        <p:spPr>
          <a:xfrm>
            <a:off x="1250474" y="106018"/>
            <a:ext cx="10816666" cy="6699596"/>
          </a:xfrm>
          <a:prstGeom prst="rect">
            <a:avLst/>
          </a:prstGeom>
        </p:spPr>
      </p:pic>
      <p:sp>
        <p:nvSpPr>
          <p:cNvPr id="9" name="Rectangle 8">
            <a:extLst>
              <a:ext uri="{FF2B5EF4-FFF2-40B4-BE49-F238E27FC236}">
                <a16:creationId xmlns:a16="http://schemas.microsoft.com/office/drawing/2014/main" id="{4E10EC89-41F8-4B41-8DE1-ABA5B1A72308}"/>
              </a:ext>
            </a:extLst>
          </p:cNvPr>
          <p:cNvSpPr/>
          <p:nvPr/>
        </p:nvSpPr>
        <p:spPr>
          <a:xfrm>
            <a:off x="1484243" y="477078"/>
            <a:ext cx="3273287"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6D9E908-871B-4B74-9425-0EF5D0CC980E}"/>
              </a:ext>
            </a:extLst>
          </p:cNvPr>
          <p:cNvSpPr/>
          <p:nvPr/>
        </p:nvSpPr>
        <p:spPr>
          <a:xfrm>
            <a:off x="5194852" y="2133600"/>
            <a:ext cx="225287" cy="22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EA224DE-1343-42A9-A7C1-E9262550BC24}"/>
              </a:ext>
            </a:extLst>
          </p:cNvPr>
          <p:cNvSpPr/>
          <p:nvPr/>
        </p:nvSpPr>
        <p:spPr>
          <a:xfrm>
            <a:off x="7123043" y="3080373"/>
            <a:ext cx="225287" cy="22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FE6AD32-3518-4E35-8747-A36C90D08D7F}"/>
              </a:ext>
            </a:extLst>
          </p:cNvPr>
          <p:cNvSpPr/>
          <p:nvPr/>
        </p:nvSpPr>
        <p:spPr>
          <a:xfrm>
            <a:off x="7123043" y="2133600"/>
            <a:ext cx="225287" cy="22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5DA4D43-1AAF-45C8-AF9F-7B62BB981185}"/>
              </a:ext>
            </a:extLst>
          </p:cNvPr>
          <p:cNvSpPr/>
          <p:nvPr/>
        </p:nvSpPr>
        <p:spPr>
          <a:xfrm>
            <a:off x="10643350" y="2360400"/>
            <a:ext cx="225287" cy="22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8184563E-C45C-4F08-9A60-F1FEB0AF5517}"/>
              </a:ext>
            </a:extLst>
          </p:cNvPr>
          <p:cNvSpPr/>
          <p:nvPr/>
        </p:nvSpPr>
        <p:spPr>
          <a:xfrm>
            <a:off x="10669855" y="3080373"/>
            <a:ext cx="225287" cy="22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229402E-C912-4480-99E5-5904F7A3B074}"/>
              </a:ext>
            </a:extLst>
          </p:cNvPr>
          <p:cNvSpPr/>
          <p:nvPr/>
        </p:nvSpPr>
        <p:spPr>
          <a:xfrm>
            <a:off x="8613913" y="473478"/>
            <a:ext cx="1737889"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BCCF68-ED34-4B31-A0D0-94D1A58493CE}"/>
              </a:ext>
            </a:extLst>
          </p:cNvPr>
          <p:cNvSpPr txBox="1"/>
          <p:nvPr/>
        </p:nvSpPr>
        <p:spPr>
          <a:xfrm>
            <a:off x="212036" y="79512"/>
            <a:ext cx="1111327" cy="6370975"/>
          </a:xfrm>
          <a:prstGeom prst="rect">
            <a:avLst/>
          </a:prstGeom>
          <a:noFill/>
        </p:spPr>
        <p:txBody>
          <a:bodyPr wrap="square" rtlCol="0">
            <a:spAutoFit/>
          </a:bodyPr>
          <a:lstStyle/>
          <a:p>
            <a:r>
              <a:rPr lang="fr-FR" sz="1200" b="1" dirty="0"/>
              <a:t>APL = indicateur d’accessibilité potentielle localisée (nombre de consultations médicales accessibles par habitant et par an)</a:t>
            </a:r>
          </a:p>
          <a:p>
            <a:r>
              <a:rPr lang="fr-FR" sz="1200" dirty="0"/>
              <a:t>Indicateur d’adéquation territoriale entre l’offre et la demande de soins de ville (hors hôpital). Il permet de mesurer à la fois la proximité et la disponibilité des professionnels de santé. Il est donc plus fin que les indicateurs usuels de densité ou de temps d’accès. </a:t>
            </a:r>
          </a:p>
          <a:p>
            <a:endParaRPr lang="fr-FR" sz="1200" dirty="0"/>
          </a:p>
        </p:txBody>
      </p:sp>
    </p:spTree>
    <p:extLst>
      <p:ext uri="{BB962C8B-B14F-4D97-AF65-F5344CB8AC3E}">
        <p14:creationId xmlns:p14="http://schemas.microsoft.com/office/powerpoint/2010/main" val="171508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Déserts médicaux et renoncement aux soins des personnes pauvres</a:t>
            </a:r>
          </a:p>
        </p:txBody>
      </p:sp>
      <p:sp>
        <p:nvSpPr>
          <p:cNvPr id="6" name="ZoneTexte 5">
            <a:extLst>
              <a:ext uri="{FF2B5EF4-FFF2-40B4-BE49-F238E27FC236}">
                <a16:creationId xmlns:a16="http://schemas.microsoft.com/office/drawing/2014/main" id="{A6E18CE3-5272-4E7D-8EC4-CBA7FECD98B4}"/>
              </a:ext>
            </a:extLst>
          </p:cNvPr>
          <p:cNvSpPr txBox="1"/>
          <p:nvPr/>
        </p:nvSpPr>
        <p:spPr>
          <a:xfrm>
            <a:off x="238539" y="1683025"/>
            <a:ext cx="3596482" cy="2031325"/>
          </a:xfrm>
          <a:prstGeom prst="rect">
            <a:avLst/>
          </a:prstGeom>
          <a:noFill/>
        </p:spPr>
        <p:txBody>
          <a:bodyPr wrap="square" rtlCol="0">
            <a:spAutoFit/>
          </a:bodyPr>
          <a:lstStyle/>
          <a:p>
            <a:pPr algn="l"/>
            <a:r>
              <a:rPr lang="fr-FR" b="1" i="0" dirty="0">
                <a:effectLst/>
                <a:latin typeface="+mj-lt"/>
              </a:rPr>
              <a:t>Renoncement aux soins : la faible densité médicale est un facteur aggravant pour les personnes pauvres</a:t>
            </a:r>
          </a:p>
          <a:p>
            <a:pPr algn="l"/>
            <a:r>
              <a:rPr lang="fr-FR" dirty="0">
                <a:effectLst/>
                <a:latin typeface="+mj-lt"/>
              </a:rPr>
              <a:t>Aude </a:t>
            </a:r>
            <a:r>
              <a:rPr lang="fr-FR" dirty="0" err="1">
                <a:effectLst/>
                <a:latin typeface="+mj-lt"/>
              </a:rPr>
              <a:t>Lapinte</a:t>
            </a:r>
            <a:r>
              <a:rPr lang="fr-FR" dirty="0">
                <a:effectLst/>
                <a:latin typeface="+mj-lt"/>
              </a:rPr>
              <a:t> et Blandine Legendre (DREES), </a:t>
            </a:r>
            <a:r>
              <a:rPr lang="fr-FR" i="0" cap="all" dirty="0">
                <a:effectLst/>
                <a:latin typeface="+mj-lt"/>
              </a:rPr>
              <a:t>ÉTUDES ET RÉSULTATS</a:t>
            </a:r>
          </a:p>
          <a:p>
            <a:pPr algn="l"/>
            <a:r>
              <a:rPr lang="fr-FR" i="0" dirty="0">
                <a:effectLst/>
                <a:latin typeface="+mj-lt"/>
              </a:rPr>
              <a:t>N° 1200, 28/07/2021</a:t>
            </a:r>
            <a:endParaRPr lang="fr-FR" dirty="0">
              <a:effectLst/>
              <a:latin typeface="+mj-lt"/>
            </a:endParaRPr>
          </a:p>
          <a:p>
            <a:endParaRPr lang="fr-FR" dirty="0"/>
          </a:p>
        </p:txBody>
      </p:sp>
      <p:sp>
        <p:nvSpPr>
          <p:cNvPr id="4" name="Espace réservé du contenu 3">
            <a:extLst>
              <a:ext uri="{FF2B5EF4-FFF2-40B4-BE49-F238E27FC236}">
                <a16:creationId xmlns:a16="http://schemas.microsoft.com/office/drawing/2014/main" id="{6C1F947C-8BF2-4028-B65B-A3AD38DE745B}"/>
              </a:ext>
            </a:extLst>
          </p:cNvPr>
          <p:cNvSpPr>
            <a:spLocks noGrp="1"/>
          </p:cNvSpPr>
          <p:nvPr>
            <p:ph idx="1"/>
          </p:nvPr>
        </p:nvSpPr>
        <p:spPr>
          <a:xfrm>
            <a:off x="3835020" y="1825625"/>
            <a:ext cx="7518779" cy="4351338"/>
          </a:xfrm>
        </p:spPr>
        <p:txBody>
          <a:bodyPr>
            <a:normAutofit fontScale="92500" lnSpcReduction="20000"/>
          </a:bodyPr>
          <a:lstStyle/>
          <a:p>
            <a:r>
              <a:rPr lang="fr-FR" b="0" i="0" dirty="0">
                <a:solidFill>
                  <a:srgbClr val="FF0000"/>
                </a:solidFill>
                <a:effectLst/>
                <a:latin typeface="+mj-lt"/>
              </a:rPr>
              <a:t>En 2017, </a:t>
            </a:r>
            <a:r>
              <a:rPr lang="fr-FR" b="0" i="0" dirty="0">
                <a:effectLst/>
                <a:latin typeface="+mj-lt"/>
              </a:rPr>
              <a:t>3,1 % des personnes de 16 ans ou plus vivant en France métropolitaine, soit </a:t>
            </a:r>
            <a:r>
              <a:rPr lang="fr-FR" b="0" i="0" dirty="0">
                <a:solidFill>
                  <a:srgbClr val="FF0000"/>
                </a:solidFill>
                <a:effectLst/>
                <a:latin typeface="+mj-lt"/>
              </a:rPr>
              <a:t>1,6 million de personnes, ont renoncé à des soins médicaux</a:t>
            </a:r>
            <a:r>
              <a:rPr lang="fr-FR" b="0" i="0" dirty="0">
                <a:effectLst/>
                <a:latin typeface="+mj-lt"/>
              </a:rPr>
              <a:t>, d’après l’enquête Statistiques sur les ressources et conditions de vie (SRCV) de l’Insee. </a:t>
            </a:r>
          </a:p>
          <a:p>
            <a:r>
              <a:rPr lang="fr-FR" b="0" i="0" dirty="0">
                <a:effectLst/>
                <a:latin typeface="+mj-lt"/>
              </a:rPr>
              <a:t>Une fois tenu compte des caractéristiques des personnes interrogées (âge, sexe, diplôme, situation sur le marché du travail…), </a:t>
            </a:r>
            <a:r>
              <a:rPr lang="fr-FR" b="1" i="0" dirty="0">
                <a:solidFill>
                  <a:srgbClr val="FF0000"/>
                </a:solidFill>
                <a:effectLst/>
                <a:latin typeface="+mj-lt"/>
              </a:rPr>
              <a:t>les personnes pauvres en conditions de vie </a:t>
            </a:r>
            <a:r>
              <a:rPr lang="fr-FR" b="1" i="0" dirty="0">
                <a:effectLst/>
                <a:latin typeface="+mj-lt"/>
              </a:rPr>
              <a:t>ont trois fois plus de risques de renoncer à des soins que les autres</a:t>
            </a:r>
            <a:r>
              <a:rPr lang="fr-FR" b="0" i="0" dirty="0">
                <a:effectLst/>
                <a:latin typeface="+mj-lt"/>
              </a:rPr>
              <a:t>. </a:t>
            </a:r>
          </a:p>
          <a:p>
            <a:r>
              <a:rPr lang="fr-FR" b="0" i="0" dirty="0">
                <a:effectLst/>
                <a:latin typeface="+mj-lt"/>
              </a:rPr>
              <a:t>En outre, </a:t>
            </a:r>
            <a:r>
              <a:rPr lang="fr-FR" b="1" i="0" u="sng" dirty="0">
                <a:solidFill>
                  <a:srgbClr val="FF0000"/>
                </a:solidFill>
                <a:effectLst>
                  <a:outerShdw blurRad="38100" dist="38100" dir="2700000" algn="tl">
                    <a:srgbClr val="000000">
                      <a:alpha val="43137"/>
                    </a:srgbClr>
                  </a:outerShdw>
                </a:effectLst>
                <a:latin typeface="+mj-lt"/>
              </a:rPr>
              <a:t>dans une zone très sous-dotée en médecins généralistes, leur risque est plus de huit fois supérieur à celui du restant de la population</a:t>
            </a:r>
            <a:r>
              <a:rPr lang="fr-FR" b="0" i="0" dirty="0">
                <a:effectLst>
                  <a:outerShdw blurRad="38100" dist="38100" dir="2700000" algn="tl">
                    <a:srgbClr val="000000">
                      <a:alpha val="43137"/>
                    </a:srgbClr>
                  </a:outerShdw>
                </a:effectLst>
                <a:latin typeface="+mj-lt"/>
              </a:rPr>
              <a:t>.</a:t>
            </a:r>
            <a:endParaRPr lang="fr-FR" dirty="0">
              <a:effectLst>
                <a:outerShdw blurRad="38100" dist="38100" dir="2700000" algn="tl">
                  <a:srgbClr val="000000">
                    <a:alpha val="43137"/>
                  </a:srgbClr>
                </a:outerShdw>
              </a:effectLst>
              <a:latin typeface="+mj-lt"/>
            </a:endParaRPr>
          </a:p>
        </p:txBody>
      </p:sp>
      <p:pic>
        <p:nvPicPr>
          <p:cNvPr id="5" name="Picture 2" descr="Premiers secours kit Icons gratuit">
            <a:extLst>
              <a:ext uri="{FF2B5EF4-FFF2-40B4-BE49-F238E27FC236}">
                <a16:creationId xmlns:a16="http://schemas.microsoft.com/office/drawing/2014/main" id="{B80D5995-CFC5-4D62-AA59-3FEA674C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445" y="53008"/>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94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Les déserts médicaux </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(mesures plus simples…)</a:t>
            </a:r>
          </a:p>
        </p:txBody>
      </p:sp>
      <p:sp>
        <p:nvSpPr>
          <p:cNvPr id="4" name="Espace réservé du contenu 3">
            <a:extLst>
              <a:ext uri="{FF2B5EF4-FFF2-40B4-BE49-F238E27FC236}">
                <a16:creationId xmlns:a16="http://schemas.microsoft.com/office/drawing/2014/main" id="{7911015B-CD36-49D0-AAF4-EBAFBCF700A1}"/>
              </a:ext>
            </a:extLst>
          </p:cNvPr>
          <p:cNvSpPr>
            <a:spLocks noGrp="1"/>
          </p:cNvSpPr>
          <p:nvPr>
            <p:ph idx="1"/>
          </p:nvPr>
        </p:nvSpPr>
        <p:spPr>
          <a:xfrm>
            <a:off x="838200" y="1825624"/>
            <a:ext cx="10515600" cy="4879975"/>
          </a:xfrm>
        </p:spPr>
        <p:txBody>
          <a:bodyPr>
            <a:normAutofit fontScale="85000" lnSpcReduction="10000"/>
          </a:bodyPr>
          <a:lstStyle/>
          <a:p>
            <a:pPr marL="0" indent="0" algn="l">
              <a:buNone/>
            </a:pPr>
            <a:r>
              <a:rPr lang="fr-FR" sz="2400" b="1" i="0" dirty="0">
                <a:solidFill>
                  <a:srgbClr val="FF0000"/>
                </a:solidFill>
                <a:effectLst/>
                <a:latin typeface="+mj-lt"/>
              </a:rPr>
              <a:t>Un recul de l’accès aux soins en 4 ans pour plus de 30 millions de Français</a:t>
            </a:r>
            <a:endParaRPr lang="fr-FR" sz="2400" b="0" i="0" dirty="0">
              <a:solidFill>
                <a:srgbClr val="FF0000"/>
              </a:solidFill>
              <a:effectLst/>
              <a:latin typeface="+mj-lt"/>
            </a:endParaRPr>
          </a:p>
          <a:p>
            <a:pPr algn="l"/>
            <a:r>
              <a:rPr lang="fr-FR" sz="2400" b="0" i="0" dirty="0">
                <a:solidFill>
                  <a:srgbClr val="2D2D2D"/>
                </a:solidFill>
                <a:effectLst/>
                <a:latin typeface="+mj-lt"/>
              </a:rPr>
              <a:t>Entre 2012 et 2016, l’accès géographique aux médecins généralistes (à </a:t>
            </a:r>
            <a:r>
              <a:rPr lang="fr-FR" sz="2400" b="1" i="0" dirty="0">
                <a:solidFill>
                  <a:srgbClr val="2D2D2D"/>
                </a:solidFill>
                <a:effectLst/>
                <a:latin typeface="+mj-lt"/>
              </a:rPr>
              <a:t>moins de 30 minutes du domicile</a:t>
            </a:r>
            <a:r>
              <a:rPr lang="fr-FR" sz="2400" b="0" i="0" dirty="0">
                <a:solidFill>
                  <a:srgbClr val="2D2D2D"/>
                </a:solidFill>
                <a:effectLst/>
                <a:latin typeface="+mj-lt"/>
              </a:rPr>
              <a:t>) s’est dégradé pour plus du quart de la population. Pire, l’accès aux </a:t>
            </a:r>
            <a:r>
              <a:rPr lang="fr-FR" sz="2400" b="1" i="0" dirty="0">
                <a:solidFill>
                  <a:srgbClr val="2D2D2D"/>
                </a:solidFill>
                <a:effectLst/>
                <a:latin typeface="+mj-lt"/>
              </a:rPr>
              <a:t>médecins spécialistes </a:t>
            </a:r>
            <a:r>
              <a:rPr lang="fr-FR" sz="2400" b="0" i="0" dirty="0">
                <a:solidFill>
                  <a:srgbClr val="2D2D2D"/>
                </a:solidFill>
                <a:effectLst/>
                <a:latin typeface="+mj-lt"/>
              </a:rPr>
              <a:t>a diminué pour 38 % des Français en ce qui concerne les ophtalmologistes, 40 % pour les pédiatres et même 59 % de la population pour l’accès aux gynécologues. (…) Pour les spécialistes au tarif de la sécurité sociale, l’offre a reculé pour plus de la moitié des usagers…</a:t>
            </a:r>
          </a:p>
          <a:p>
            <a:pPr marL="0" indent="0" algn="l">
              <a:buNone/>
            </a:pPr>
            <a:r>
              <a:rPr lang="fr-FR" sz="2400" b="1" i="0" dirty="0">
                <a:solidFill>
                  <a:srgbClr val="FF0000"/>
                </a:solidFill>
                <a:effectLst/>
                <a:latin typeface="+mj-lt"/>
              </a:rPr>
              <a:t>Déserts des villes [en soins financièrement accessibles], déserts des champs [en soins existants]</a:t>
            </a:r>
            <a:endParaRPr lang="fr-FR" sz="2400" b="0" i="0" dirty="0">
              <a:solidFill>
                <a:srgbClr val="FF0000"/>
              </a:solidFill>
              <a:effectLst/>
              <a:latin typeface="+mj-lt"/>
            </a:endParaRPr>
          </a:p>
          <a:p>
            <a:pPr algn="l"/>
            <a:r>
              <a:rPr lang="fr-FR" sz="2400" b="0" i="0" dirty="0">
                <a:solidFill>
                  <a:srgbClr val="2D2D2D"/>
                </a:solidFill>
                <a:effectLst/>
                <a:latin typeface="+mj-lt"/>
              </a:rPr>
              <a:t>Selon les spécialités, ce sont entre 14,6 millions (pour les généralistes) et 21,1 millions (pour les pédiatres) d’usagers qui vivent dans un territoire où l’offre de soins libérale est notoirement insuffisante, principalement dans les zones rurales et montagneuses. </a:t>
            </a:r>
          </a:p>
          <a:p>
            <a:pPr algn="l"/>
            <a:r>
              <a:rPr lang="fr-FR" sz="2400" b="0" i="0" dirty="0">
                <a:solidFill>
                  <a:srgbClr val="2D2D2D"/>
                </a:solidFill>
                <a:effectLst/>
                <a:latin typeface="+mj-lt"/>
              </a:rPr>
              <a:t>Mais à ces déserts médicaux des champs, il faut ajouter les déserts médicaux des villes, qui eux sont financiers. Car lorsque l’on cherche à se soigner sans dépassement d’honoraires, c’est plus de 8 Français sur 10 qui n’ont pas suffisamment d’ophtalmologistes ou de gynécologues autour de chez eux !</a:t>
            </a:r>
          </a:p>
          <a:p>
            <a:pPr marL="0" indent="0" algn="l">
              <a:buNone/>
            </a:pPr>
            <a:r>
              <a:rPr lang="fr-FR" sz="2400" dirty="0">
                <a:solidFill>
                  <a:srgbClr val="2D2D2D"/>
                </a:solidFill>
                <a:latin typeface="+mj-lt"/>
              </a:rPr>
              <a:t>Source : </a:t>
            </a:r>
            <a:r>
              <a:rPr lang="fr-FR" sz="2400" dirty="0">
                <a:solidFill>
                  <a:srgbClr val="2D2D2D"/>
                </a:solidFill>
                <a:latin typeface="+mj-lt"/>
                <a:hlinkClick r:id="rId2"/>
              </a:rPr>
              <a:t>https://www.quechoisir.org/action-ufc-que-choisir-acces-aux-soins-en-france-la-fracture-s-aggrave-n21799/</a:t>
            </a:r>
            <a:r>
              <a:rPr lang="fr-FR" sz="2400" dirty="0">
                <a:solidFill>
                  <a:srgbClr val="2D2D2D"/>
                </a:solidFill>
                <a:latin typeface="+mj-lt"/>
              </a:rPr>
              <a:t> </a:t>
            </a:r>
            <a:endParaRPr lang="fr-FR" sz="2400" b="0" i="0" dirty="0">
              <a:solidFill>
                <a:srgbClr val="2D2D2D"/>
              </a:solidFill>
              <a:effectLst/>
              <a:latin typeface="+mj-lt"/>
            </a:endParaRPr>
          </a:p>
          <a:p>
            <a:endParaRPr lang="fr-FR" sz="2400" dirty="0">
              <a:latin typeface="+mj-lt"/>
            </a:endParaRPr>
          </a:p>
        </p:txBody>
      </p:sp>
      <p:pic>
        <p:nvPicPr>
          <p:cNvPr id="5" name="Picture 2" descr="Premiers secours kit Icons gratuit">
            <a:extLst>
              <a:ext uri="{FF2B5EF4-FFF2-40B4-BE49-F238E27FC236}">
                <a16:creationId xmlns:a16="http://schemas.microsoft.com/office/drawing/2014/main" id="{F51E3064-A657-46E4-A494-319E08CD8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445" y="53008"/>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055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L’initiative de l’UFC Que Choisir face aux déserts médicaux</a:t>
            </a:r>
          </a:p>
        </p:txBody>
      </p:sp>
      <p:sp>
        <p:nvSpPr>
          <p:cNvPr id="4" name="Espace réservé du contenu 3">
            <a:extLst>
              <a:ext uri="{FF2B5EF4-FFF2-40B4-BE49-F238E27FC236}">
                <a16:creationId xmlns:a16="http://schemas.microsoft.com/office/drawing/2014/main" id="{7ECF6740-3B20-4E71-8AE1-C564A9CA6104}"/>
              </a:ext>
            </a:extLst>
          </p:cNvPr>
          <p:cNvSpPr>
            <a:spLocks noGrp="1"/>
          </p:cNvSpPr>
          <p:nvPr>
            <p:ph idx="1"/>
          </p:nvPr>
        </p:nvSpPr>
        <p:spPr>
          <a:xfrm>
            <a:off x="838200" y="1825624"/>
            <a:ext cx="10515600" cy="4866723"/>
          </a:xfrm>
        </p:spPr>
        <p:txBody>
          <a:bodyPr>
            <a:normAutofit fontScale="85000" lnSpcReduction="20000"/>
          </a:bodyPr>
          <a:lstStyle/>
          <a:p>
            <a:pPr marL="0" indent="0" algn="l">
              <a:buNone/>
            </a:pPr>
            <a:r>
              <a:rPr lang="fr-FR" dirty="0">
                <a:solidFill>
                  <a:srgbClr val="2D2D2D"/>
                </a:solidFill>
                <a:latin typeface="+mj-lt"/>
              </a:rPr>
              <a:t>« L</a:t>
            </a:r>
            <a:r>
              <a:rPr lang="fr-FR" i="0" dirty="0">
                <a:solidFill>
                  <a:srgbClr val="2D2D2D"/>
                </a:solidFill>
                <a:effectLst/>
                <a:latin typeface="+mj-lt"/>
              </a:rPr>
              <a:t>’UFC – Que Choisir :</a:t>
            </a:r>
          </a:p>
          <a:p>
            <a:pPr algn="l">
              <a:buFont typeface="Arial" panose="020B0604020202020204" pitchFamily="34" charset="0"/>
              <a:buChar char="•"/>
            </a:pPr>
            <a:r>
              <a:rPr lang="fr-FR" i="0" dirty="0">
                <a:solidFill>
                  <a:srgbClr val="2D2D2D"/>
                </a:solidFill>
                <a:effectLst/>
                <a:latin typeface="+mj-lt"/>
              </a:rPr>
              <a:t>invite les consommateurs à </a:t>
            </a:r>
            <a:r>
              <a:rPr lang="fr-FR" b="1" i="0" dirty="0">
                <a:solidFill>
                  <a:srgbClr val="2D2D2D"/>
                </a:solidFill>
                <a:effectLst/>
                <a:latin typeface="+mj-lt"/>
              </a:rPr>
              <a:t>conn</a:t>
            </a:r>
            <a:r>
              <a:rPr lang="fr-FR" b="1" i="0" dirty="0">
                <a:effectLst/>
                <a:latin typeface="+mj-lt"/>
              </a:rPr>
              <a:t>aître </a:t>
            </a:r>
            <a:r>
              <a:rPr lang="fr-FR" i="0" dirty="0">
                <a:effectLst/>
                <a:latin typeface="+mj-lt"/>
              </a:rPr>
              <a:t>l’état de l’accès aux soins de leur zone géographique en consultant gratuitement la </a:t>
            </a:r>
            <a:r>
              <a:rPr lang="fr-FR" b="1" i="0" dirty="0">
                <a:effectLst/>
                <a:latin typeface="+mj-lt"/>
              </a:rPr>
              <a:t>carte interactive de la fracture sanitaire</a:t>
            </a:r>
            <a:r>
              <a:rPr lang="fr-FR" dirty="0">
                <a:solidFill>
                  <a:srgbClr val="2D2D2D"/>
                </a:solidFill>
                <a:latin typeface="+mj-lt"/>
              </a:rPr>
              <a:t> </a:t>
            </a:r>
            <a:r>
              <a:rPr lang="fr-FR" dirty="0">
                <a:solidFill>
                  <a:srgbClr val="2D2D2D"/>
                </a:solidFill>
                <a:latin typeface="+mj-lt"/>
                <a:hlinkClick r:id="rId2"/>
              </a:rPr>
              <a:t>https://www.quechoisir.org/carte-interactive-fracture-sanitaire-n21245/</a:t>
            </a:r>
            <a:r>
              <a:rPr lang="fr-FR" dirty="0">
                <a:solidFill>
                  <a:srgbClr val="2D2D2D"/>
                </a:solidFill>
                <a:latin typeface="+mj-lt"/>
              </a:rPr>
              <a:t> </a:t>
            </a:r>
            <a:endParaRPr lang="fr-FR" i="0" dirty="0">
              <a:solidFill>
                <a:srgbClr val="2D2D2D"/>
              </a:solidFill>
              <a:effectLst/>
              <a:latin typeface="+mj-lt"/>
            </a:endParaRPr>
          </a:p>
          <a:p>
            <a:pPr algn="l">
              <a:buFont typeface="Arial" panose="020B0604020202020204" pitchFamily="34" charset="0"/>
              <a:buChar char="•"/>
            </a:pPr>
            <a:r>
              <a:rPr lang="fr-FR" i="0" dirty="0">
                <a:solidFill>
                  <a:srgbClr val="2D2D2D"/>
                </a:solidFill>
                <a:effectLst/>
                <a:latin typeface="+mj-lt"/>
              </a:rPr>
              <a:t>exhorte la Ministre de la Santé et l’Assurance maladie à tirer les leçons des échecs passés, en adoptant deux solutions concrètes à l'aggravation de la fracture sanitaire :</a:t>
            </a:r>
          </a:p>
          <a:p>
            <a:pPr marL="742950" lvl="1" indent="-285750" algn="l">
              <a:buFont typeface="Arial" panose="020B0604020202020204" pitchFamily="34" charset="0"/>
              <a:buChar char="•"/>
            </a:pPr>
            <a:r>
              <a:rPr lang="fr-FR" i="0" dirty="0">
                <a:solidFill>
                  <a:srgbClr val="2D2D2D"/>
                </a:solidFill>
                <a:effectLst/>
                <a:latin typeface="+mj-lt"/>
              </a:rPr>
              <a:t>La </a:t>
            </a:r>
            <a:r>
              <a:rPr lang="fr-FR" b="1" i="0" dirty="0">
                <a:solidFill>
                  <a:srgbClr val="2D2D2D"/>
                </a:solidFill>
                <a:effectLst/>
                <a:latin typeface="+mj-lt"/>
              </a:rPr>
              <a:t>fermeture de l’accès au secteur 2 </a:t>
            </a:r>
            <a:r>
              <a:rPr lang="fr-FR" i="0" dirty="0">
                <a:solidFill>
                  <a:srgbClr val="2D2D2D"/>
                </a:solidFill>
                <a:effectLst/>
                <a:latin typeface="+mj-lt"/>
              </a:rPr>
              <a:t>(dépassements d’honoraires libres) (…). Le Contrat d’accès aux soins (dépassements encadrés) ne pourra produire ses effets que s’il cesse d’être facultatif, pour devenir le substitut du secteur 2 dont l’accès doit être fermé.</a:t>
            </a:r>
          </a:p>
          <a:p>
            <a:pPr marL="742950" lvl="1" indent="-285750" algn="l">
              <a:buFont typeface="Arial" panose="020B0604020202020204" pitchFamily="34" charset="0"/>
              <a:buChar char="•"/>
            </a:pPr>
            <a:r>
              <a:rPr lang="fr-FR" i="0" dirty="0">
                <a:solidFill>
                  <a:srgbClr val="2D2D2D"/>
                </a:solidFill>
                <a:effectLst/>
                <a:latin typeface="+mj-lt"/>
              </a:rPr>
              <a:t>Un conventionnement sélectif des médecins : </a:t>
            </a:r>
            <a:r>
              <a:rPr lang="fr-FR" b="1" i="0" dirty="0">
                <a:solidFill>
                  <a:srgbClr val="2D2D2D"/>
                </a:solidFill>
                <a:effectLst/>
                <a:latin typeface="+mj-lt"/>
              </a:rPr>
              <a:t>toute nouvelle installation dans un territoire où l’offre est surabondante ne doit pouvoir se faire qu’en secteur 1 (sans dépassements d’honoraires)</a:t>
            </a:r>
            <a:r>
              <a:rPr lang="fr-FR" i="0" dirty="0">
                <a:solidFill>
                  <a:srgbClr val="2D2D2D"/>
                </a:solidFill>
                <a:effectLst/>
                <a:latin typeface="+mj-lt"/>
              </a:rPr>
              <a:t>, ce qui permettra de réinjecter de l’offre accessible dans des territoires qui en manquent et d’améliorer la répartition géographique des médecins. »</a:t>
            </a:r>
          </a:p>
          <a:p>
            <a:pPr marL="457200" lvl="1" indent="0" algn="l">
              <a:buNone/>
            </a:pPr>
            <a:r>
              <a:rPr lang="fr-FR" sz="1900" dirty="0">
                <a:solidFill>
                  <a:srgbClr val="2D2D2D"/>
                </a:solidFill>
                <a:latin typeface="+mj-lt"/>
              </a:rPr>
              <a:t>Source : </a:t>
            </a:r>
            <a:r>
              <a:rPr lang="fr-FR" sz="1900" dirty="0">
                <a:solidFill>
                  <a:srgbClr val="2D2D2D"/>
                </a:solidFill>
                <a:latin typeface="+mj-lt"/>
                <a:hlinkClick r:id="rId3"/>
              </a:rPr>
              <a:t>https://www.quechoisir.org/action-ufc-que-choisir-acces-aux-soins-en-france-la-fracture-s-aggrave-n21799/</a:t>
            </a:r>
            <a:r>
              <a:rPr lang="fr-FR" sz="1900" dirty="0">
                <a:solidFill>
                  <a:srgbClr val="2D2D2D"/>
                </a:solidFill>
                <a:latin typeface="+mj-lt"/>
              </a:rPr>
              <a:t> </a:t>
            </a:r>
            <a:endParaRPr lang="fr-FR" sz="1900" i="0" dirty="0">
              <a:solidFill>
                <a:srgbClr val="2D2D2D"/>
              </a:solidFill>
              <a:effectLst/>
              <a:latin typeface="+mj-lt"/>
            </a:endParaRPr>
          </a:p>
          <a:p>
            <a:pPr marL="0" indent="0">
              <a:buNone/>
            </a:pPr>
            <a:r>
              <a:rPr lang="fr-FR" dirty="0">
                <a:latin typeface="+mj-lt"/>
              </a:rPr>
              <a:t>L’UFC ne semble pas proposer l’augmentation du numérus clausus, la légalisation des diplômes de médecine hors UE, la fin de la liberté d’installation en libéral, etc.</a:t>
            </a:r>
          </a:p>
        </p:txBody>
      </p:sp>
      <p:pic>
        <p:nvPicPr>
          <p:cNvPr id="5" name="Picture 2" descr="Premiers secours kit Icons gratuit">
            <a:extLst>
              <a:ext uri="{FF2B5EF4-FFF2-40B4-BE49-F238E27FC236}">
                <a16:creationId xmlns:a16="http://schemas.microsoft.com/office/drawing/2014/main" id="{3C0B4DA4-4F20-4446-8B50-3192CE597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445" y="53008"/>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13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a:xfrm>
            <a:off x="394317" y="288632"/>
            <a:ext cx="10515600" cy="1325563"/>
          </a:xfrm>
        </p:spPr>
        <p:txBody>
          <a:bodyPr/>
          <a:lstStyle/>
          <a:p>
            <a:r>
              <a:rPr lang="fr-FR" b="1" dirty="0">
                <a:solidFill>
                  <a:srgbClr val="FF0000"/>
                </a:solidFill>
                <a:effectLst>
                  <a:outerShdw blurRad="38100" dist="38100" dir="2700000" algn="tl">
                    <a:srgbClr val="000000">
                      <a:alpha val="43137"/>
                    </a:srgbClr>
                  </a:outerShdw>
                </a:effectLst>
              </a:rPr>
              <a:t>5 - </a:t>
            </a:r>
            <a:r>
              <a:rPr lang="fr-FR" b="1" dirty="0">
                <a:effectLst>
                  <a:outerShdw blurRad="38100" dist="38100" dir="2700000" algn="tl">
                    <a:srgbClr val="000000">
                      <a:alpha val="43137"/>
                    </a:srgbClr>
                  </a:outerShdw>
                </a:effectLst>
              </a:rPr>
              <a:t>Décentraliser l’action sociale, jusqu’où?</a:t>
            </a:r>
          </a:p>
        </p:txBody>
      </p:sp>
      <p:pic>
        <p:nvPicPr>
          <p:cNvPr id="6" name="Image 5">
            <a:extLst>
              <a:ext uri="{FF2B5EF4-FFF2-40B4-BE49-F238E27FC236}">
                <a16:creationId xmlns:a16="http://schemas.microsoft.com/office/drawing/2014/main" id="{4250FE31-0B51-46A7-94EE-4D44CC0E7AD9}"/>
              </a:ext>
            </a:extLst>
          </p:cNvPr>
          <p:cNvPicPr>
            <a:picLocks noChangeAspect="1"/>
          </p:cNvPicPr>
          <p:nvPr/>
        </p:nvPicPr>
        <p:blipFill rotWithShape="1">
          <a:blip r:embed="rId2"/>
          <a:srcRect l="31860" t="21633" r="32341" b="17007"/>
          <a:stretch/>
        </p:blipFill>
        <p:spPr>
          <a:xfrm>
            <a:off x="298578" y="1614195"/>
            <a:ext cx="4674638" cy="5007747"/>
          </a:xfrm>
          <a:prstGeom prst="rect">
            <a:avLst/>
          </a:prstGeom>
        </p:spPr>
      </p:pic>
      <p:sp>
        <p:nvSpPr>
          <p:cNvPr id="7" name="ZoneTexte 6">
            <a:extLst>
              <a:ext uri="{FF2B5EF4-FFF2-40B4-BE49-F238E27FC236}">
                <a16:creationId xmlns:a16="http://schemas.microsoft.com/office/drawing/2014/main" id="{C8FCA358-25B9-4B6D-8A23-AAB33945A44F}"/>
              </a:ext>
            </a:extLst>
          </p:cNvPr>
          <p:cNvSpPr txBox="1"/>
          <p:nvPr/>
        </p:nvSpPr>
        <p:spPr>
          <a:xfrm>
            <a:off x="1922104" y="6308209"/>
            <a:ext cx="2823209" cy="369332"/>
          </a:xfrm>
          <a:prstGeom prst="rect">
            <a:avLst/>
          </a:prstGeom>
          <a:noFill/>
        </p:spPr>
        <p:txBody>
          <a:bodyPr wrap="none" rtlCol="0">
            <a:spAutoFit/>
          </a:bodyPr>
          <a:lstStyle/>
          <a:p>
            <a:r>
              <a:rPr lang="fr-FR" i="1" dirty="0"/>
              <a:t>France 3 Paris Ile-de-France.</a:t>
            </a:r>
          </a:p>
        </p:txBody>
      </p:sp>
      <p:sp>
        <p:nvSpPr>
          <p:cNvPr id="8" name="ZoneTexte 7">
            <a:extLst>
              <a:ext uri="{FF2B5EF4-FFF2-40B4-BE49-F238E27FC236}">
                <a16:creationId xmlns:a16="http://schemas.microsoft.com/office/drawing/2014/main" id="{3F8ADC5A-1AEE-4028-8EEB-B3C0C9D21D1D}"/>
              </a:ext>
            </a:extLst>
          </p:cNvPr>
          <p:cNvSpPr txBox="1"/>
          <p:nvPr/>
        </p:nvSpPr>
        <p:spPr>
          <a:xfrm>
            <a:off x="5542385" y="2062065"/>
            <a:ext cx="5887615" cy="4154984"/>
          </a:xfrm>
          <a:prstGeom prst="rect">
            <a:avLst/>
          </a:prstGeom>
          <a:solidFill>
            <a:schemeClr val="accent1">
              <a:lumMod val="20000"/>
              <a:lumOff val="80000"/>
            </a:schemeClr>
          </a:solidFill>
        </p:spPr>
        <p:txBody>
          <a:bodyPr wrap="square" rtlCol="0">
            <a:spAutoFit/>
          </a:bodyPr>
          <a:lstStyle/>
          <a:p>
            <a:r>
              <a:rPr lang="fr-FR" sz="2400" dirty="0"/>
              <a:t>Le sujet est très controversé au sein de l’ADF. « Je n’y suis pas favorable personnellement », note, par exemple, Jean-René Lecerf. Si on veut que les départements se battent pour faire baisser le nombre d’allocataires en ayant une action volontariste pour le retour à l’emploi, laissez-nous la compétence. Si l’on recentralise, le nombre d’allocataires va monter en flèche. »</a:t>
            </a:r>
          </a:p>
          <a:p>
            <a:endParaRPr lang="fr-FR" sz="2400" dirty="0"/>
          </a:p>
          <a:p>
            <a:r>
              <a:rPr lang="fr-FR" sz="2400" i="1" dirty="0"/>
              <a:t>La Gazette des communes</a:t>
            </a:r>
            <a:r>
              <a:rPr lang="fr-FR" sz="2400" dirty="0"/>
              <a:t>. 9 novembre 2020</a:t>
            </a:r>
          </a:p>
        </p:txBody>
      </p:sp>
      <p:pic>
        <p:nvPicPr>
          <p:cNvPr id="6146" name="Picture 2" descr="Solidarité Icons gratuit">
            <a:extLst>
              <a:ext uri="{FF2B5EF4-FFF2-40B4-BE49-F238E27FC236}">
                <a16:creationId xmlns:a16="http://schemas.microsoft.com/office/drawing/2014/main" id="{DA86FD4E-2065-4498-A81C-19A26295A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412" y="47943"/>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B6DDB-148B-4F2A-A92E-7113A6C6A5F6}"/>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Décentraliser l’action sociale, jusqu’où?</a:t>
            </a:r>
            <a:endParaRPr lang="fr-FR" dirty="0"/>
          </a:p>
        </p:txBody>
      </p:sp>
      <p:sp>
        <p:nvSpPr>
          <p:cNvPr id="3" name="Espace réservé du contenu 2">
            <a:extLst>
              <a:ext uri="{FF2B5EF4-FFF2-40B4-BE49-F238E27FC236}">
                <a16:creationId xmlns:a16="http://schemas.microsoft.com/office/drawing/2014/main" id="{45F444BD-5352-461C-982B-AB2FDF640CC8}"/>
              </a:ext>
            </a:extLst>
          </p:cNvPr>
          <p:cNvSpPr>
            <a:spLocks noGrp="1"/>
          </p:cNvSpPr>
          <p:nvPr>
            <p:ph idx="1"/>
          </p:nvPr>
        </p:nvSpPr>
        <p:spPr/>
        <p:txBody>
          <a:bodyPr>
            <a:normAutofit fontScale="92500" lnSpcReduction="20000"/>
          </a:bodyPr>
          <a:lstStyle/>
          <a:p>
            <a:r>
              <a:rPr lang="fr-FR" b="1" i="0" dirty="0">
                <a:solidFill>
                  <a:srgbClr val="222222"/>
                </a:solidFill>
                <a:effectLst/>
                <a:latin typeface="Calibri Light" panose="020F0302020204030204" pitchFamily="34" charset="0"/>
              </a:rPr>
              <a:t>Territoires urbains privilégiés </a:t>
            </a:r>
            <a:r>
              <a:rPr lang="fr-FR" b="0" i="0" dirty="0">
                <a:solidFill>
                  <a:srgbClr val="222222"/>
                </a:solidFill>
                <a:effectLst/>
                <a:latin typeface="Calibri Light" panose="020F0302020204030204" pitchFamily="34" charset="0"/>
              </a:rPr>
              <a:t>par la densité de l’offre (adaptée à la variété des profils), mais avec une marginalisation des personnes peu mobiles et habitant loin des structures</a:t>
            </a:r>
          </a:p>
          <a:p>
            <a:r>
              <a:rPr lang="fr-FR" b="1" i="0" dirty="0">
                <a:solidFill>
                  <a:srgbClr val="222222"/>
                </a:solidFill>
                <a:effectLst/>
                <a:latin typeface="Calibri Light" panose="020F0302020204030204" pitchFamily="34" charset="0"/>
              </a:rPr>
              <a:t>Territoires ruraux </a:t>
            </a:r>
            <a:r>
              <a:rPr lang="fr-FR" dirty="0">
                <a:solidFill>
                  <a:srgbClr val="222222"/>
                </a:solidFill>
                <a:latin typeface="Calibri Light" panose="020F0302020204030204" pitchFamily="34" charset="0"/>
              </a:rPr>
              <a:t>offrant </a:t>
            </a:r>
            <a:r>
              <a:rPr lang="fr-FR" b="0" i="0" dirty="0">
                <a:solidFill>
                  <a:srgbClr val="222222"/>
                </a:solidFill>
                <a:effectLst/>
                <a:latin typeface="Calibri Light" panose="020F0302020204030204" pitchFamily="34" charset="0"/>
              </a:rPr>
              <a:t>un point d’accès </a:t>
            </a:r>
            <a:r>
              <a:rPr lang="fr-FR" dirty="0">
                <a:solidFill>
                  <a:srgbClr val="222222"/>
                </a:solidFill>
                <a:latin typeface="Calibri Light" panose="020F0302020204030204" pitchFamily="34" charset="0"/>
              </a:rPr>
              <a:t>avec un</a:t>
            </a:r>
            <a:r>
              <a:rPr lang="fr-FR" b="0" i="0" dirty="0">
                <a:solidFill>
                  <a:srgbClr val="222222"/>
                </a:solidFill>
                <a:effectLst/>
                <a:latin typeface="Calibri Light" panose="020F0302020204030204" pitchFamily="34" charset="0"/>
              </a:rPr>
              <a:t>e offre généraliste type maison des services publics sans être sûr d’avoir le professionnel adéquat pour tel ou tel profil, et où la recherche d’économies remplace les professionnels de l’action sociale par des personnels administratifs qui orientent vers mais n’accompagnent pas</a:t>
            </a:r>
          </a:p>
          <a:p>
            <a:r>
              <a:rPr lang="fr-FR" dirty="0">
                <a:solidFill>
                  <a:srgbClr val="222222"/>
                </a:solidFill>
                <a:latin typeface="Calibri Light" panose="020F0302020204030204" pitchFamily="34" charset="0"/>
              </a:rPr>
              <a:t>Imaginer</a:t>
            </a:r>
            <a:r>
              <a:rPr lang="fr-FR" b="0" i="0" dirty="0">
                <a:solidFill>
                  <a:srgbClr val="222222"/>
                </a:solidFill>
                <a:effectLst/>
                <a:latin typeface="Calibri Light" panose="020F0302020204030204" pitchFamily="34" charset="0"/>
              </a:rPr>
              <a:t> une </a:t>
            </a:r>
            <a:r>
              <a:rPr lang="fr-FR" b="1" i="0" dirty="0">
                <a:solidFill>
                  <a:srgbClr val="222222"/>
                </a:solidFill>
                <a:effectLst/>
                <a:latin typeface="Calibri Light" panose="020F0302020204030204" pitchFamily="34" charset="0"/>
              </a:rPr>
              <a:t>offre itinérante </a:t>
            </a:r>
            <a:r>
              <a:rPr lang="fr-FR" b="0" i="0" dirty="0">
                <a:solidFill>
                  <a:srgbClr val="222222"/>
                </a:solidFill>
                <a:effectLst/>
                <a:latin typeface="Calibri Light" panose="020F0302020204030204" pitchFamily="34" charset="0"/>
              </a:rPr>
              <a:t>qui lutte contre les déserts administratifs mais au risque d’un accompagnement en pointillé?</a:t>
            </a:r>
          </a:p>
          <a:p>
            <a:r>
              <a:rPr lang="fr-FR" b="0" i="0" dirty="0">
                <a:solidFill>
                  <a:srgbClr val="222222"/>
                </a:solidFill>
                <a:effectLst/>
                <a:latin typeface="Calibri Light" panose="020F0302020204030204" pitchFamily="34" charset="0"/>
              </a:rPr>
              <a:t>Gare au </a:t>
            </a:r>
            <a:r>
              <a:rPr lang="fr-FR" b="1" i="0" dirty="0">
                <a:solidFill>
                  <a:srgbClr val="222222"/>
                </a:solidFill>
                <a:effectLst/>
                <a:latin typeface="Calibri Light" panose="020F0302020204030204" pitchFamily="34" charset="0"/>
              </a:rPr>
              <a:t>mythe de l’innovation territoriale et/ou numérique </a:t>
            </a:r>
            <a:r>
              <a:rPr lang="fr-FR" b="0" i="0" dirty="0">
                <a:solidFill>
                  <a:srgbClr val="222222"/>
                </a:solidFill>
                <a:effectLst/>
                <a:latin typeface="Calibri Light" panose="020F0302020204030204" pitchFamily="34" charset="0"/>
              </a:rPr>
              <a:t>qui masque une quête d’économies. L’accompagnement prend du temps et coûte de l’argent. </a:t>
            </a:r>
          </a:p>
        </p:txBody>
      </p:sp>
      <p:pic>
        <p:nvPicPr>
          <p:cNvPr id="4" name="Picture 2" descr="Solidarité Icons gratuit">
            <a:extLst>
              <a:ext uri="{FF2B5EF4-FFF2-40B4-BE49-F238E27FC236}">
                <a16:creationId xmlns:a16="http://schemas.microsoft.com/office/drawing/2014/main" id="{3E6F3DCE-AC06-4A0F-B2DF-C0ED8AE2A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412" y="47943"/>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6FF54-9960-485D-91AA-3E88EB716E10}"/>
              </a:ext>
            </a:extLst>
          </p:cNvPr>
          <p:cNvSpPr>
            <a:spLocks noGrp="1"/>
          </p:cNvSpPr>
          <p:nvPr>
            <p:ph type="title"/>
          </p:nvPr>
        </p:nvSpPr>
        <p:spPr>
          <a:xfrm>
            <a:off x="-49698" y="365125"/>
            <a:ext cx="10515600" cy="1325563"/>
          </a:xfrm>
        </p:spPr>
        <p:txBody>
          <a:bodyPr/>
          <a:lstStyle/>
          <a:p>
            <a:r>
              <a:rPr lang="fr-FR" b="1" dirty="0">
                <a:effectLst>
                  <a:outerShdw blurRad="38100" dist="38100" dir="2700000" algn="tl">
                    <a:srgbClr val="000000">
                      <a:alpha val="43137"/>
                    </a:srgbClr>
                  </a:outerShdw>
                </a:effectLst>
              </a:rPr>
              <a:t>Égalité des chances et territoires</a:t>
            </a:r>
          </a:p>
        </p:txBody>
      </p:sp>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9940" y="897972"/>
            <a:ext cx="3004931" cy="4351338"/>
          </a:xfrm>
        </p:spPr>
        <p:txBody>
          <a:bodyPr/>
          <a:lstStyle/>
          <a:p>
            <a:pPr marL="0" indent="0">
              <a:buNone/>
            </a:pPr>
            <a:endParaRPr lang="fr-FR" dirty="0"/>
          </a:p>
          <a:p>
            <a:pPr marL="0" indent="0">
              <a:buNone/>
            </a:pPr>
            <a:r>
              <a:rPr lang="fr-FR" b="1" dirty="0"/>
              <a:t>Des inégalités </a:t>
            </a:r>
            <a:r>
              <a:rPr lang="fr-FR" b="1" dirty="0">
                <a:solidFill>
                  <a:srgbClr val="FF0000"/>
                </a:solidFill>
              </a:rPr>
              <a:t>selon les échelles géographiques</a:t>
            </a:r>
            <a:r>
              <a:rPr lang="fr-FR" dirty="0"/>
              <a:t> :</a:t>
            </a:r>
          </a:p>
        </p:txBody>
      </p:sp>
      <p:sp>
        <p:nvSpPr>
          <p:cNvPr id="4" name="ZoneTexte 3">
            <a:extLst>
              <a:ext uri="{FF2B5EF4-FFF2-40B4-BE49-F238E27FC236}">
                <a16:creationId xmlns:a16="http://schemas.microsoft.com/office/drawing/2014/main" id="{315CD955-B0F6-48DD-8D92-021D6D162664}"/>
              </a:ext>
            </a:extLst>
          </p:cNvPr>
          <p:cNvSpPr txBox="1"/>
          <p:nvPr/>
        </p:nvSpPr>
        <p:spPr>
          <a:xfrm>
            <a:off x="1060174" y="2941983"/>
            <a:ext cx="11012556" cy="3785652"/>
          </a:xfrm>
          <a:prstGeom prst="rect">
            <a:avLst/>
          </a:prstGeom>
          <a:noFill/>
        </p:spPr>
        <p:txBody>
          <a:bodyPr wrap="square" rtlCol="0">
            <a:spAutoFit/>
          </a:bodyPr>
          <a:lstStyle/>
          <a:p>
            <a:r>
              <a:rPr lang="fr-FR" sz="2400" dirty="0"/>
              <a:t>TAUX DE PAUVRETE 2017</a:t>
            </a:r>
          </a:p>
          <a:p>
            <a:endParaRPr lang="fr-FR" sz="2400" dirty="0"/>
          </a:p>
          <a:p>
            <a:r>
              <a:rPr lang="fr-FR" sz="2400" dirty="0"/>
              <a:t>Région la plus pauvre de métropole : 	Corse : 				11,3%</a:t>
            </a:r>
          </a:p>
          <a:p>
            <a:r>
              <a:rPr lang="fr-FR" sz="2400" dirty="0"/>
              <a:t>Département le plus pauvre de métropole : 	Seine-Saint-Denis : 		17,5%</a:t>
            </a:r>
          </a:p>
          <a:p>
            <a:r>
              <a:rPr lang="fr-FR" sz="2400" dirty="0"/>
              <a:t>Commune la plus pauvre de métropole : 	Grigny (91) : 			45%</a:t>
            </a:r>
          </a:p>
          <a:p>
            <a:r>
              <a:rPr lang="fr-FR" sz="2400" dirty="0"/>
              <a:t>Arrondissement le plus pauvre de métropole : Marseille 3</a:t>
            </a:r>
            <a:r>
              <a:rPr lang="fr-FR" sz="2400" baseline="30000" dirty="0"/>
              <a:t>e</a:t>
            </a:r>
            <a:r>
              <a:rPr lang="fr-FR" sz="2400" dirty="0"/>
              <a:t> : 		53,4%</a:t>
            </a:r>
          </a:p>
          <a:p>
            <a:r>
              <a:rPr lang="fr-FR" sz="2400" dirty="0"/>
              <a:t>Ensemble des Quartiers Prioritaires de la Ville : 				43,5%</a:t>
            </a:r>
          </a:p>
          <a:p>
            <a:r>
              <a:rPr lang="fr-FR" sz="2400" dirty="0"/>
              <a:t>QPV le plus pauvre de métropole : 		Résidence sociale </a:t>
            </a:r>
            <a:r>
              <a:rPr lang="fr-FR" sz="2400" dirty="0" err="1"/>
              <a:t>Nicéa</a:t>
            </a:r>
            <a:r>
              <a:rPr lang="fr-FR" sz="2400" dirty="0"/>
              <a:t> (Nice) : 83%</a:t>
            </a:r>
          </a:p>
          <a:p>
            <a:endParaRPr lang="fr-FR" sz="2400" dirty="0"/>
          </a:p>
          <a:p>
            <a:endParaRPr lang="fr-FR" sz="2400" dirty="0"/>
          </a:p>
        </p:txBody>
      </p:sp>
    </p:spTree>
    <p:extLst>
      <p:ext uri="{BB962C8B-B14F-4D97-AF65-F5344CB8AC3E}">
        <p14:creationId xmlns:p14="http://schemas.microsoft.com/office/powerpoint/2010/main" val="209310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B6DDB-148B-4F2A-A92E-7113A6C6A5F6}"/>
              </a:ext>
            </a:extLst>
          </p:cNvPr>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6 - </a:t>
            </a:r>
            <a:r>
              <a:rPr lang="fr-FR" b="1" dirty="0">
                <a:effectLst>
                  <a:outerShdw blurRad="38100" dist="38100" dir="2700000" algn="tl">
                    <a:srgbClr val="000000">
                      <a:alpha val="43137"/>
                    </a:srgbClr>
                  </a:outerShdw>
                </a:effectLst>
              </a:rPr>
              <a:t>La mobilité est-elle un luxe?</a:t>
            </a:r>
          </a:p>
        </p:txBody>
      </p:sp>
      <p:sp>
        <p:nvSpPr>
          <p:cNvPr id="3" name="Espace réservé du contenu 2">
            <a:extLst>
              <a:ext uri="{FF2B5EF4-FFF2-40B4-BE49-F238E27FC236}">
                <a16:creationId xmlns:a16="http://schemas.microsoft.com/office/drawing/2014/main" id="{45F444BD-5352-461C-982B-AB2FDF640CC8}"/>
              </a:ext>
            </a:extLst>
          </p:cNvPr>
          <p:cNvSpPr>
            <a:spLocks noGrp="1"/>
          </p:cNvSpPr>
          <p:nvPr>
            <p:ph idx="1"/>
          </p:nvPr>
        </p:nvSpPr>
        <p:spPr/>
        <p:txBody>
          <a:bodyPr>
            <a:normAutofit fontScale="85000" lnSpcReduction="20000"/>
          </a:bodyPr>
          <a:lstStyle/>
          <a:p>
            <a:r>
              <a:rPr lang="fr-FR" dirty="0">
                <a:solidFill>
                  <a:srgbClr val="222222"/>
                </a:solidFill>
                <a:latin typeface="Calibri Light" panose="020F0302020204030204" pitchFamily="34" charset="0"/>
              </a:rPr>
              <a:t>les</a:t>
            </a:r>
            <a:r>
              <a:rPr lang="fr-FR" b="0" i="0" dirty="0">
                <a:solidFill>
                  <a:srgbClr val="222222"/>
                </a:solidFill>
                <a:effectLst/>
                <a:latin typeface="Calibri Light" panose="020F0302020204030204" pitchFamily="34" charset="0"/>
              </a:rPr>
              <a:t> </a:t>
            </a:r>
            <a:r>
              <a:rPr lang="fr-FR" b="1" i="0" dirty="0">
                <a:solidFill>
                  <a:srgbClr val="222222"/>
                </a:solidFill>
                <a:effectLst/>
                <a:latin typeface="Calibri Light" panose="020F0302020204030204" pitchFamily="34" charset="0"/>
              </a:rPr>
              <a:t>coûts</a:t>
            </a:r>
            <a:r>
              <a:rPr lang="fr-FR" b="0" i="0" dirty="0">
                <a:solidFill>
                  <a:srgbClr val="222222"/>
                </a:solidFill>
                <a:effectLst/>
                <a:latin typeface="Calibri Light" panose="020F0302020204030204" pitchFamily="34" charset="0"/>
              </a:rPr>
              <a:t> de la mobilité : essence, mais aussi réparation, sans parler de l’achat du permis et du véhicule, donc à la mobilité pas toujours possible des personnes en situation de pauvreté </a:t>
            </a:r>
          </a:p>
          <a:p>
            <a:r>
              <a:rPr lang="fr-FR" b="1" i="0" dirty="0">
                <a:solidFill>
                  <a:srgbClr val="222222"/>
                </a:solidFill>
                <a:effectLst/>
                <a:latin typeface="Calibri Light" panose="020F0302020204030204" pitchFamily="34" charset="0"/>
              </a:rPr>
              <a:t>injonctions</a:t>
            </a:r>
            <a:r>
              <a:rPr lang="fr-FR" b="0" i="0" dirty="0">
                <a:solidFill>
                  <a:srgbClr val="222222"/>
                </a:solidFill>
                <a:effectLst/>
                <a:latin typeface="Calibri Light" panose="020F0302020204030204" pitchFamily="34" charset="0"/>
              </a:rPr>
              <a:t> à la mobilité et aux déménagements (qui coupent des ressources locales et des réseaux familiaux et locaux d’entraide)</a:t>
            </a:r>
          </a:p>
          <a:p>
            <a:r>
              <a:rPr lang="fr-FR" dirty="0">
                <a:solidFill>
                  <a:srgbClr val="222222"/>
                </a:solidFill>
                <a:latin typeface="Calibri Light" panose="020F0302020204030204" pitchFamily="34" charset="0"/>
              </a:rPr>
              <a:t>Innovation : </a:t>
            </a:r>
            <a:r>
              <a:rPr lang="fr-FR" dirty="0">
                <a:solidFill>
                  <a:srgbClr val="222222"/>
                </a:solidFill>
                <a:latin typeface="Calibri Light" panose="020F0302020204030204" pitchFamily="34" charset="0"/>
                <a:hlinkClick r:id="rId2"/>
              </a:rPr>
              <a:t>https://transport-solidaire.fr/</a:t>
            </a:r>
            <a:r>
              <a:rPr lang="fr-FR" dirty="0">
                <a:solidFill>
                  <a:srgbClr val="222222"/>
                </a:solidFill>
                <a:latin typeface="Calibri Light" panose="020F0302020204030204" pitchFamily="34" charset="0"/>
              </a:rPr>
              <a:t> « Le principe du </a:t>
            </a:r>
            <a:r>
              <a:rPr lang="fr-FR" b="1" dirty="0">
                <a:solidFill>
                  <a:srgbClr val="222222"/>
                </a:solidFill>
                <a:latin typeface="Calibri Light" panose="020F0302020204030204" pitchFamily="34" charset="0"/>
              </a:rPr>
              <a:t>transport solidaire </a:t>
            </a:r>
            <a:r>
              <a:rPr lang="fr-FR" dirty="0">
                <a:solidFill>
                  <a:srgbClr val="222222"/>
                </a:solidFill>
                <a:latin typeface="Calibri Light" panose="020F0302020204030204" pitchFamily="34" charset="0"/>
              </a:rPr>
              <a:t>est de mettre en relation des </a:t>
            </a:r>
            <a:r>
              <a:rPr lang="fr-FR" b="1" dirty="0">
                <a:solidFill>
                  <a:srgbClr val="222222"/>
                </a:solidFill>
                <a:latin typeface="Calibri Light" panose="020F0302020204030204" pitchFamily="34" charset="0"/>
              </a:rPr>
              <a:t>conducteurs bénévoles</a:t>
            </a:r>
            <a:r>
              <a:rPr lang="fr-FR" dirty="0">
                <a:solidFill>
                  <a:srgbClr val="222222"/>
                </a:solidFill>
                <a:latin typeface="Calibri Light" panose="020F0302020204030204" pitchFamily="34" charset="0"/>
              </a:rPr>
              <a:t>, avec une modeste </a:t>
            </a:r>
            <a:r>
              <a:rPr lang="fr-FR" b="1" dirty="0">
                <a:solidFill>
                  <a:srgbClr val="222222"/>
                </a:solidFill>
                <a:latin typeface="Calibri Light" panose="020F0302020204030204" pitchFamily="34" charset="0"/>
              </a:rPr>
              <a:t>indemnisation kilométrique </a:t>
            </a:r>
            <a:r>
              <a:rPr lang="fr-FR" dirty="0">
                <a:solidFill>
                  <a:srgbClr val="222222"/>
                </a:solidFill>
                <a:latin typeface="Calibri Light" panose="020F0302020204030204" pitchFamily="34" charset="0"/>
              </a:rPr>
              <a:t>(ils ne perdent ni ne gagnent de l’argent), et des passagers qui ne peuvent pas ou plus se déplacer pour les aider dans leurs déplacements du quotidien (rendez-vous médicaux et administratifs, courses, visites à des proches…). Le transport solidaire va bien au-delà d’un transport d’un point A à un point B : c’est également l’occasion de faire de nouvelles rencontres, de rompre l’isolement des personnes âgées et de </a:t>
            </a:r>
            <a:r>
              <a:rPr lang="fr-FR" b="1" dirty="0">
                <a:solidFill>
                  <a:srgbClr val="222222"/>
                </a:solidFill>
                <a:latin typeface="Calibri Light" panose="020F0302020204030204" pitchFamily="34" charset="0"/>
              </a:rPr>
              <a:t>créer un réel lien social dans les territoires périurbains et ruraux</a:t>
            </a:r>
            <a:r>
              <a:rPr lang="fr-FR" dirty="0">
                <a:solidFill>
                  <a:srgbClr val="222222"/>
                </a:solidFill>
                <a:latin typeface="Calibri Light" panose="020F0302020204030204" pitchFamily="34" charset="0"/>
              </a:rPr>
              <a:t>. »</a:t>
            </a:r>
            <a:endParaRPr lang="fr-FR" b="0" i="0" dirty="0">
              <a:solidFill>
                <a:srgbClr val="222222"/>
              </a:solidFill>
              <a:effectLst/>
              <a:latin typeface="Calibri Light" panose="020F0302020204030204" pitchFamily="34" charset="0"/>
            </a:endParaRPr>
          </a:p>
          <a:p>
            <a:endParaRPr lang="fr-FR" dirty="0"/>
          </a:p>
        </p:txBody>
      </p:sp>
      <p:pic>
        <p:nvPicPr>
          <p:cNvPr id="11266" name="Picture 2" descr="Voiture Icons gratuit">
            <a:extLst>
              <a:ext uri="{FF2B5EF4-FFF2-40B4-BE49-F238E27FC236}">
                <a16:creationId xmlns:a16="http://schemas.microsoft.com/office/drawing/2014/main" id="{D87D0FD7-1359-4894-BB3B-E2FA35DC9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808" y="71897"/>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03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6D66B-8EDE-49C9-9086-06079B0C81C7}"/>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L’immobilité… au risque de l’isolement et du repli</a:t>
            </a:r>
          </a:p>
        </p:txBody>
      </p:sp>
      <p:sp>
        <p:nvSpPr>
          <p:cNvPr id="3" name="Espace réservé du contenu 2">
            <a:extLst>
              <a:ext uri="{FF2B5EF4-FFF2-40B4-BE49-F238E27FC236}">
                <a16:creationId xmlns:a16="http://schemas.microsoft.com/office/drawing/2014/main" id="{64CE1570-0358-43C0-AC58-8BB189935DDB}"/>
              </a:ext>
            </a:extLst>
          </p:cNvPr>
          <p:cNvSpPr>
            <a:spLocks noGrp="1"/>
          </p:cNvSpPr>
          <p:nvPr>
            <p:ph idx="1"/>
          </p:nvPr>
        </p:nvSpPr>
        <p:spPr/>
        <p:txBody>
          <a:bodyPr>
            <a:normAutofit fontScale="85000" lnSpcReduction="20000"/>
          </a:bodyPr>
          <a:lstStyle/>
          <a:p>
            <a:pPr marL="0" indent="0">
              <a:buNone/>
            </a:pPr>
            <a:endParaRPr lang="fr-FR" dirty="0">
              <a:latin typeface="+mj-lt"/>
            </a:endParaRPr>
          </a:p>
          <a:p>
            <a:pPr marL="0" indent="0">
              <a:buNone/>
            </a:pPr>
            <a:r>
              <a:rPr lang="fr-FR" dirty="0">
                <a:latin typeface="+mj-lt"/>
              </a:rPr>
              <a:t>« Pour les personnes qui n’ont pas de véhicule personnel, </a:t>
            </a:r>
            <a:r>
              <a:rPr lang="fr-FR" b="1" dirty="0">
                <a:latin typeface="+mj-lt"/>
              </a:rPr>
              <a:t>l’isolement est très important et l’éloignement devient vite une source de difficultés</a:t>
            </a:r>
            <a:r>
              <a:rPr lang="fr-FR" dirty="0">
                <a:latin typeface="+mj-lt"/>
              </a:rPr>
              <a:t>, y compris pour la vie quotidienne, l’accès à l’alimentation, aux soins. </a:t>
            </a:r>
          </a:p>
          <a:p>
            <a:pPr marL="0" indent="0">
              <a:buNone/>
            </a:pPr>
            <a:r>
              <a:rPr lang="fr-FR" dirty="0">
                <a:latin typeface="+mj-lt"/>
              </a:rPr>
              <a:t>Et lorsque les ménages défavorisés possèdent une voiture, ils doivent restreindre leur mobilité car ce mode de transport occasionne des coûts importants. Ils évitent tout déplacement superflu, comme par exemple pour les loisirs des enfants et certains soins médicaux [Bocquet 2016]. </a:t>
            </a:r>
          </a:p>
          <a:p>
            <a:pPr marL="0" indent="0">
              <a:buNone/>
            </a:pPr>
            <a:r>
              <a:rPr lang="fr-FR" dirty="0">
                <a:latin typeface="+mj-lt"/>
              </a:rPr>
              <a:t>Aussi leur territoire vécu se restreint-il. »</a:t>
            </a:r>
          </a:p>
          <a:p>
            <a:pPr marL="0" indent="0">
              <a:buNone/>
            </a:pPr>
            <a:endParaRPr lang="fr-FR" dirty="0">
              <a:latin typeface="+mj-lt"/>
            </a:endParaRPr>
          </a:p>
          <a:p>
            <a:pPr marL="0" indent="0">
              <a:buNone/>
            </a:pPr>
            <a:r>
              <a:rPr lang="fr-FR" sz="2200" dirty="0">
                <a:latin typeface="+mj-lt"/>
              </a:rPr>
              <a:t>Claire </a:t>
            </a:r>
            <a:r>
              <a:rPr lang="fr-FR" sz="2200" dirty="0" err="1">
                <a:latin typeface="+mj-lt"/>
              </a:rPr>
              <a:t>Delfosse</a:t>
            </a:r>
            <a:r>
              <a:rPr lang="fr-FR" sz="2200" dirty="0">
                <a:latin typeface="+mj-lt"/>
              </a:rPr>
              <a:t>, Mathilde Ferrand, Geneviève Ganivet et Patrick Grimault, « La pauvreté en rural ; quels acteurs, quelles actions pour quels projets ?L’exemple de la région Auvergne-Rhône-Alpes », Bulletin de l’association de géographes français [En ligne], 96-4 | 2019, mis en ligne le 31 décembre 2020, </a:t>
            </a:r>
            <a:r>
              <a:rPr lang="fr-FR" sz="2200" dirty="0">
                <a:solidFill>
                  <a:srgbClr val="FF0000"/>
                </a:solidFill>
                <a:latin typeface="+mj-lt"/>
              </a:rPr>
              <a:t> </a:t>
            </a:r>
            <a:r>
              <a:rPr lang="fr-FR" sz="2200" dirty="0">
                <a:solidFill>
                  <a:srgbClr val="FF0000"/>
                </a:solidFill>
                <a:latin typeface="+mj-lt"/>
                <a:hlinkClick r:id="rId2"/>
              </a:rPr>
              <a:t>https://doi-org.accesdistant.sorbonne-universite.fr/10.4000/bagf.6171</a:t>
            </a:r>
            <a:endParaRPr lang="fr-FR" sz="2200" dirty="0">
              <a:latin typeface="+mj-lt"/>
            </a:endParaRPr>
          </a:p>
          <a:p>
            <a:pPr marL="0" indent="0">
              <a:buNone/>
            </a:pPr>
            <a:endParaRPr lang="fr-FR" dirty="0">
              <a:latin typeface="+mj-lt"/>
            </a:endParaRPr>
          </a:p>
        </p:txBody>
      </p:sp>
      <p:pic>
        <p:nvPicPr>
          <p:cNvPr id="4" name="Picture 2" descr="Voiture Icons gratuit">
            <a:extLst>
              <a:ext uri="{FF2B5EF4-FFF2-40B4-BE49-F238E27FC236}">
                <a16:creationId xmlns:a16="http://schemas.microsoft.com/office/drawing/2014/main" id="{FCB5EA03-1F4F-4BCB-BE1A-D6D936E83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808" y="71897"/>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6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68707-B357-42B3-BD27-23FB3CD9A6CB}"/>
              </a:ext>
            </a:extLst>
          </p:cNvPr>
          <p:cNvSpPr>
            <a:spLocks noGrp="1"/>
          </p:cNvSpPr>
          <p:nvPr>
            <p:ph type="title"/>
          </p:nvPr>
        </p:nvSpPr>
        <p:spPr/>
        <p:txBody>
          <a:bodyPr/>
          <a:lstStyle/>
          <a:p>
            <a:r>
              <a:rPr lang="fr-FR" dirty="0"/>
              <a:t>Une initiative : lutte contre l’isolement (Secours catholique)</a:t>
            </a:r>
          </a:p>
        </p:txBody>
      </p:sp>
      <p:sp>
        <p:nvSpPr>
          <p:cNvPr id="3" name="Espace réservé du contenu 2">
            <a:extLst>
              <a:ext uri="{FF2B5EF4-FFF2-40B4-BE49-F238E27FC236}">
                <a16:creationId xmlns:a16="http://schemas.microsoft.com/office/drawing/2014/main" id="{5AB90BF2-1B27-4D7F-88BE-0FDAD3D90CB5}"/>
              </a:ext>
            </a:extLst>
          </p:cNvPr>
          <p:cNvSpPr>
            <a:spLocks noGrp="1"/>
          </p:cNvSpPr>
          <p:nvPr>
            <p:ph idx="1"/>
          </p:nvPr>
        </p:nvSpPr>
        <p:spPr>
          <a:xfrm>
            <a:off x="838200" y="1690688"/>
            <a:ext cx="10515600" cy="4921127"/>
          </a:xfrm>
        </p:spPr>
        <p:txBody>
          <a:bodyPr>
            <a:normAutofit/>
          </a:bodyPr>
          <a:lstStyle/>
          <a:p>
            <a:pPr marL="0" indent="0">
              <a:buNone/>
            </a:pPr>
            <a:r>
              <a:rPr lang="fr-FR" sz="2400" dirty="0">
                <a:latin typeface="+mj-lt"/>
              </a:rPr>
              <a:t>Pour lutter contre l’isolement, les initiatives fleurissent sous diverses formes. À partir du mois de janvier, à </a:t>
            </a:r>
            <a:r>
              <a:rPr lang="fr-FR" sz="2400" dirty="0">
                <a:solidFill>
                  <a:srgbClr val="FF0000"/>
                </a:solidFill>
                <a:latin typeface="+mj-lt"/>
              </a:rPr>
              <a:t>Baraqueville, dans l’Aveyron</a:t>
            </a:r>
            <a:r>
              <a:rPr lang="fr-FR" sz="2400" dirty="0">
                <a:latin typeface="+mj-lt"/>
              </a:rPr>
              <a:t>, Christiane Marty et son équipe du Secours catholique proposeront aux personnes âgées isolées un </a:t>
            </a:r>
            <a:r>
              <a:rPr lang="fr-FR" sz="2400" b="1" dirty="0">
                <a:solidFill>
                  <a:srgbClr val="FF0000"/>
                </a:solidFill>
                <a:latin typeface="+mj-lt"/>
              </a:rPr>
              <a:t>service de transport à la demande, à jour fixe, grâce à un réseau de chauffeurs bénévoles</a:t>
            </a:r>
            <a:r>
              <a:rPr lang="fr-FR" sz="2400" dirty="0">
                <a:latin typeface="+mj-lt"/>
              </a:rPr>
              <a:t>. Elles pourront ainsi, par exemple, rendre visite à des amis malades. </a:t>
            </a:r>
          </a:p>
          <a:p>
            <a:pPr marL="0" indent="0">
              <a:buNone/>
            </a:pPr>
            <a:r>
              <a:rPr lang="fr-FR" sz="2400" dirty="0">
                <a:latin typeface="+mj-lt"/>
              </a:rPr>
              <a:t>Le service de taxi subventionné reste un peu cher et il est essentiellement utilisé pour aller faire des grosses courses ou pour se rendre aux rendez-vous médicaux. L’idée est d’aller voir ces familles en difficultés, créer un lien régulier. Qu’elles sentent qu’elles peuvent compter sur quelqu’un.</a:t>
            </a:r>
          </a:p>
          <a:p>
            <a:pPr marL="0" indent="0">
              <a:buNone/>
            </a:pPr>
            <a:r>
              <a:rPr lang="fr-FR" sz="2400" dirty="0">
                <a:latin typeface="+mj-lt"/>
              </a:rPr>
              <a:t>Dans les Monts d’Alban, dans le Tarn, « </a:t>
            </a:r>
            <a:r>
              <a:rPr lang="fr-FR" sz="2400" b="1" dirty="0">
                <a:latin typeface="+mj-lt"/>
              </a:rPr>
              <a:t>le facteur ne passe pas tous les jours, et les derniers épiciers ambulants vont bientôt prendre leur retraite</a:t>
            </a:r>
            <a:r>
              <a:rPr lang="fr-FR" sz="2400" dirty="0">
                <a:latin typeface="+mj-lt"/>
              </a:rPr>
              <a:t> », souligne Monique </a:t>
            </a:r>
            <a:r>
              <a:rPr lang="fr-FR" sz="2400" dirty="0" err="1">
                <a:latin typeface="+mj-lt"/>
              </a:rPr>
              <a:t>Bernat</a:t>
            </a:r>
            <a:r>
              <a:rPr lang="fr-FR" sz="2400" dirty="0">
                <a:latin typeface="+mj-lt"/>
              </a:rPr>
              <a:t>, du Secours Catholique. L’équipe locale s’inquiète pour les personnes âgées mais aussi pour plusieurs familles néorurales précaires et très isolées. </a:t>
            </a:r>
          </a:p>
        </p:txBody>
      </p:sp>
      <p:pic>
        <p:nvPicPr>
          <p:cNvPr id="4" name="Picture 2" descr="Voiture Icons gratuit">
            <a:extLst>
              <a:ext uri="{FF2B5EF4-FFF2-40B4-BE49-F238E27FC236}">
                <a16:creationId xmlns:a16="http://schemas.microsoft.com/office/drawing/2014/main" id="{B326699E-1712-4DC8-85D4-3B409E6E8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808" y="71897"/>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1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B90BF2-1B27-4D7F-88BE-0FDAD3D90CB5}"/>
              </a:ext>
            </a:extLst>
          </p:cNvPr>
          <p:cNvSpPr>
            <a:spLocks noGrp="1"/>
          </p:cNvSpPr>
          <p:nvPr>
            <p:ph idx="1"/>
          </p:nvPr>
        </p:nvSpPr>
        <p:spPr>
          <a:xfrm>
            <a:off x="318052" y="1722783"/>
            <a:ext cx="5926379" cy="5645426"/>
          </a:xfrm>
        </p:spPr>
        <p:txBody>
          <a:bodyPr>
            <a:normAutofit fontScale="85000" lnSpcReduction="20000"/>
          </a:bodyPr>
          <a:lstStyle/>
          <a:p>
            <a:pPr marL="0" indent="0">
              <a:buNone/>
            </a:pPr>
            <a:r>
              <a:rPr lang="fr-FR" dirty="0">
                <a:latin typeface="+mj-lt"/>
              </a:rPr>
              <a:t>À Campuac, à 40 min (32km) au nord de Rodez dans l’Aveyron, l’équipe du Secours Catholique a entrepris de recréer </a:t>
            </a:r>
            <a:r>
              <a:rPr lang="fr-FR" b="1" dirty="0">
                <a:latin typeface="+mj-lt"/>
              </a:rPr>
              <a:t>un lieu de rencontre</a:t>
            </a:r>
            <a:r>
              <a:rPr lang="fr-FR" dirty="0">
                <a:latin typeface="+mj-lt"/>
              </a:rPr>
              <a:t>. Trois rendez-vous ont ainsi été organisés. « Une dizaine de personnes est venue à chaque fois. » Une dynamique semble être née. « Elles veulent continuer à se réunir. »</a:t>
            </a:r>
          </a:p>
          <a:p>
            <a:pPr marL="0" indent="0">
              <a:buNone/>
            </a:pPr>
            <a:r>
              <a:rPr lang="fr-FR" dirty="0">
                <a:latin typeface="+mj-lt"/>
              </a:rPr>
              <a:t>Les bénévoles, eux, prospectent pour renouveler l’expérience à Sénergues, un autre village près de Conques, aux limites du Cantal. </a:t>
            </a:r>
          </a:p>
          <a:p>
            <a:pPr marL="0" indent="0">
              <a:buNone/>
            </a:pPr>
            <a:r>
              <a:rPr lang="fr-FR" dirty="0">
                <a:latin typeface="+mj-lt"/>
              </a:rPr>
              <a:t>Pour Lucette Perroud, la responsable d’équipe : « </a:t>
            </a:r>
            <a:r>
              <a:rPr lang="fr-FR" dirty="0">
                <a:solidFill>
                  <a:srgbClr val="FF0000"/>
                </a:solidFill>
                <a:latin typeface="+mj-lt"/>
              </a:rPr>
              <a:t>L’isolement tue car, isolé, on a moins de chance de trouver du travail, de trouver des solutions à nos problèmes, de s'en sortir.</a:t>
            </a:r>
            <a:r>
              <a:rPr lang="fr-FR" dirty="0">
                <a:latin typeface="+mj-lt"/>
              </a:rPr>
              <a:t> »</a:t>
            </a:r>
          </a:p>
          <a:p>
            <a:pPr marL="0" indent="0">
              <a:buNone/>
            </a:pPr>
            <a:endParaRPr lang="fr-FR" dirty="0">
              <a:latin typeface="+mj-lt"/>
            </a:endParaRPr>
          </a:p>
          <a:p>
            <a:pPr marL="0" indent="0">
              <a:buNone/>
            </a:pPr>
            <a:r>
              <a:rPr lang="fr-FR" dirty="0">
                <a:latin typeface="+mj-lt"/>
              </a:rPr>
              <a:t>Source : https://www.secours-catholique.org/actualites/a-la-campagne-des-idees-neuves-contre-la-precarite</a:t>
            </a:r>
          </a:p>
          <a:p>
            <a:pPr marL="0" indent="0">
              <a:buNone/>
            </a:pPr>
            <a:endParaRPr lang="fr-FR" dirty="0">
              <a:latin typeface="+mj-lt"/>
            </a:endParaRPr>
          </a:p>
        </p:txBody>
      </p:sp>
      <p:pic>
        <p:nvPicPr>
          <p:cNvPr id="1026" name="Picture 2" descr="https://www.larousse.fr/encyclopedie/data/cartes/1300151-Aveyron.HD.jpg">
            <a:extLst>
              <a:ext uri="{FF2B5EF4-FFF2-40B4-BE49-F238E27FC236}">
                <a16:creationId xmlns:a16="http://schemas.microsoft.com/office/drawing/2014/main" id="{AA1B6D95-3732-4E9C-BEAF-861859D0C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431" y="0"/>
            <a:ext cx="5799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2C40458C-D057-4E1F-873F-70471D2D304D}"/>
              </a:ext>
            </a:extLst>
          </p:cNvPr>
          <p:cNvSpPr>
            <a:spLocks noGrp="1"/>
          </p:cNvSpPr>
          <p:nvPr>
            <p:ph type="title"/>
          </p:nvPr>
        </p:nvSpPr>
        <p:spPr>
          <a:xfrm>
            <a:off x="838200" y="365125"/>
            <a:ext cx="10515600" cy="1325563"/>
          </a:xfrm>
        </p:spPr>
        <p:txBody>
          <a:bodyPr/>
          <a:lstStyle/>
          <a:p>
            <a:r>
              <a:rPr lang="fr-FR" dirty="0"/>
              <a:t>Une initiative : lutte </a:t>
            </a:r>
            <a:r>
              <a:rPr lang="fr-FR" b="1" dirty="0">
                <a:effectLst>
                  <a:outerShdw blurRad="38100" dist="38100" dir="2700000" algn="tl">
                    <a:srgbClr val="000000">
                      <a:alpha val="43137"/>
                    </a:srgbClr>
                  </a:outerShdw>
                </a:effectLst>
              </a:rPr>
              <a:t>contre l’isolement </a:t>
            </a:r>
            <a:r>
              <a:rPr lang="fr-FR" dirty="0"/>
              <a:t>(Secours catholique)</a:t>
            </a:r>
          </a:p>
        </p:txBody>
      </p:sp>
      <p:pic>
        <p:nvPicPr>
          <p:cNvPr id="5" name="Picture 2" descr="Voiture Icons gratuit">
            <a:extLst>
              <a:ext uri="{FF2B5EF4-FFF2-40B4-BE49-F238E27FC236}">
                <a16:creationId xmlns:a16="http://schemas.microsoft.com/office/drawing/2014/main" id="{E5DC31EE-86E1-46C2-B0F4-00FBF56AB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808" y="71897"/>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2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a:xfrm>
            <a:off x="411702" y="578189"/>
            <a:ext cx="11368596" cy="1325563"/>
          </a:xfrm>
        </p:spPr>
        <p:txBody>
          <a:bodyPr>
            <a:normAutofit fontScale="90000"/>
          </a:bodyPr>
          <a:lstStyle/>
          <a:p>
            <a:r>
              <a:rPr lang="fr-FR" b="1" dirty="0">
                <a:solidFill>
                  <a:srgbClr val="FF0000"/>
                </a:solidFill>
                <a:effectLst>
                  <a:outerShdw blurRad="38100" dist="38100" dir="2700000" algn="tl">
                    <a:srgbClr val="000000">
                      <a:alpha val="43137"/>
                    </a:srgbClr>
                  </a:outerShdw>
                </a:effectLst>
              </a:rPr>
              <a:t>Conclusion - </a:t>
            </a:r>
            <a:r>
              <a:rPr lang="fr-FR" b="1" dirty="0">
                <a:effectLst>
                  <a:outerShdw blurRad="38100" dist="38100" dir="2700000" algn="tl">
                    <a:srgbClr val="000000">
                      <a:alpha val="43137"/>
                    </a:srgbClr>
                  </a:outerShdw>
                </a:effectLst>
              </a:rPr>
              <a:t>« Aller vers » : s’adapter aux configurations sociales et territoriales, pour aller vers </a:t>
            </a:r>
            <a:r>
              <a:rPr lang="fr-FR" b="1" dirty="0">
                <a:solidFill>
                  <a:srgbClr val="FF0000"/>
                </a:solidFill>
                <a:effectLst>
                  <a:outerShdw blurRad="38100" dist="38100" dir="2700000" algn="tl">
                    <a:srgbClr val="000000">
                      <a:alpha val="43137"/>
                    </a:srgbClr>
                  </a:outerShdw>
                </a:effectLst>
              </a:rPr>
              <a:t>toutes</a:t>
            </a:r>
            <a:r>
              <a:rPr lang="fr-FR" b="1" dirty="0">
                <a:effectLst>
                  <a:outerShdw blurRad="38100" dist="38100" dir="2700000" algn="tl">
                    <a:srgbClr val="000000">
                      <a:alpha val="43137"/>
                    </a:srgbClr>
                  </a:outerShdw>
                </a:effectLst>
              </a:rPr>
              <a:t> les populations en situation de pauvreté</a:t>
            </a:r>
          </a:p>
        </p:txBody>
      </p:sp>
      <p:sp>
        <p:nvSpPr>
          <p:cNvPr id="3" name="Espace réservé du contenu 2">
            <a:extLst>
              <a:ext uri="{FF2B5EF4-FFF2-40B4-BE49-F238E27FC236}">
                <a16:creationId xmlns:a16="http://schemas.microsoft.com/office/drawing/2014/main" id="{52D36CCC-D037-4ABC-9291-8E3D51FBDB2E}"/>
              </a:ext>
            </a:extLst>
          </p:cNvPr>
          <p:cNvSpPr>
            <a:spLocks noGrp="1"/>
          </p:cNvSpPr>
          <p:nvPr>
            <p:ph idx="1"/>
          </p:nvPr>
        </p:nvSpPr>
        <p:spPr>
          <a:xfrm>
            <a:off x="838200" y="2305019"/>
            <a:ext cx="10515600" cy="4351338"/>
          </a:xfrm>
        </p:spPr>
        <p:txBody>
          <a:bodyPr>
            <a:normAutofit fontScale="92500" lnSpcReduction="10000"/>
          </a:bodyPr>
          <a:lstStyle/>
          <a:p>
            <a:r>
              <a:rPr lang="fr-FR" dirty="0">
                <a:latin typeface="+mj-lt"/>
              </a:rPr>
              <a:t>Le </a:t>
            </a:r>
            <a:r>
              <a:rPr lang="fr-FR" dirty="0" err="1">
                <a:latin typeface="+mj-lt"/>
              </a:rPr>
              <a:t>vaccinodrome</a:t>
            </a:r>
            <a:r>
              <a:rPr lang="fr-FR" dirty="0">
                <a:latin typeface="+mj-lt"/>
              </a:rPr>
              <a:t> du Stade de France au cœur du département le moins vacciné d’Ile-de-France : dispositif mal adapté aux populations locales</a:t>
            </a:r>
          </a:p>
          <a:p>
            <a:r>
              <a:rPr lang="fr-FR" b="1" dirty="0">
                <a:latin typeface="+mj-lt"/>
              </a:rPr>
              <a:t>Invisibilisation</a:t>
            </a:r>
            <a:r>
              <a:rPr lang="fr-FR" dirty="0">
                <a:latin typeface="+mj-lt"/>
              </a:rPr>
              <a:t> de certains types de pauvreté par le prisme territorial (familles monoparentales et mères isolées, poids de la stigmatisation raciale, personnes souffrant de handicap…) </a:t>
            </a:r>
          </a:p>
          <a:p>
            <a:r>
              <a:rPr lang="fr-FR" b="1" dirty="0">
                <a:latin typeface="+mj-lt"/>
              </a:rPr>
              <a:t>Invisibilisation</a:t>
            </a:r>
            <a:r>
              <a:rPr lang="fr-FR" dirty="0">
                <a:latin typeface="+mj-lt"/>
              </a:rPr>
              <a:t> de certains types de pauvreté selon les territoires (effet de visibilité de certaines pauvretés comme les veuves d’agriculteurs dans le rural, les jeunes de Quartiers Politique de la Ville, les descendants d’esclaves outre-mer, invisibilisent d’autres catégories sociales pourtant aussi en situation de pauvreté)</a:t>
            </a:r>
          </a:p>
          <a:p>
            <a:r>
              <a:rPr lang="fr-FR" dirty="0">
                <a:latin typeface="+mj-lt"/>
              </a:rPr>
              <a:t>Les personnes en situation de pauvreté existent aussi dans les territoires riches (périurbain)</a:t>
            </a:r>
          </a:p>
        </p:txBody>
      </p:sp>
    </p:spTree>
    <p:extLst>
      <p:ext uri="{BB962C8B-B14F-4D97-AF65-F5344CB8AC3E}">
        <p14:creationId xmlns:p14="http://schemas.microsoft.com/office/powerpoint/2010/main" val="2005533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Conclusion - </a:t>
            </a:r>
            <a:r>
              <a:rPr lang="fr-FR" b="1" dirty="0">
                <a:effectLst>
                  <a:outerShdw blurRad="38100" dist="38100" dir="2700000" algn="tl">
                    <a:srgbClr val="000000">
                      <a:alpha val="43137"/>
                    </a:srgbClr>
                  </a:outerShdw>
                </a:effectLst>
              </a:rPr>
              <a:t>Le territoire : piège ou solution?</a:t>
            </a:r>
          </a:p>
        </p:txBody>
      </p:sp>
      <p:sp>
        <p:nvSpPr>
          <p:cNvPr id="3" name="Espace réservé du contenu 2">
            <a:extLst>
              <a:ext uri="{FF2B5EF4-FFF2-40B4-BE49-F238E27FC236}">
                <a16:creationId xmlns:a16="http://schemas.microsoft.com/office/drawing/2014/main" id="{52D36CCC-D037-4ABC-9291-8E3D51FBDB2E}"/>
              </a:ext>
            </a:extLst>
          </p:cNvPr>
          <p:cNvSpPr>
            <a:spLocks noGrp="1"/>
          </p:cNvSpPr>
          <p:nvPr>
            <p:ph idx="1"/>
          </p:nvPr>
        </p:nvSpPr>
        <p:spPr/>
        <p:txBody>
          <a:bodyPr>
            <a:normAutofit/>
          </a:bodyPr>
          <a:lstStyle/>
          <a:p>
            <a:pPr marL="0" indent="0">
              <a:buNone/>
            </a:pPr>
            <a:r>
              <a:rPr lang="fr-FR" dirty="0"/>
              <a:t>Les dimensions spatiales de la pauvreté</a:t>
            </a:r>
          </a:p>
          <a:p>
            <a:pPr marL="0" indent="0">
              <a:buNone/>
            </a:pPr>
            <a:r>
              <a:rPr lang="fr-FR" dirty="0"/>
              <a:t>	=&gt; </a:t>
            </a:r>
            <a:r>
              <a:rPr lang="fr-FR" b="1" i="1" dirty="0">
                <a:solidFill>
                  <a:srgbClr val="0070C0"/>
                </a:solidFill>
              </a:rPr>
              <a:t>formes spatiales de la répartition de la pauvreté</a:t>
            </a:r>
            <a:r>
              <a:rPr lang="fr-FR" dirty="0"/>
              <a:t>, cf. ségrégation / mixité et différents contextes qui jouent sur l’expérience de la pauvreté. </a:t>
            </a:r>
          </a:p>
          <a:p>
            <a:pPr marL="0" indent="0">
              <a:buNone/>
            </a:pPr>
            <a:r>
              <a:rPr lang="fr-FR" dirty="0"/>
              <a:t>	=&gt; </a:t>
            </a:r>
            <a:r>
              <a:rPr lang="fr-FR" b="1" i="1" dirty="0">
                <a:solidFill>
                  <a:srgbClr val="0070C0"/>
                </a:solidFill>
              </a:rPr>
              <a:t>inégalités des ressources entre les territoires</a:t>
            </a:r>
            <a:r>
              <a:rPr lang="fr-FR" dirty="0"/>
              <a:t>, en termes quantitatifs et qualitatifs. </a:t>
            </a:r>
          </a:p>
          <a:p>
            <a:pPr marL="0" indent="0">
              <a:buNone/>
            </a:pPr>
            <a:r>
              <a:rPr lang="fr-FR" dirty="0"/>
              <a:t>Les services publics font partie de ces ressources : 1 levier pour davantage d’égalité. Cf. proposition d’une Cour d’équité territoriale pour gagner en transparence sur l’allocation des ressources entre les territoires (R. Epstein).</a:t>
            </a:r>
          </a:p>
        </p:txBody>
      </p:sp>
      <p:pic>
        <p:nvPicPr>
          <p:cNvPr id="4" name="Image 3">
            <a:extLst>
              <a:ext uri="{FF2B5EF4-FFF2-40B4-BE49-F238E27FC236}">
                <a16:creationId xmlns:a16="http://schemas.microsoft.com/office/drawing/2014/main" id="{72320448-1AEC-42EC-A092-FE28191EAD05}"/>
              </a:ext>
            </a:extLst>
          </p:cNvPr>
          <p:cNvPicPr>
            <a:picLocks noChangeAspect="1"/>
          </p:cNvPicPr>
          <p:nvPr/>
        </p:nvPicPr>
        <p:blipFill>
          <a:blip r:embed="rId2"/>
          <a:stretch>
            <a:fillRect/>
          </a:stretch>
        </p:blipFill>
        <p:spPr>
          <a:xfrm>
            <a:off x="11097089" y="30766"/>
            <a:ext cx="1080000" cy="1080000"/>
          </a:xfrm>
          <a:prstGeom prst="rect">
            <a:avLst/>
          </a:prstGeom>
        </p:spPr>
      </p:pic>
      <p:pic>
        <p:nvPicPr>
          <p:cNvPr id="5" name="Image 4">
            <a:extLst>
              <a:ext uri="{FF2B5EF4-FFF2-40B4-BE49-F238E27FC236}">
                <a16:creationId xmlns:a16="http://schemas.microsoft.com/office/drawing/2014/main" id="{39972B1D-8E71-4423-AE92-987AB64C9E29}"/>
              </a:ext>
            </a:extLst>
          </p:cNvPr>
          <p:cNvPicPr>
            <a:picLocks noChangeAspect="1"/>
          </p:cNvPicPr>
          <p:nvPr/>
        </p:nvPicPr>
        <p:blipFill>
          <a:blip r:embed="rId3"/>
          <a:stretch>
            <a:fillRect/>
          </a:stretch>
        </p:blipFill>
        <p:spPr>
          <a:xfrm>
            <a:off x="11112000" y="1232454"/>
            <a:ext cx="1080000" cy="1080000"/>
          </a:xfrm>
          <a:prstGeom prst="rect">
            <a:avLst/>
          </a:prstGeom>
        </p:spPr>
      </p:pic>
      <p:pic>
        <p:nvPicPr>
          <p:cNvPr id="6" name="Picture 2" descr="Premiers secours kit Icons gratuit">
            <a:extLst>
              <a:ext uri="{FF2B5EF4-FFF2-40B4-BE49-F238E27FC236}">
                <a16:creationId xmlns:a16="http://schemas.microsoft.com/office/drawing/2014/main" id="{FD5DB229-3FD0-4202-8B5D-3E1C3B73B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1453" y="353833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maine Icons gratuit">
            <a:extLst>
              <a:ext uri="{FF2B5EF4-FFF2-40B4-BE49-F238E27FC236}">
                <a16:creationId xmlns:a16="http://schemas.microsoft.com/office/drawing/2014/main" id="{D80B755B-9B11-48DB-A43C-23C391921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000" y="237214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lidarité Icons gratuit">
            <a:extLst>
              <a:ext uri="{FF2B5EF4-FFF2-40B4-BE49-F238E27FC236}">
                <a16:creationId xmlns:a16="http://schemas.microsoft.com/office/drawing/2014/main" id="{0E851793-9AEA-4C07-BD00-21F5701EF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8420" y="465970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oiture Icons gratuit">
            <a:extLst>
              <a:ext uri="{FF2B5EF4-FFF2-40B4-BE49-F238E27FC236}">
                <a16:creationId xmlns:a16="http://schemas.microsoft.com/office/drawing/2014/main" id="{BAE9FCFB-7E39-49F3-A340-61A7329C1C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816" y="5757091"/>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58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955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AD583-8AA4-45F7-994F-5C9667C27874}"/>
              </a:ext>
            </a:extLst>
          </p:cNvPr>
          <p:cNvSpPr>
            <a:spLocks noGrp="1"/>
          </p:cNvSpPr>
          <p:nvPr>
            <p:ph type="title"/>
          </p:nvPr>
        </p:nvSpPr>
        <p:spPr>
          <a:xfrm>
            <a:off x="838200" y="365125"/>
            <a:ext cx="5086560" cy="1325563"/>
          </a:xfrm>
        </p:spPr>
        <p:txBody>
          <a:bodyPr>
            <a:normAutofit fontScale="90000"/>
          </a:bodyPr>
          <a:lstStyle/>
          <a:p>
            <a:r>
              <a:rPr lang="fr-FR" dirty="0"/>
              <a:t>66% de la population de Mayotte vit dans un QPV (7% en métropole)</a:t>
            </a:r>
          </a:p>
        </p:txBody>
      </p:sp>
      <p:sp>
        <p:nvSpPr>
          <p:cNvPr id="3" name="Espace réservé du contenu 2">
            <a:extLst>
              <a:ext uri="{FF2B5EF4-FFF2-40B4-BE49-F238E27FC236}">
                <a16:creationId xmlns:a16="http://schemas.microsoft.com/office/drawing/2014/main" id="{A7069119-23A6-456B-AC74-118C0D954E35}"/>
              </a:ext>
            </a:extLst>
          </p:cNvPr>
          <p:cNvSpPr>
            <a:spLocks noGrp="1"/>
          </p:cNvSpPr>
          <p:nvPr>
            <p:ph idx="1"/>
          </p:nvPr>
        </p:nvSpPr>
        <p:spPr>
          <a:xfrm>
            <a:off x="838200" y="1825625"/>
            <a:ext cx="5086560" cy="4351338"/>
          </a:xfrm>
        </p:spPr>
        <p:txBody>
          <a:bodyPr>
            <a:normAutofit fontScale="70000" lnSpcReduction="20000"/>
          </a:bodyPr>
          <a:lstStyle/>
          <a:p>
            <a:pPr marL="0" indent="0">
              <a:buNone/>
            </a:pPr>
            <a:r>
              <a:rPr lang="fr-FR" dirty="0">
                <a:latin typeface="+mj-lt"/>
              </a:rPr>
              <a:t>Ces habitants souffrent d’un déficit de formation et ont des difficultés plus marquées pour s’insérer sur le marché du travail par rapport à la population du reste du territoire (Ah-Son et </a:t>
            </a:r>
            <a:r>
              <a:rPr lang="fr-FR" dirty="0" err="1">
                <a:latin typeface="+mj-lt"/>
              </a:rPr>
              <a:t>Baktavatsalou</a:t>
            </a:r>
            <a:r>
              <a:rPr lang="fr-FR" dirty="0">
                <a:latin typeface="+mj-lt"/>
              </a:rPr>
              <a:t>, 2017, INSEE ANALYSES MAYOTTE, n°14). </a:t>
            </a:r>
          </a:p>
          <a:p>
            <a:pPr marL="0" indent="0">
              <a:buNone/>
            </a:pPr>
            <a:r>
              <a:rPr lang="fr-FR" dirty="0">
                <a:latin typeface="+mj-lt"/>
              </a:rPr>
              <a:t>Leurs conditions de logement sont un peu plus défavorables, en particulier en matière d’équipements sanitaires. </a:t>
            </a:r>
          </a:p>
          <a:p>
            <a:pPr marL="0" indent="0">
              <a:buNone/>
            </a:pPr>
            <a:r>
              <a:rPr lang="fr-FR" dirty="0">
                <a:latin typeface="+mj-lt"/>
              </a:rPr>
              <a:t>Au sein de ces quartiers prioritaires, quatre profils homogènes se dégagent selon le type de bâti, l’accès à l’eau et à l’électricité, la formation et l’insertion professionnelle des habitants.</a:t>
            </a:r>
          </a:p>
          <a:p>
            <a:pPr marL="0" indent="0">
              <a:buNone/>
            </a:pPr>
            <a:r>
              <a:rPr lang="fr-FR" dirty="0">
                <a:latin typeface="+mj-lt"/>
              </a:rPr>
              <a:t>Six quartiers, à l’est de l’île, rassemblant 31 000 habitants, cumulent toutes les difficultés. </a:t>
            </a:r>
          </a:p>
        </p:txBody>
      </p:sp>
      <p:pic>
        <p:nvPicPr>
          <p:cNvPr id="5" name="Image 4">
            <a:extLst>
              <a:ext uri="{FF2B5EF4-FFF2-40B4-BE49-F238E27FC236}">
                <a16:creationId xmlns:a16="http://schemas.microsoft.com/office/drawing/2014/main" id="{0DA448DB-B70B-46E4-B764-B835492126FB}"/>
              </a:ext>
            </a:extLst>
          </p:cNvPr>
          <p:cNvPicPr>
            <a:picLocks noChangeAspect="1"/>
          </p:cNvPicPr>
          <p:nvPr/>
        </p:nvPicPr>
        <p:blipFill>
          <a:blip r:embed="rId2"/>
          <a:stretch>
            <a:fillRect/>
          </a:stretch>
        </p:blipFill>
        <p:spPr>
          <a:xfrm>
            <a:off x="5924760" y="0"/>
            <a:ext cx="6014409" cy="6858000"/>
          </a:xfrm>
          <a:prstGeom prst="rect">
            <a:avLst/>
          </a:prstGeom>
        </p:spPr>
      </p:pic>
      <p:pic>
        <p:nvPicPr>
          <p:cNvPr id="1026" name="Picture 2">
            <a:extLst>
              <a:ext uri="{FF2B5EF4-FFF2-40B4-BE49-F238E27FC236}">
                <a16:creationId xmlns:a16="http://schemas.microsoft.com/office/drawing/2014/main" id="{E021B749-E835-4EF8-B9FC-699B60F5A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45" y="365125"/>
            <a:ext cx="621125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01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Les déserts médicaux (méthodologie)</a:t>
            </a:r>
          </a:p>
        </p:txBody>
      </p:sp>
      <p:sp>
        <p:nvSpPr>
          <p:cNvPr id="6" name="ZoneTexte 5">
            <a:extLst>
              <a:ext uri="{FF2B5EF4-FFF2-40B4-BE49-F238E27FC236}">
                <a16:creationId xmlns:a16="http://schemas.microsoft.com/office/drawing/2014/main" id="{A6E18CE3-5272-4E7D-8EC4-CBA7FECD98B4}"/>
              </a:ext>
            </a:extLst>
          </p:cNvPr>
          <p:cNvSpPr txBox="1"/>
          <p:nvPr/>
        </p:nvSpPr>
        <p:spPr>
          <a:xfrm>
            <a:off x="238539" y="1683025"/>
            <a:ext cx="3596482" cy="2031325"/>
          </a:xfrm>
          <a:prstGeom prst="rect">
            <a:avLst/>
          </a:prstGeom>
          <a:noFill/>
        </p:spPr>
        <p:txBody>
          <a:bodyPr wrap="square" rtlCol="0">
            <a:spAutoFit/>
          </a:bodyPr>
          <a:lstStyle/>
          <a:p>
            <a:pPr algn="l"/>
            <a:r>
              <a:rPr lang="fr-FR" b="1" i="0" dirty="0">
                <a:effectLst/>
                <a:latin typeface="+mj-lt"/>
              </a:rPr>
              <a:t>Renoncement aux soins : la faible densité médicale est un facteur aggravant pour les personnes pauvres</a:t>
            </a:r>
          </a:p>
          <a:p>
            <a:pPr algn="l"/>
            <a:r>
              <a:rPr lang="fr-FR" dirty="0">
                <a:effectLst/>
                <a:latin typeface="+mj-lt"/>
              </a:rPr>
              <a:t>Aude </a:t>
            </a:r>
            <a:r>
              <a:rPr lang="fr-FR" dirty="0" err="1">
                <a:effectLst/>
                <a:latin typeface="+mj-lt"/>
              </a:rPr>
              <a:t>Lapinte</a:t>
            </a:r>
            <a:r>
              <a:rPr lang="fr-FR" dirty="0">
                <a:effectLst/>
                <a:latin typeface="+mj-lt"/>
              </a:rPr>
              <a:t> et Blandine Legendre (DREES), </a:t>
            </a:r>
            <a:r>
              <a:rPr lang="fr-FR" i="0" cap="all" dirty="0">
                <a:effectLst/>
                <a:latin typeface="+mj-lt"/>
              </a:rPr>
              <a:t>ÉTUDES ET RÉSULTATS</a:t>
            </a:r>
          </a:p>
          <a:p>
            <a:pPr algn="l"/>
            <a:r>
              <a:rPr lang="fr-FR" i="0" dirty="0">
                <a:effectLst/>
                <a:latin typeface="+mj-lt"/>
              </a:rPr>
              <a:t>N° 1200, 28/07/2021</a:t>
            </a:r>
            <a:endParaRPr lang="fr-FR" dirty="0">
              <a:effectLst/>
              <a:latin typeface="+mj-lt"/>
            </a:endParaRPr>
          </a:p>
          <a:p>
            <a:endParaRPr lang="fr-FR" dirty="0"/>
          </a:p>
        </p:txBody>
      </p:sp>
      <p:sp>
        <p:nvSpPr>
          <p:cNvPr id="4" name="Espace réservé du contenu 3">
            <a:extLst>
              <a:ext uri="{FF2B5EF4-FFF2-40B4-BE49-F238E27FC236}">
                <a16:creationId xmlns:a16="http://schemas.microsoft.com/office/drawing/2014/main" id="{6C1F947C-8BF2-4028-B65B-A3AD38DE745B}"/>
              </a:ext>
            </a:extLst>
          </p:cNvPr>
          <p:cNvSpPr>
            <a:spLocks noGrp="1"/>
          </p:cNvSpPr>
          <p:nvPr>
            <p:ph idx="1"/>
          </p:nvPr>
        </p:nvSpPr>
        <p:spPr>
          <a:xfrm>
            <a:off x="3835020" y="1825625"/>
            <a:ext cx="7518779" cy="4351338"/>
          </a:xfrm>
        </p:spPr>
        <p:txBody>
          <a:bodyPr>
            <a:normAutofit fontScale="70000" lnSpcReduction="20000"/>
          </a:bodyPr>
          <a:lstStyle/>
          <a:p>
            <a:r>
              <a:rPr lang="fr-FR" b="1" dirty="0">
                <a:solidFill>
                  <a:srgbClr val="FF0000"/>
                </a:solidFill>
              </a:rPr>
              <a:t>L’indicateur d’accessibilité potentielle localisée (APL) est un indicateur d’adéquation territoriale entre l’offre et la demande de soins de ville (hors hôpital). </a:t>
            </a:r>
            <a:r>
              <a:rPr lang="fr-FR" dirty="0"/>
              <a:t>Il permet de mesurer à la fois la proximité et la disponibilité des professionnels de santé. Il est donc plus fin que les indicateurs usuels de densité ou de temps d’accès. </a:t>
            </a:r>
          </a:p>
          <a:p>
            <a:r>
              <a:rPr lang="fr-FR" dirty="0"/>
              <a:t>Calculé au niveau de la commune, il tient compte de l’offre et de la demande issues des communes environnantes, de façon décroissante avec la distance. </a:t>
            </a:r>
          </a:p>
          <a:p>
            <a:r>
              <a:rPr lang="fr-FR" dirty="0"/>
              <a:t>Il intègre en outre une estimation du niveau d’activité des professionnels en exercice, sur la base des observations passées, ainsi que des besoins de soins de la population locale, en fonction des consommations de soins moyennes observées par tranche d’âge. </a:t>
            </a:r>
          </a:p>
          <a:p>
            <a:r>
              <a:rPr lang="fr-FR" dirty="0"/>
              <a:t>L’APL est utilisé dans les politiques de lutte contre la désertification médicale et dans les zonages conventionnels régulant la répartition territoriale des infirmiers, masseurs-kinésithérapeutes et </a:t>
            </a:r>
            <a:r>
              <a:rPr lang="fr-FR" dirty="0" err="1"/>
              <a:t>sages-femmes</a:t>
            </a:r>
            <a:r>
              <a:rPr lang="fr-FR" dirty="0"/>
              <a:t>.</a:t>
            </a:r>
            <a:endParaRPr lang="fr-FR" dirty="0">
              <a:latin typeface="+mj-lt"/>
            </a:endParaRPr>
          </a:p>
        </p:txBody>
      </p:sp>
    </p:spTree>
    <p:extLst>
      <p:ext uri="{BB962C8B-B14F-4D97-AF65-F5344CB8AC3E}">
        <p14:creationId xmlns:p14="http://schemas.microsoft.com/office/powerpoint/2010/main" val="3499604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7E74-76EE-4D76-B1D3-EB116BA71C7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Les déserts médicaux (méthodologie)</a:t>
            </a:r>
          </a:p>
        </p:txBody>
      </p:sp>
      <p:sp>
        <p:nvSpPr>
          <p:cNvPr id="6" name="ZoneTexte 5">
            <a:extLst>
              <a:ext uri="{FF2B5EF4-FFF2-40B4-BE49-F238E27FC236}">
                <a16:creationId xmlns:a16="http://schemas.microsoft.com/office/drawing/2014/main" id="{A6E18CE3-5272-4E7D-8EC4-CBA7FECD98B4}"/>
              </a:ext>
            </a:extLst>
          </p:cNvPr>
          <p:cNvSpPr txBox="1"/>
          <p:nvPr/>
        </p:nvSpPr>
        <p:spPr>
          <a:xfrm>
            <a:off x="238539" y="1683025"/>
            <a:ext cx="3596482" cy="2031325"/>
          </a:xfrm>
          <a:prstGeom prst="rect">
            <a:avLst/>
          </a:prstGeom>
          <a:noFill/>
        </p:spPr>
        <p:txBody>
          <a:bodyPr wrap="square" rtlCol="0">
            <a:spAutoFit/>
          </a:bodyPr>
          <a:lstStyle/>
          <a:p>
            <a:pPr algn="l"/>
            <a:r>
              <a:rPr lang="fr-FR" b="1" i="0" dirty="0">
                <a:effectLst/>
                <a:latin typeface="+mj-lt"/>
              </a:rPr>
              <a:t>Renoncement aux soins : la faible densité médicale est un facteur aggravant pour les personnes pauvres</a:t>
            </a:r>
          </a:p>
          <a:p>
            <a:pPr algn="l"/>
            <a:r>
              <a:rPr lang="fr-FR" dirty="0">
                <a:effectLst/>
                <a:latin typeface="+mj-lt"/>
              </a:rPr>
              <a:t>Aude </a:t>
            </a:r>
            <a:r>
              <a:rPr lang="fr-FR" dirty="0" err="1">
                <a:effectLst/>
                <a:latin typeface="+mj-lt"/>
              </a:rPr>
              <a:t>Lapinte</a:t>
            </a:r>
            <a:r>
              <a:rPr lang="fr-FR" dirty="0">
                <a:effectLst/>
                <a:latin typeface="+mj-lt"/>
              </a:rPr>
              <a:t> et Blandine Legendre (DREES), </a:t>
            </a:r>
            <a:r>
              <a:rPr lang="fr-FR" i="0" cap="all" dirty="0">
                <a:effectLst/>
                <a:latin typeface="+mj-lt"/>
              </a:rPr>
              <a:t>ÉTUDES ET RÉSULTATS</a:t>
            </a:r>
          </a:p>
          <a:p>
            <a:pPr algn="l"/>
            <a:r>
              <a:rPr lang="fr-FR" i="0" dirty="0">
                <a:effectLst/>
                <a:latin typeface="+mj-lt"/>
              </a:rPr>
              <a:t>N° 1200, 28/07/2021</a:t>
            </a:r>
            <a:endParaRPr lang="fr-FR" dirty="0">
              <a:effectLst/>
              <a:latin typeface="+mj-lt"/>
            </a:endParaRPr>
          </a:p>
          <a:p>
            <a:endParaRPr lang="fr-FR" dirty="0"/>
          </a:p>
        </p:txBody>
      </p:sp>
      <p:sp>
        <p:nvSpPr>
          <p:cNvPr id="4" name="Espace réservé du contenu 3">
            <a:extLst>
              <a:ext uri="{FF2B5EF4-FFF2-40B4-BE49-F238E27FC236}">
                <a16:creationId xmlns:a16="http://schemas.microsoft.com/office/drawing/2014/main" id="{6C1F947C-8BF2-4028-B65B-A3AD38DE745B}"/>
              </a:ext>
            </a:extLst>
          </p:cNvPr>
          <p:cNvSpPr>
            <a:spLocks noGrp="1"/>
          </p:cNvSpPr>
          <p:nvPr>
            <p:ph idx="1"/>
          </p:nvPr>
        </p:nvSpPr>
        <p:spPr>
          <a:xfrm>
            <a:off x="3835020" y="1825625"/>
            <a:ext cx="7518779" cy="4351338"/>
          </a:xfrm>
        </p:spPr>
        <p:txBody>
          <a:bodyPr>
            <a:normAutofit fontScale="92500"/>
          </a:bodyPr>
          <a:lstStyle/>
          <a:p>
            <a:r>
              <a:rPr lang="fr-FR" dirty="0">
                <a:solidFill>
                  <a:srgbClr val="FF0000"/>
                </a:solidFill>
              </a:rPr>
              <a:t>En moyenne, les habitants d’une commune ont accès à quatre consultations en ville chez le médecin généraliste.</a:t>
            </a:r>
            <a:r>
              <a:rPr lang="fr-FR" dirty="0"/>
              <a:t> Ce nombre de consultations accessibles par an et par habitant (C/an/</a:t>
            </a:r>
            <a:r>
              <a:rPr lang="fr-FR" dirty="0" err="1"/>
              <a:t>hab</a:t>
            </a:r>
            <a:r>
              <a:rPr lang="fr-FR" dirty="0"/>
              <a:t>) varie sensiblement selon les régions et au niveau local (Legendre, 2020). </a:t>
            </a:r>
          </a:p>
          <a:p>
            <a:r>
              <a:rPr lang="fr-FR" dirty="0"/>
              <a:t>Le seuil retenu pour définir la sous-densité médicale dans le zonage médecin est de 2,5 C/an/hab. </a:t>
            </a:r>
          </a:p>
          <a:p>
            <a:r>
              <a:rPr lang="fr-FR" dirty="0"/>
              <a:t>Cette étude se focalise donc sur les situations les plus critiques (zones de forte sous-densité médicale).</a:t>
            </a:r>
            <a:endParaRPr lang="fr-FR" dirty="0">
              <a:latin typeface="+mj-lt"/>
            </a:endParaRPr>
          </a:p>
        </p:txBody>
      </p:sp>
    </p:spTree>
    <p:extLst>
      <p:ext uri="{BB962C8B-B14F-4D97-AF65-F5344CB8AC3E}">
        <p14:creationId xmlns:p14="http://schemas.microsoft.com/office/powerpoint/2010/main" val="337395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31F0D4B-46A5-4980-857E-324BF6E9C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45" y="0"/>
            <a:ext cx="8897309" cy="6858000"/>
          </a:xfrm>
          <a:prstGeom prst="rect">
            <a:avLst/>
          </a:prstGeom>
        </p:spPr>
      </p:pic>
      <p:sp>
        <p:nvSpPr>
          <p:cNvPr id="2" name="Titre 1">
            <a:extLst>
              <a:ext uri="{FF2B5EF4-FFF2-40B4-BE49-F238E27FC236}">
                <a16:creationId xmlns:a16="http://schemas.microsoft.com/office/drawing/2014/main" id="{8486FF54-9960-485D-91AA-3E88EB716E10}"/>
              </a:ext>
            </a:extLst>
          </p:cNvPr>
          <p:cNvSpPr>
            <a:spLocks noGrp="1"/>
          </p:cNvSpPr>
          <p:nvPr>
            <p:ph type="title"/>
          </p:nvPr>
        </p:nvSpPr>
        <p:spPr>
          <a:xfrm>
            <a:off x="-49698" y="365125"/>
            <a:ext cx="10515600" cy="1325563"/>
          </a:xfrm>
        </p:spPr>
        <p:txBody>
          <a:bodyPr/>
          <a:lstStyle/>
          <a:p>
            <a:r>
              <a:rPr lang="fr-FR" b="1" dirty="0">
                <a:effectLst>
                  <a:outerShdw blurRad="38100" dist="38100" dir="2700000" algn="tl">
                    <a:srgbClr val="000000">
                      <a:alpha val="43137"/>
                    </a:srgbClr>
                  </a:outerShdw>
                </a:effectLst>
              </a:rPr>
              <a:t>Égalité des chances et territoires</a:t>
            </a:r>
          </a:p>
        </p:txBody>
      </p:sp>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9940" y="897972"/>
            <a:ext cx="3004931" cy="4351338"/>
          </a:xfrm>
        </p:spPr>
        <p:txBody>
          <a:bodyPr/>
          <a:lstStyle/>
          <a:p>
            <a:pPr marL="0" indent="0">
              <a:buNone/>
            </a:pPr>
            <a:endParaRPr lang="fr-FR" dirty="0"/>
          </a:p>
          <a:p>
            <a:pPr marL="0" indent="0">
              <a:buNone/>
            </a:pPr>
            <a:r>
              <a:rPr lang="fr-FR" b="1" dirty="0"/>
              <a:t>Des inégalités </a:t>
            </a:r>
            <a:r>
              <a:rPr lang="fr-FR" b="1" dirty="0">
                <a:solidFill>
                  <a:srgbClr val="FF0000"/>
                </a:solidFill>
              </a:rPr>
              <a:t>selon les échelles géographiques</a:t>
            </a:r>
            <a:r>
              <a:rPr lang="fr-FR" dirty="0"/>
              <a:t> :</a:t>
            </a:r>
          </a:p>
        </p:txBody>
      </p:sp>
    </p:spTree>
    <p:extLst>
      <p:ext uri="{BB962C8B-B14F-4D97-AF65-F5344CB8AC3E}">
        <p14:creationId xmlns:p14="http://schemas.microsoft.com/office/powerpoint/2010/main" val="247115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929" y="1166052"/>
            <a:ext cx="4325471" cy="56074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541091" y="1277471"/>
            <a:ext cx="4208929" cy="2677656"/>
          </a:xfrm>
          <a:prstGeom prst="rect">
            <a:avLst/>
          </a:prstGeom>
          <a:noFill/>
        </p:spPr>
        <p:txBody>
          <a:bodyPr wrap="square" rtlCol="0">
            <a:spAutoFit/>
          </a:bodyPr>
          <a:lstStyle/>
          <a:p>
            <a:r>
              <a:rPr lang="fr-FR" sz="2400" b="1" dirty="0">
                <a:solidFill>
                  <a:schemeClr val="accent2">
                    <a:lumMod val="75000"/>
                  </a:schemeClr>
                </a:solidFill>
              </a:rPr>
              <a:t>Les données utilisées :</a:t>
            </a:r>
          </a:p>
          <a:p>
            <a:endParaRPr lang="fr-FR" sz="2400" b="1" dirty="0">
              <a:solidFill>
                <a:schemeClr val="accent2">
                  <a:lumMod val="75000"/>
                </a:schemeClr>
              </a:solidFill>
            </a:endParaRPr>
          </a:p>
          <a:p>
            <a:pPr marL="342900" indent="-342900">
              <a:buFont typeface="Arial" panose="020B0604020202020204" pitchFamily="34" charset="0"/>
              <a:buChar char="•"/>
            </a:pPr>
            <a:r>
              <a:rPr lang="fr-FR" sz="2400" i="1" dirty="0">
                <a:solidFill>
                  <a:srgbClr val="0070C0"/>
                </a:solidFill>
              </a:rPr>
              <a:t>Ile-de-France : 4,8 millions de ménages</a:t>
            </a:r>
          </a:p>
          <a:p>
            <a:pPr marL="342900" indent="-342900">
              <a:buFont typeface="Arial" panose="020B0604020202020204" pitchFamily="34" charset="0"/>
              <a:buChar char="•"/>
            </a:pPr>
            <a:endParaRPr lang="fr-FR" sz="2400" i="1" dirty="0">
              <a:solidFill>
                <a:srgbClr val="0070C0"/>
              </a:solidFill>
            </a:endParaRPr>
          </a:p>
          <a:p>
            <a:pPr marL="342900" indent="-342900">
              <a:buFont typeface="Arial" panose="020B0604020202020204" pitchFamily="34" charset="0"/>
              <a:buChar char="•"/>
            </a:pPr>
            <a:r>
              <a:rPr lang="fr-FR" sz="2400" i="1" dirty="0">
                <a:solidFill>
                  <a:srgbClr val="0070C0"/>
                </a:solidFill>
              </a:rPr>
              <a:t>10 classes de revenus = 10 déciles (tranches de 10%)</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01" y="4074535"/>
            <a:ext cx="3137646" cy="263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1394485" y="5385661"/>
            <a:ext cx="333213" cy="1030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20409146">
            <a:off x="1553678" y="4985078"/>
            <a:ext cx="1468672" cy="461665"/>
          </a:xfrm>
          <a:prstGeom prst="rect">
            <a:avLst/>
          </a:prstGeom>
          <a:noFill/>
        </p:spPr>
        <p:txBody>
          <a:bodyPr wrap="none" rtlCol="0">
            <a:spAutoFit/>
          </a:bodyPr>
          <a:lstStyle/>
          <a:p>
            <a:pPr algn="ctr"/>
            <a:r>
              <a:rPr lang="fr-FR" sz="1200" b="1" i="1" dirty="0">
                <a:solidFill>
                  <a:srgbClr val="FF0000"/>
                </a:solidFill>
              </a:rPr>
              <a:t>= 1 décile, soit 10 % </a:t>
            </a:r>
          </a:p>
          <a:p>
            <a:pPr algn="ctr"/>
            <a:r>
              <a:rPr lang="fr-FR" sz="1200" b="1" i="1" dirty="0">
                <a:solidFill>
                  <a:srgbClr val="FF0000"/>
                </a:solidFill>
              </a:rPr>
              <a:t>des ménages</a:t>
            </a:r>
          </a:p>
        </p:txBody>
      </p:sp>
      <p:sp>
        <p:nvSpPr>
          <p:cNvPr id="9" name="Rectangle 8"/>
          <p:cNvSpPr/>
          <p:nvPr/>
        </p:nvSpPr>
        <p:spPr>
          <a:xfrm>
            <a:off x="0" y="-123981"/>
            <a:ext cx="12192000" cy="116560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20258" y="19563"/>
            <a:ext cx="12192000" cy="1077218"/>
          </a:xfrm>
          <a:prstGeom prst="rect">
            <a:avLst/>
          </a:prstGeom>
          <a:noFill/>
        </p:spPr>
        <p:txBody>
          <a:bodyPr wrap="square" rtlCol="0">
            <a:spAutoFit/>
          </a:bodyPr>
          <a:lstStyle/>
          <a:p>
            <a:pPr algn="r"/>
            <a:r>
              <a:rPr lang="fr-FR" b="1" i="1" dirty="0">
                <a:solidFill>
                  <a:srgbClr val="4F81BD">
                    <a:lumMod val="75000"/>
                  </a:srgbClr>
                </a:solidFill>
              </a:rPr>
              <a:t>Tendances récentes de la ségrégation socio-spatiale </a:t>
            </a:r>
          </a:p>
          <a:p>
            <a:pPr algn="r"/>
            <a:r>
              <a:rPr lang="fr-FR" b="1" i="1" dirty="0">
                <a:solidFill>
                  <a:srgbClr val="4F81BD">
                    <a:lumMod val="75000"/>
                  </a:srgbClr>
                </a:solidFill>
              </a:rPr>
              <a:t>dans la métropole francilienne</a:t>
            </a:r>
          </a:p>
          <a:p>
            <a:r>
              <a:rPr lang="fr-FR" sz="2800" b="1" dirty="0">
                <a:solidFill>
                  <a:srgbClr val="C00000"/>
                </a:solidFill>
              </a:rPr>
              <a:t>1 – Carte de la richesse et de la pauvreté en 2015</a:t>
            </a:r>
          </a:p>
        </p:txBody>
      </p:sp>
      <p:grpSp>
        <p:nvGrpSpPr>
          <p:cNvPr id="2" name="Groupe 1"/>
          <p:cNvGrpSpPr/>
          <p:nvPr/>
        </p:nvGrpSpPr>
        <p:grpSpPr>
          <a:xfrm>
            <a:off x="5303164" y="1179775"/>
            <a:ext cx="6453407" cy="5607423"/>
            <a:chOff x="5303164" y="1179775"/>
            <a:chExt cx="6453407" cy="5607423"/>
          </a:xfrm>
        </p:grpSpPr>
        <p:sp>
          <p:nvSpPr>
            <p:cNvPr id="12" name="Rectangle 11"/>
            <p:cNvSpPr/>
            <p:nvPr/>
          </p:nvSpPr>
          <p:spPr>
            <a:xfrm>
              <a:off x="5303164" y="1179775"/>
              <a:ext cx="6453407" cy="56074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5412021" y="1179775"/>
              <a:ext cx="6295565" cy="5410712"/>
            </a:xfrm>
            <a:prstGeom prst="rect">
              <a:avLst/>
            </a:prstGeom>
            <a:noFill/>
          </p:spPr>
          <p:txBody>
            <a:bodyPr wrap="square" rtlCol="0">
              <a:spAutoFit/>
            </a:bodyPr>
            <a:lstStyle/>
            <a:p>
              <a:pPr>
                <a:lnSpc>
                  <a:spcPct val="120000"/>
                </a:lnSpc>
              </a:pPr>
              <a:r>
                <a:rPr lang="fr-FR" sz="2400" b="1" dirty="0">
                  <a:solidFill>
                    <a:schemeClr val="accent2">
                      <a:lumMod val="75000"/>
                    </a:schemeClr>
                  </a:solidFill>
                </a:rPr>
                <a:t>Déciles de revenus et structure sociale</a:t>
              </a:r>
            </a:p>
            <a:p>
              <a:pPr>
                <a:lnSpc>
                  <a:spcPct val="120000"/>
                </a:lnSpc>
              </a:pPr>
              <a:r>
                <a:rPr lang="fr-FR" sz="2400" dirty="0"/>
                <a:t> </a:t>
              </a:r>
            </a:p>
            <a:p>
              <a:pPr marL="285750" indent="-285750">
                <a:lnSpc>
                  <a:spcPct val="120000"/>
                </a:lnSpc>
                <a:buFontTx/>
                <a:buChar char="-"/>
              </a:pPr>
              <a:r>
                <a:rPr lang="fr-FR" sz="2400" dirty="0">
                  <a:solidFill>
                    <a:schemeClr val="accent1">
                      <a:lumMod val="75000"/>
                    </a:schemeClr>
                  </a:solidFill>
                </a:rPr>
                <a:t>10</a:t>
              </a:r>
              <a:r>
                <a:rPr lang="fr-FR" sz="2400" baseline="30000" dirty="0">
                  <a:solidFill>
                    <a:schemeClr val="accent1">
                      <a:lumMod val="75000"/>
                    </a:schemeClr>
                  </a:solidFill>
                </a:rPr>
                <a:t>ème</a:t>
              </a:r>
              <a:r>
                <a:rPr lang="fr-FR" sz="2400" dirty="0">
                  <a:solidFill>
                    <a:schemeClr val="accent1">
                      <a:lumMod val="75000"/>
                    </a:schemeClr>
                  </a:solidFill>
                </a:rPr>
                <a:t>  décile 	=&gt; « hauts revenus » </a:t>
              </a:r>
            </a:p>
            <a:p>
              <a:pPr marL="285750" indent="-285750">
                <a:lnSpc>
                  <a:spcPct val="120000"/>
                </a:lnSpc>
                <a:buFontTx/>
                <a:buChar char="-"/>
              </a:pPr>
              <a:r>
                <a:rPr lang="fr-FR" sz="2400" dirty="0">
                  <a:solidFill>
                    <a:schemeClr val="accent1">
                      <a:lumMod val="75000"/>
                    </a:schemeClr>
                  </a:solidFill>
                </a:rPr>
                <a:t>9</a:t>
              </a:r>
              <a:r>
                <a:rPr lang="fr-FR" sz="2400" baseline="30000" dirty="0">
                  <a:solidFill>
                    <a:schemeClr val="accent1">
                      <a:lumMod val="75000"/>
                    </a:schemeClr>
                  </a:solidFill>
                </a:rPr>
                <a:t>ème</a:t>
              </a:r>
              <a:r>
                <a:rPr lang="fr-FR" sz="2400" dirty="0">
                  <a:solidFill>
                    <a:schemeClr val="accent1">
                      <a:lumMod val="75000"/>
                    </a:schemeClr>
                  </a:solidFill>
                </a:rPr>
                <a:t> décile 		=&gt; « catégories aisées » </a:t>
              </a:r>
            </a:p>
            <a:p>
              <a:pPr marL="285750" indent="-285750">
                <a:lnSpc>
                  <a:spcPct val="120000"/>
                </a:lnSpc>
                <a:buFontTx/>
                <a:buChar char="-"/>
              </a:pPr>
              <a:r>
                <a:rPr lang="fr-FR" sz="2400" dirty="0">
                  <a:solidFill>
                    <a:schemeClr val="accent1">
                      <a:lumMod val="75000"/>
                    </a:schemeClr>
                  </a:solidFill>
                </a:rPr>
                <a:t>déciles 7 et 8 	=&gt; « classes moyennes 			</a:t>
              </a:r>
              <a:r>
                <a:rPr lang="fr-FR" sz="2400" i="1" dirty="0">
                  <a:solidFill>
                    <a:schemeClr val="accent1">
                      <a:lumMod val="75000"/>
                    </a:schemeClr>
                  </a:solidFill>
                </a:rPr>
                <a:t>supérieures</a:t>
              </a:r>
              <a:r>
                <a:rPr lang="fr-FR" sz="2400" dirty="0">
                  <a:solidFill>
                    <a:schemeClr val="accent1">
                      <a:lumMod val="75000"/>
                    </a:schemeClr>
                  </a:solidFill>
                </a:rPr>
                <a:t> » (20%)</a:t>
              </a:r>
            </a:p>
            <a:p>
              <a:pPr marL="285750" indent="-285750">
                <a:lnSpc>
                  <a:spcPct val="120000"/>
                </a:lnSpc>
                <a:buFontTx/>
                <a:buChar char="-"/>
              </a:pPr>
              <a:r>
                <a:rPr lang="fr-FR" sz="2400" dirty="0">
                  <a:solidFill>
                    <a:schemeClr val="accent1">
                      <a:lumMod val="75000"/>
                    </a:schemeClr>
                  </a:solidFill>
                </a:rPr>
                <a:t>déciles 4, 5 et 6 	=&gt; « classes moyennes 			</a:t>
              </a:r>
              <a:r>
                <a:rPr lang="fr-FR" sz="2400" i="1" dirty="0">
                  <a:solidFill>
                    <a:schemeClr val="accent1">
                      <a:lumMod val="75000"/>
                    </a:schemeClr>
                  </a:solidFill>
                </a:rPr>
                <a:t>inférieures</a:t>
              </a:r>
              <a:r>
                <a:rPr lang="fr-FR" sz="2400" dirty="0">
                  <a:solidFill>
                    <a:schemeClr val="accent1">
                      <a:lumMod val="75000"/>
                    </a:schemeClr>
                  </a:solidFill>
                </a:rPr>
                <a:t> » (30%)</a:t>
              </a:r>
            </a:p>
            <a:p>
              <a:pPr marL="285750" indent="-285750">
                <a:lnSpc>
                  <a:spcPct val="120000"/>
                </a:lnSpc>
                <a:buFontTx/>
                <a:buChar char="-"/>
              </a:pPr>
              <a:r>
                <a:rPr lang="fr-FR" sz="2400" dirty="0">
                  <a:solidFill>
                    <a:schemeClr val="accent1">
                      <a:lumMod val="75000"/>
                    </a:schemeClr>
                  </a:solidFill>
                </a:rPr>
                <a:t>déciles 2 et 3 	=&gt; « catégories modestes » </a:t>
              </a:r>
            </a:p>
            <a:p>
              <a:pPr marL="285750" indent="-285750">
                <a:lnSpc>
                  <a:spcPct val="120000"/>
                </a:lnSpc>
                <a:buFontTx/>
                <a:buChar char="-"/>
              </a:pPr>
              <a:r>
                <a:rPr lang="fr-FR" sz="2400" dirty="0">
                  <a:solidFill>
                    <a:schemeClr val="accent1">
                      <a:lumMod val="75000"/>
                    </a:schemeClr>
                  </a:solidFill>
                </a:rPr>
                <a:t>1</a:t>
              </a:r>
              <a:r>
                <a:rPr lang="fr-FR" sz="2400" baseline="30000" dirty="0">
                  <a:solidFill>
                    <a:schemeClr val="accent1">
                      <a:lumMod val="75000"/>
                    </a:schemeClr>
                  </a:solidFill>
                </a:rPr>
                <a:t>er</a:t>
              </a:r>
              <a:r>
                <a:rPr lang="fr-FR" sz="2400" dirty="0">
                  <a:solidFill>
                    <a:schemeClr val="accent1">
                      <a:lumMod val="75000"/>
                    </a:schemeClr>
                  </a:solidFill>
                </a:rPr>
                <a:t> décile 		=&gt; « catégories pauvres » </a:t>
              </a:r>
            </a:p>
            <a:p>
              <a:pPr>
                <a:lnSpc>
                  <a:spcPct val="120000"/>
                </a:lnSpc>
              </a:pPr>
              <a:endParaRPr lang="fr-FR" sz="2400" dirty="0"/>
            </a:p>
            <a:p>
              <a:pPr algn="r">
                <a:lnSpc>
                  <a:spcPct val="120000"/>
                </a:lnSpc>
              </a:pPr>
              <a:r>
                <a:rPr lang="fr-FR" sz="2400" dirty="0"/>
                <a:t>(</a:t>
              </a:r>
              <a:r>
                <a:rPr lang="fr-FR" sz="2400" i="1" dirty="0"/>
                <a:t>D’après Bigot, 2008). </a:t>
              </a:r>
              <a:endParaRPr lang="fr-FR" sz="2400" dirty="0"/>
            </a:p>
          </p:txBody>
        </p:sp>
      </p:grpSp>
    </p:spTree>
    <p:extLst>
      <p:ext uri="{BB962C8B-B14F-4D97-AF65-F5344CB8AC3E}">
        <p14:creationId xmlns:p14="http://schemas.microsoft.com/office/powerpoint/2010/main" val="42510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3981"/>
            <a:ext cx="12192000" cy="116560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0" name="ZoneTexte 9"/>
          <p:cNvSpPr txBox="1"/>
          <p:nvPr/>
        </p:nvSpPr>
        <p:spPr>
          <a:xfrm>
            <a:off x="20258" y="19563"/>
            <a:ext cx="12192000" cy="1077218"/>
          </a:xfrm>
          <a:prstGeom prst="rect">
            <a:avLst/>
          </a:prstGeom>
          <a:noFill/>
        </p:spPr>
        <p:txBody>
          <a:bodyPr wrap="square" rtlCol="0">
            <a:spAutoFit/>
          </a:bodyPr>
          <a:lstStyle/>
          <a:p>
            <a:pPr algn="r"/>
            <a:r>
              <a:rPr lang="fr-FR" b="1" i="1" dirty="0">
                <a:solidFill>
                  <a:srgbClr val="4F81BD">
                    <a:lumMod val="75000"/>
                  </a:srgbClr>
                </a:solidFill>
              </a:rPr>
              <a:t>Tendances récentes de la ségrégation socio-spatiale </a:t>
            </a:r>
          </a:p>
          <a:p>
            <a:pPr algn="r"/>
            <a:r>
              <a:rPr lang="fr-FR" b="1" i="1" dirty="0">
                <a:solidFill>
                  <a:srgbClr val="4F81BD">
                    <a:lumMod val="75000"/>
                  </a:srgbClr>
                </a:solidFill>
              </a:rPr>
              <a:t>dans la métropole francilienne</a:t>
            </a:r>
          </a:p>
          <a:p>
            <a:r>
              <a:rPr lang="fr-FR" sz="2800" b="1" dirty="0">
                <a:solidFill>
                  <a:srgbClr val="F79646">
                    <a:lumMod val="75000"/>
                  </a:srgbClr>
                </a:solidFill>
              </a:rPr>
              <a:t>1 – Carte de la richesse et de la pauvreté en 2015</a:t>
            </a:r>
          </a:p>
        </p:txBody>
      </p:sp>
      <p:graphicFrame>
        <p:nvGraphicFramePr>
          <p:cNvPr id="14" name="Graphique 13"/>
          <p:cNvGraphicFramePr>
            <a:graphicFrameLocks/>
          </p:cNvGraphicFramePr>
          <p:nvPr/>
        </p:nvGraphicFramePr>
        <p:xfrm>
          <a:off x="395258" y="1674194"/>
          <a:ext cx="3158490" cy="1800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p:cNvGraphicFramePr>
            <a:graphicFrameLocks/>
          </p:cNvGraphicFramePr>
          <p:nvPr/>
        </p:nvGraphicFramePr>
        <p:xfrm>
          <a:off x="395258" y="4332923"/>
          <a:ext cx="3158490" cy="1800225"/>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16"/>
          <p:cNvSpPr txBox="1"/>
          <p:nvPr/>
        </p:nvSpPr>
        <p:spPr>
          <a:xfrm rot="20409146">
            <a:off x="1475975" y="2304273"/>
            <a:ext cx="1528303" cy="461665"/>
          </a:xfrm>
          <a:prstGeom prst="rect">
            <a:avLst/>
          </a:prstGeom>
          <a:noFill/>
        </p:spPr>
        <p:txBody>
          <a:bodyPr wrap="none" rtlCol="0">
            <a:spAutoFit/>
          </a:bodyPr>
          <a:lstStyle/>
          <a:p>
            <a:pPr algn="ctr"/>
            <a:r>
              <a:rPr lang="fr-FR" sz="1200" b="1" i="1" dirty="0">
                <a:solidFill>
                  <a:schemeClr val="accent2">
                    <a:lumMod val="75000"/>
                  </a:schemeClr>
                </a:solidFill>
              </a:rPr>
              <a:t>= situation moyenne </a:t>
            </a:r>
          </a:p>
          <a:p>
            <a:pPr algn="ctr"/>
            <a:r>
              <a:rPr lang="fr-FR" sz="1200" b="1" i="1" dirty="0">
                <a:solidFill>
                  <a:schemeClr val="accent2">
                    <a:lumMod val="75000"/>
                  </a:schemeClr>
                </a:solidFill>
              </a:rPr>
              <a:t>en IDF</a:t>
            </a:r>
          </a:p>
        </p:txBody>
      </p:sp>
      <p:graphicFrame>
        <p:nvGraphicFramePr>
          <p:cNvPr id="18" name="Graphique 17"/>
          <p:cNvGraphicFramePr>
            <a:graphicFrameLocks/>
          </p:cNvGraphicFramePr>
          <p:nvPr/>
        </p:nvGraphicFramePr>
        <p:xfrm>
          <a:off x="4946651" y="5036881"/>
          <a:ext cx="3158490" cy="18070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ique 18"/>
          <p:cNvGraphicFramePr>
            <a:graphicFrameLocks/>
          </p:cNvGraphicFramePr>
          <p:nvPr/>
        </p:nvGraphicFramePr>
        <p:xfrm>
          <a:off x="4035453" y="1125797"/>
          <a:ext cx="3158490" cy="18070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aphique 20"/>
          <p:cNvGraphicFramePr>
            <a:graphicFrameLocks/>
          </p:cNvGraphicFramePr>
          <p:nvPr/>
        </p:nvGraphicFramePr>
        <p:xfrm>
          <a:off x="7497084" y="1125797"/>
          <a:ext cx="3158490" cy="18070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ique 21"/>
          <p:cNvGraphicFramePr>
            <a:graphicFrameLocks/>
          </p:cNvGraphicFramePr>
          <p:nvPr/>
        </p:nvGraphicFramePr>
        <p:xfrm>
          <a:off x="4035453" y="3083501"/>
          <a:ext cx="3158490" cy="18070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Graphique 22"/>
          <p:cNvGraphicFramePr>
            <a:graphicFrameLocks/>
          </p:cNvGraphicFramePr>
          <p:nvPr/>
        </p:nvGraphicFramePr>
        <p:xfrm>
          <a:off x="8297184" y="3083501"/>
          <a:ext cx="3158490" cy="18070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Graphique 23"/>
          <p:cNvGraphicFramePr>
            <a:graphicFrameLocks/>
          </p:cNvGraphicFramePr>
          <p:nvPr/>
        </p:nvGraphicFramePr>
        <p:xfrm>
          <a:off x="8947241" y="5036880"/>
          <a:ext cx="3158490" cy="1807083"/>
        </p:xfrm>
        <a:graphic>
          <a:graphicData uri="http://schemas.openxmlformats.org/drawingml/2006/chart">
            <c:chart xmlns:c="http://schemas.openxmlformats.org/drawingml/2006/chart" xmlns:r="http://schemas.openxmlformats.org/officeDocument/2006/relationships" r:id="rId9"/>
          </a:graphicData>
        </a:graphic>
      </p:graphicFrame>
      <p:cxnSp>
        <p:nvCxnSpPr>
          <p:cNvPr id="16" name="Connecteur droit 15"/>
          <p:cNvCxnSpPr/>
          <p:nvPr/>
        </p:nvCxnSpPr>
        <p:spPr>
          <a:xfrm flipH="1">
            <a:off x="8581280" y="4246803"/>
            <a:ext cx="3059196" cy="3001"/>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7767" y="6373918"/>
            <a:ext cx="3884718" cy="286232"/>
          </a:xfrm>
          <a:prstGeom prst="rect">
            <a:avLst/>
          </a:prstGeom>
        </p:spPr>
        <p:txBody>
          <a:bodyPr wrap="none">
            <a:spAutoFit/>
          </a:bodyPr>
          <a:lstStyle/>
          <a:p>
            <a:pPr algn="ctr">
              <a:lnSpc>
                <a:spcPct val="90000"/>
              </a:lnSpc>
              <a:spcBef>
                <a:spcPts val="200"/>
              </a:spcBef>
              <a:spcAft>
                <a:spcPts val="600"/>
              </a:spcAft>
            </a:pPr>
            <a:r>
              <a:rPr lang="fr-FR" sz="1400" i="1" dirty="0">
                <a:latin typeface="Cambria" panose="02040503050406030204" pitchFamily="18" charset="0"/>
                <a:ea typeface="Calibri" panose="020F0502020204030204" pitchFamily="34" charset="0"/>
                <a:cs typeface="Times New Roman" panose="02020603050405020304" pitchFamily="18" charset="0"/>
              </a:rPr>
              <a:t>Sources : FILOCOM, MEDDTL d’après </a:t>
            </a:r>
            <a:r>
              <a:rPr lang="fr-FR" sz="1400" i="1" dirty="0" err="1">
                <a:latin typeface="Cambria" panose="02040503050406030204" pitchFamily="18" charset="0"/>
                <a:ea typeface="Calibri" panose="020F0502020204030204" pitchFamily="34" charset="0"/>
                <a:cs typeface="Times New Roman" panose="02020603050405020304" pitchFamily="18" charset="0"/>
              </a:rPr>
              <a:t>DGFiP</a:t>
            </a:r>
            <a:r>
              <a:rPr lang="fr-FR" sz="1400" i="1" dirty="0">
                <a:latin typeface="Cambria" panose="02040503050406030204" pitchFamily="18" charset="0"/>
                <a:ea typeface="Calibri" panose="020F0502020204030204" pitchFamily="34" charset="0"/>
                <a:cs typeface="Times New Roman" panose="02020603050405020304" pitchFamily="18" charset="0"/>
              </a:rPr>
              <a:t>, 2015.</a:t>
            </a:r>
            <a:endParaRPr lang="fr-FR" sz="1400" i="1"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 name="Ellipse 2"/>
          <p:cNvSpPr/>
          <p:nvPr/>
        </p:nvSpPr>
        <p:spPr>
          <a:xfrm>
            <a:off x="4273826" y="1674194"/>
            <a:ext cx="409492" cy="210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p:cNvSpPr/>
          <p:nvPr/>
        </p:nvSpPr>
        <p:spPr>
          <a:xfrm>
            <a:off x="6731276" y="2504586"/>
            <a:ext cx="409492" cy="210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p:nvSpPr>
        <p:spPr>
          <a:xfrm>
            <a:off x="5086681" y="4036538"/>
            <a:ext cx="409492" cy="210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8581280" y="3884213"/>
            <a:ext cx="841016" cy="413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9422295" y="4036538"/>
            <a:ext cx="536713" cy="296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p:cNvSpPr/>
          <p:nvPr/>
        </p:nvSpPr>
        <p:spPr>
          <a:xfrm>
            <a:off x="11250928" y="6225053"/>
            <a:ext cx="703858" cy="338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p:cNvSpPr/>
          <p:nvPr/>
        </p:nvSpPr>
        <p:spPr>
          <a:xfrm>
            <a:off x="6490880" y="4444864"/>
            <a:ext cx="574938" cy="21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D31182B0-10AD-40BF-810F-0EBACC4991BC}"/>
              </a:ext>
            </a:extLst>
          </p:cNvPr>
          <p:cNvSpPr txBox="1"/>
          <p:nvPr/>
        </p:nvSpPr>
        <p:spPr>
          <a:xfrm rot="20409146">
            <a:off x="5119662" y="1768111"/>
            <a:ext cx="1528303" cy="461665"/>
          </a:xfrm>
          <a:prstGeom prst="rect">
            <a:avLst/>
          </a:prstGeom>
          <a:noFill/>
        </p:spPr>
        <p:txBody>
          <a:bodyPr wrap="none" rtlCol="0">
            <a:spAutoFit/>
          </a:bodyPr>
          <a:lstStyle/>
          <a:p>
            <a:pPr algn="ctr"/>
            <a:r>
              <a:rPr lang="fr-FR" sz="1200" b="1" i="1" dirty="0">
                <a:solidFill>
                  <a:schemeClr val="accent2">
                    <a:lumMod val="75000"/>
                  </a:schemeClr>
                </a:solidFill>
              </a:rPr>
              <a:t>= situation moyenne </a:t>
            </a:r>
          </a:p>
          <a:p>
            <a:pPr algn="ctr"/>
            <a:r>
              <a:rPr lang="fr-FR" sz="1200" b="1" i="1" dirty="0">
                <a:solidFill>
                  <a:schemeClr val="accent2">
                    <a:lumMod val="75000"/>
                  </a:schemeClr>
                </a:solidFill>
              </a:rPr>
              <a:t>en IDF</a:t>
            </a:r>
          </a:p>
        </p:txBody>
      </p:sp>
      <p:cxnSp>
        <p:nvCxnSpPr>
          <p:cNvPr id="31" name="Connecteur droit 30">
            <a:extLst>
              <a:ext uri="{FF2B5EF4-FFF2-40B4-BE49-F238E27FC236}">
                <a16:creationId xmlns:a16="http://schemas.microsoft.com/office/drawing/2014/main" id="{B47B8062-8F32-4D36-B876-C4854E9742E4}"/>
              </a:ext>
            </a:extLst>
          </p:cNvPr>
          <p:cNvCxnSpPr/>
          <p:nvPr/>
        </p:nvCxnSpPr>
        <p:spPr>
          <a:xfrm flipH="1">
            <a:off x="4316803" y="2272352"/>
            <a:ext cx="3059196" cy="3001"/>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F489B9B8-736D-4C16-A49E-7BE4D6A09DB7}"/>
              </a:ext>
            </a:extLst>
          </p:cNvPr>
          <p:cNvSpPr txBox="1"/>
          <p:nvPr/>
        </p:nvSpPr>
        <p:spPr>
          <a:xfrm rot="20409146">
            <a:off x="1475974" y="5003617"/>
            <a:ext cx="1528303" cy="461665"/>
          </a:xfrm>
          <a:prstGeom prst="rect">
            <a:avLst/>
          </a:prstGeom>
          <a:noFill/>
        </p:spPr>
        <p:txBody>
          <a:bodyPr wrap="none" rtlCol="0">
            <a:spAutoFit/>
          </a:bodyPr>
          <a:lstStyle/>
          <a:p>
            <a:pPr algn="ctr"/>
            <a:r>
              <a:rPr lang="fr-FR" sz="1200" b="1" i="1" dirty="0">
                <a:solidFill>
                  <a:schemeClr val="accent2">
                    <a:lumMod val="75000"/>
                  </a:schemeClr>
                </a:solidFill>
              </a:rPr>
              <a:t>= situation moyenne </a:t>
            </a:r>
          </a:p>
          <a:p>
            <a:pPr algn="ctr"/>
            <a:r>
              <a:rPr lang="fr-FR" sz="1200" b="1" i="1" dirty="0">
                <a:solidFill>
                  <a:schemeClr val="accent2">
                    <a:lumMod val="75000"/>
                  </a:schemeClr>
                </a:solidFill>
              </a:rPr>
              <a:t>en IDF</a:t>
            </a:r>
          </a:p>
        </p:txBody>
      </p:sp>
      <p:cxnSp>
        <p:nvCxnSpPr>
          <p:cNvPr id="33" name="Connecteur droit 32">
            <a:extLst>
              <a:ext uri="{FF2B5EF4-FFF2-40B4-BE49-F238E27FC236}">
                <a16:creationId xmlns:a16="http://schemas.microsoft.com/office/drawing/2014/main" id="{F8E29B3C-8F35-4D05-A0F5-A9FF1B7B6A2D}"/>
              </a:ext>
            </a:extLst>
          </p:cNvPr>
          <p:cNvCxnSpPr/>
          <p:nvPr/>
        </p:nvCxnSpPr>
        <p:spPr>
          <a:xfrm flipH="1">
            <a:off x="673115" y="5507858"/>
            <a:ext cx="3059196" cy="3001"/>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74259669-3979-40EA-A9AD-9FF968236E1F}"/>
              </a:ext>
            </a:extLst>
          </p:cNvPr>
          <p:cNvSpPr txBox="1"/>
          <p:nvPr/>
        </p:nvSpPr>
        <p:spPr>
          <a:xfrm rot="20409146">
            <a:off x="9986792" y="3756210"/>
            <a:ext cx="1528303" cy="461665"/>
          </a:xfrm>
          <a:prstGeom prst="rect">
            <a:avLst/>
          </a:prstGeom>
          <a:noFill/>
        </p:spPr>
        <p:txBody>
          <a:bodyPr wrap="none" rtlCol="0">
            <a:spAutoFit/>
          </a:bodyPr>
          <a:lstStyle/>
          <a:p>
            <a:pPr algn="ctr"/>
            <a:r>
              <a:rPr lang="fr-FR" sz="1200" b="1" i="1" dirty="0">
                <a:solidFill>
                  <a:schemeClr val="accent2">
                    <a:lumMod val="75000"/>
                  </a:schemeClr>
                </a:solidFill>
              </a:rPr>
              <a:t>= situation moyenne </a:t>
            </a:r>
          </a:p>
          <a:p>
            <a:pPr algn="ctr"/>
            <a:r>
              <a:rPr lang="fr-FR" sz="1200" b="1" i="1" dirty="0">
                <a:solidFill>
                  <a:schemeClr val="accent2">
                    <a:lumMod val="75000"/>
                  </a:schemeClr>
                </a:solidFill>
              </a:rPr>
              <a:t>en IDF</a:t>
            </a:r>
          </a:p>
        </p:txBody>
      </p:sp>
      <p:cxnSp>
        <p:nvCxnSpPr>
          <p:cNvPr id="35" name="Connecteur droit 34">
            <a:extLst>
              <a:ext uri="{FF2B5EF4-FFF2-40B4-BE49-F238E27FC236}">
                <a16:creationId xmlns:a16="http://schemas.microsoft.com/office/drawing/2014/main" id="{419165F2-48D7-4150-ACD5-2E2F3C1DE8B3}"/>
              </a:ext>
            </a:extLst>
          </p:cNvPr>
          <p:cNvCxnSpPr/>
          <p:nvPr/>
        </p:nvCxnSpPr>
        <p:spPr>
          <a:xfrm flipH="1">
            <a:off x="646123" y="2857215"/>
            <a:ext cx="3059196" cy="3001"/>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52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4F2FAEA-037F-4690-A23B-8B0B292D6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45" y="0"/>
            <a:ext cx="8897309" cy="6858000"/>
          </a:xfrm>
          <a:prstGeom prst="rect">
            <a:avLst/>
          </a:prstGeom>
        </p:spPr>
      </p:pic>
      <p:sp>
        <p:nvSpPr>
          <p:cNvPr id="2" name="Titre 1">
            <a:extLst>
              <a:ext uri="{FF2B5EF4-FFF2-40B4-BE49-F238E27FC236}">
                <a16:creationId xmlns:a16="http://schemas.microsoft.com/office/drawing/2014/main" id="{8486FF54-9960-485D-91AA-3E88EB716E10}"/>
              </a:ext>
            </a:extLst>
          </p:cNvPr>
          <p:cNvSpPr>
            <a:spLocks noGrp="1"/>
          </p:cNvSpPr>
          <p:nvPr>
            <p:ph type="title"/>
          </p:nvPr>
        </p:nvSpPr>
        <p:spPr>
          <a:xfrm>
            <a:off x="-49698" y="365125"/>
            <a:ext cx="10515600" cy="1325563"/>
          </a:xfrm>
        </p:spPr>
        <p:txBody>
          <a:bodyPr/>
          <a:lstStyle/>
          <a:p>
            <a:r>
              <a:rPr lang="fr-FR" b="1" dirty="0">
                <a:effectLst>
                  <a:outerShdw blurRad="38100" dist="38100" dir="2700000" algn="tl">
                    <a:srgbClr val="000000">
                      <a:alpha val="43137"/>
                    </a:srgbClr>
                  </a:outerShdw>
                </a:effectLst>
              </a:rPr>
              <a:t>Égalité des chances et territoires</a:t>
            </a:r>
          </a:p>
        </p:txBody>
      </p:sp>
      <p:sp>
        <p:nvSpPr>
          <p:cNvPr id="3" name="Espace réservé du contenu 2">
            <a:extLst>
              <a:ext uri="{FF2B5EF4-FFF2-40B4-BE49-F238E27FC236}">
                <a16:creationId xmlns:a16="http://schemas.microsoft.com/office/drawing/2014/main" id="{AFB05CF7-6BC9-4C56-BB58-0DE1E17DDBE3}"/>
              </a:ext>
            </a:extLst>
          </p:cNvPr>
          <p:cNvSpPr>
            <a:spLocks noGrp="1"/>
          </p:cNvSpPr>
          <p:nvPr>
            <p:ph idx="1"/>
          </p:nvPr>
        </p:nvSpPr>
        <p:spPr>
          <a:xfrm>
            <a:off x="-9940" y="897972"/>
            <a:ext cx="3004931" cy="4351338"/>
          </a:xfrm>
        </p:spPr>
        <p:txBody>
          <a:bodyPr/>
          <a:lstStyle/>
          <a:p>
            <a:pPr marL="0" indent="0">
              <a:buNone/>
            </a:pPr>
            <a:endParaRPr lang="fr-FR" dirty="0"/>
          </a:p>
          <a:p>
            <a:pPr marL="0" indent="0">
              <a:buNone/>
            </a:pPr>
            <a:r>
              <a:rPr lang="fr-FR" b="1" dirty="0"/>
              <a:t>Des inégalités </a:t>
            </a:r>
            <a:r>
              <a:rPr lang="fr-FR" b="1" dirty="0">
                <a:solidFill>
                  <a:srgbClr val="FF0000"/>
                </a:solidFill>
              </a:rPr>
              <a:t>selon les échelles géographiques</a:t>
            </a:r>
            <a:r>
              <a:rPr lang="fr-FR" dirty="0"/>
              <a:t> :</a:t>
            </a:r>
          </a:p>
        </p:txBody>
      </p:sp>
      <p:sp>
        <p:nvSpPr>
          <p:cNvPr id="5" name="ZoneTexte 4">
            <a:extLst>
              <a:ext uri="{FF2B5EF4-FFF2-40B4-BE49-F238E27FC236}">
                <a16:creationId xmlns:a16="http://schemas.microsoft.com/office/drawing/2014/main" id="{1BBA6C32-A423-4833-BF04-BAE56769B46E}"/>
              </a:ext>
            </a:extLst>
          </p:cNvPr>
          <p:cNvSpPr txBox="1"/>
          <p:nvPr/>
        </p:nvSpPr>
        <p:spPr>
          <a:xfrm>
            <a:off x="145774" y="3697357"/>
            <a:ext cx="3147465" cy="1754326"/>
          </a:xfrm>
          <a:prstGeom prst="rect">
            <a:avLst/>
          </a:prstGeom>
          <a:noFill/>
        </p:spPr>
        <p:txBody>
          <a:bodyPr wrap="none" rtlCol="0">
            <a:spAutoFit/>
          </a:bodyPr>
          <a:lstStyle/>
          <a:p>
            <a:r>
              <a:rPr lang="fr-FR" dirty="0"/>
              <a:t>Pauvreté des villes centres</a:t>
            </a:r>
          </a:p>
          <a:p>
            <a:r>
              <a:rPr lang="fr-FR" dirty="0"/>
              <a:t>par rapport à leur périphérie</a:t>
            </a:r>
          </a:p>
          <a:p>
            <a:r>
              <a:rPr lang="fr-FR" dirty="0"/>
              <a:t>(</a:t>
            </a:r>
            <a:r>
              <a:rPr lang="fr-FR" dirty="0" err="1"/>
              <a:t>cf</a:t>
            </a:r>
            <a:r>
              <a:rPr lang="fr-FR" dirty="0"/>
              <a:t> Rennes, Nantes, Bordeaux, </a:t>
            </a:r>
          </a:p>
          <a:p>
            <a:r>
              <a:rPr lang="fr-FR" dirty="0"/>
              <a:t>Toulouse, etc.)</a:t>
            </a:r>
          </a:p>
          <a:p>
            <a:r>
              <a:rPr lang="fr-FR" dirty="0"/>
              <a:t>et pauvreté de certains espaces</a:t>
            </a:r>
          </a:p>
          <a:p>
            <a:r>
              <a:rPr lang="fr-FR" dirty="0"/>
              <a:t>ruraux</a:t>
            </a:r>
          </a:p>
        </p:txBody>
      </p:sp>
    </p:spTree>
    <p:extLst>
      <p:ext uri="{BB962C8B-B14F-4D97-AF65-F5344CB8AC3E}">
        <p14:creationId xmlns:p14="http://schemas.microsoft.com/office/powerpoint/2010/main" val="328188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7796-DE24-4927-9410-0EB4A72A9B59}"/>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Égalité des chances et territoires</a:t>
            </a:r>
            <a:endParaRPr lang="fr-FR" dirty="0"/>
          </a:p>
        </p:txBody>
      </p:sp>
      <p:sp>
        <p:nvSpPr>
          <p:cNvPr id="3" name="Espace réservé du contenu 2">
            <a:extLst>
              <a:ext uri="{FF2B5EF4-FFF2-40B4-BE49-F238E27FC236}">
                <a16:creationId xmlns:a16="http://schemas.microsoft.com/office/drawing/2014/main" id="{B6D119E5-7F07-4459-B31D-A8BF6E30419B}"/>
              </a:ext>
            </a:extLst>
          </p:cNvPr>
          <p:cNvSpPr>
            <a:spLocks noGrp="1"/>
          </p:cNvSpPr>
          <p:nvPr>
            <p:ph idx="1"/>
          </p:nvPr>
        </p:nvSpPr>
        <p:spPr/>
        <p:txBody>
          <a:bodyPr>
            <a:normAutofit/>
          </a:bodyPr>
          <a:lstStyle/>
          <a:p>
            <a:r>
              <a:rPr lang="fr-FR" b="0" i="0" dirty="0">
                <a:solidFill>
                  <a:srgbClr val="222222"/>
                </a:solidFill>
                <a:effectLst/>
                <a:latin typeface="Calibri Light" panose="020F0302020204030204" pitchFamily="34" charset="0"/>
              </a:rPr>
              <a:t>éducation (GT égalité des chances l’a beaucoup travaillé)</a:t>
            </a:r>
          </a:p>
          <a:p>
            <a:r>
              <a:rPr lang="fr-FR" b="0" i="0" dirty="0">
                <a:solidFill>
                  <a:srgbClr val="222222"/>
                </a:solidFill>
                <a:effectLst/>
                <a:latin typeface="Calibri Light" panose="020F0302020204030204" pitchFamily="34" charset="0"/>
              </a:rPr>
              <a:t>emploi (GT accompagnement à insertion professionnelle) </a:t>
            </a:r>
          </a:p>
          <a:p>
            <a:r>
              <a:rPr lang="fr-FR" b="0" i="0" dirty="0">
                <a:solidFill>
                  <a:srgbClr val="222222"/>
                </a:solidFill>
                <a:effectLst/>
                <a:latin typeface="Calibri Light" panose="020F0302020204030204" pitchFamily="34" charset="0"/>
              </a:rPr>
              <a:t>accès au logement (GT existant sur le sujet)</a:t>
            </a:r>
          </a:p>
          <a:p>
            <a:r>
              <a:rPr lang="fr-FR" b="0" i="0" dirty="0">
                <a:solidFill>
                  <a:srgbClr val="222222"/>
                </a:solidFill>
                <a:effectLst/>
                <a:latin typeface="Calibri Light" panose="020F0302020204030204" pitchFamily="34" charset="0"/>
              </a:rPr>
              <a:t>accès au numérique (autres intervenants du jour)</a:t>
            </a:r>
          </a:p>
          <a:p>
            <a:r>
              <a:rPr lang="fr-FR" b="0" i="0" dirty="0">
                <a:solidFill>
                  <a:srgbClr val="222222"/>
                </a:solidFill>
                <a:effectLst/>
                <a:latin typeface="Calibri Light" panose="020F0302020204030204" pitchFamily="34" charset="0"/>
              </a:rPr>
              <a:t>Beaucoup d’autres domaines possibles : santé, environnement, alimentation, culture, accès aux droits sociaux et aux professionnels de l’action sociale, transports et mobilité</a:t>
            </a:r>
          </a:p>
          <a:p>
            <a:r>
              <a:rPr lang="fr-FR" dirty="0">
                <a:solidFill>
                  <a:srgbClr val="222222"/>
                </a:solidFill>
                <a:latin typeface="Calibri Light" panose="020F0302020204030204" pitchFamily="34" charset="0"/>
              </a:rPr>
              <a:t>Prisme territorial : des territoires où se cumulent des difficultés, et des solutions locales à adapter à la diversité territoriale française</a:t>
            </a:r>
            <a:endParaRPr lang="fr-FR" dirty="0"/>
          </a:p>
        </p:txBody>
      </p:sp>
    </p:spTree>
    <p:extLst>
      <p:ext uri="{BB962C8B-B14F-4D97-AF65-F5344CB8AC3E}">
        <p14:creationId xmlns:p14="http://schemas.microsoft.com/office/powerpoint/2010/main" val="2162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7796-DE24-4927-9410-0EB4A72A9B59}"/>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Égalité des chances et territoires : enjeux</a:t>
            </a:r>
            <a:endParaRPr lang="fr-FR" dirty="0"/>
          </a:p>
        </p:txBody>
      </p:sp>
      <p:sp>
        <p:nvSpPr>
          <p:cNvPr id="3" name="Espace réservé du contenu 2">
            <a:extLst>
              <a:ext uri="{FF2B5EF4-FFF2-40B4-BE49-F238E27FC236}">
                <a16:creationId xmlns:a16="http://schemas.microsoft.com/office/drawing/2014/main" id="{B6D119E5-7F07-4459-B31D-A8BF6E30419B}"/>
              </a:ext>
            </a:extLst>
          </p:cNvPr>
          <p:cNvSpPr>
            <a:spLocks noGrp="1"/>
          </p:cNvSpPr>
          <p:nvPr>
            <p:ph idx="1"/>
          </p:nvPr>
        </p:nvSpPr>
        <p:spPr/>
        <p:txBody>
          <a:bodyPr>
            <a:normAutofit fontScale="92500" lnSpcReduction="20000"/>
          </a:bodyPr>
          <a:lstStyle/>
          <a:p>
            <a:r>
              <a:rPr lang="fr-FR" dirty="0">
                <a:latin typeface="+mj-lt"/>
              </a:rPr>
              <a:t>Distribution inégale des pauvretés monétaire, en conditions de vie, et pauvreté subjective, selon les territoires</a:t>
            </a:r>
          </a:p>
          <a:p>
            <a:r>
              <a:rPr lang="fr-FR" dirty="0">
                <a:latin typeface="+mj-lt"/>
              </a:rPr>
              <a:t>Types de pauvreté différenciés selon les territoires : par exemple selon le type d’habitat (précarité énergétique), le type d’espace et l’isolement (déserts médicaux ou alimentaires, enjeux de mobilité), le dynamisme de l’emploi local (chômage et sous-emploi), le poids des stigmatisations ethno-raciales (outre-mer et QPV notamment)</a:t>
            </a:r>
          </a:p>
          <a:p>
            <a:r>
              <a:rPr lang="fr-FR" dirty="0">
                <a:latin typeface="+mj-lt"/>
              </a:rPr>
              <a:t>Distribution inégale des ressources et des moyens selon les territoires</a:t>
            </a:r>
          </a:p>
          <a:p>
            <a:r>
              <a:rPr lang="fr-FR" dirty="0">
                <a:latin typeface="+mj-lt"/>
              </a:rPr>
              <a:t>Distribution inégale des acteurs institutionnels et associatifs selon les territoires (« rationalisation » des services publics, numérisation…)</a:t>
            </a:r>
          </a:p>
          <a:p>
            <a:r>
              <a:rPr lang="fr-FR" dirty="0">
                <a:latin typeface="+mj-lt"/>
              </a:rPr>
              <a:t>Effets de quartier : stigmatisation redoublée par les politiques de discrimination territoriale positive (réseaux d’éducation prioritaire, etc.)</a:t>
            </a:r>
          </a:p>
          <a:p>
            <a:endParaRPr lang="fr-FR" dirty="0">
              <a:latin typeface="+mj-lt"/>
            </a:endParaRPr>
          </a:p>
        </p:txBody>
      </p:sp>
    </p:spTree>
    <p:extLst>
      <p:ext uri="{BB962C8B-B14F-4D97-AF65-F5344CB8AC3E}">
        <p14:creationId xmlns:p14="http://schemas.microsoft.com/office/powerpoint/2010/main" val="119514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7796-DE24-4927-9410-0EB4A72A9B59}"/>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Égalité des chances et territoires : </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plan de la présentation</a:t>
            </a:r>
            <a:endParaRPr lang="fr-FR" dirty="0"/>
          </a:p>
        </p:txBody>
      </p:sp>
      <p:sp>
        <p:nvSpPr>
          <p:cNvPr id="3" name="Espace réservé du contenu 2">
            <a:extLst>
              <a:ext uri="{FF2B5EF4-FFF2-40B4-BE49-F238E27FC236}">
                <a16:creationId xmlns:a16="http://schemas.microsoft.com/office/drawing/2014/main" id="{B6D119E5-7F07-4459-B31D-A8BF6E30419B}"/>
              </a:ext>
            </a:extLst>
          </p:cNvPr>
          <p:cNvSpPr>
            <a:spLocks noGrp="1"/>
          </p:cNvSpPr>
          <p:nvPr>
            <p:ph idx="1"/>
          </p:nvPr>
        </p:nvSpPr>
        <p:spPr/>
        <p:txBody>
          <a:bodyPr>
            <a:normAutofit lnSpcReduction="10000"/>
          </a:bodyPr>
          <a:lstStyle/>
          <a:p>
            <a:pPr marL="0" indent="0">
              <a:buNone/>
            </a:pPr>
            <a:r>
              <a:rPr lang="fr-FR" b="0" i="0" dirty="0">
                <a:solidFill>
                  <a:srgbClr val="222222"/>
                </a:solidFill>
                <a:effectLst/>
                <a:latin typeface="Calibri Light" panose="020F0302020204030204" pitchFamily="34" charset="0"/>
              </a:rPr>
              <a:t>3 types d’espace emblématiques :</a:t>
            </a:r>
          </a:p>
          <a:p>
            <a:r>
              <a:rPr lang="fr-FR" b="0" i="0" dirty="0">
                <a:solidFill>
                  <a:srgbClr val="222222"/>
                </a:solidFill>
                <a:effectLst/>
                <a:latin typeface="Calibri Light" panose="020F0302020204030204" pitchFamily="34" charset="0"/>
              </a:rPr>
              <a:t>Outre-mer (notamment Mayotte)</a:t>
            </a:r>
          </a:p>
          <a:p>
            <a:r>
              <a:rPr lang="fr-FR" dirty="0">
                <a:solidFill>
                  <a:srgbClr val="222222"/>
                </a:solidFill>
                <a:latin typeface="Calibri Light" panose="020F0302020204030204" pitchFamily="34" charset="0"/>
              </a:rPr>
              <a:t>Pauvretés urbaines (notamment la région parisienne)</a:t>
            </a:r>
          </a:p>
          <a:p>
            <a:r>
              <a:rPr lang="fr-FR" dirty="0">
                <a:solidFill>
                  <a:srgbClr val="222222"/>
                </a:solidFill>
                <a:latin typeface="Calibri Light" panose="020F0302020204030204" pitchFamily="34" charset="0"/>
              </a:rPr>
              <a:t>Le rural isolé (notamment la Lozère)</a:t>
            </a:r>
          </a:p>
          <a:p>
            <a:pPr marL="0" indent="0">
              <a:buNone/>
            </a:pPr>
            <a:endParaRPr lang="fr-FR" dirty="0">
              <a:solidFill>
                <a:srgbClr val="222222"/>
              </a:solidFill>
              <a:latin typeface="Calibri Light" panose="020F0302020204030204" pitchFamily="34" charset="0"/>
            </a:endParaRPr>
          </a:p>
          <a:p>
            <a:pPr marL="0" indent="0">
              <a:buNone/>
            </a:pPr>
            <a:r>
              <a:rPr lang="fr-FR" dirty="0">
                <a:solidFill>
                  <a:srgbClr val="222222"/>
                </a:solidFill>
                <a:latin typeface="Calibri Light" panose="020F0302020204030204" pitchFamily="34" charset="0"/>
              </a:rPr>
              <a:t>3 enjeux parmi d’autres (emploi, logement, éducation, numérique…) : </a:t>
            </a:r>
          </a:p>
          <a:p>
            <a:r>
              <a:rPr lang="fr-FR" dirty="0">
                <a:solidFill>
                  <a:srgbClr val="222222"/>
                </a:solidFill>
                <a:latin typeface="Calibri Light" panose="020F0302020204030204" pitchFamily="34" charset="0"/>
              </a:rPr>
              <a:t>La santé et les déserts médicaux</a:t>
            </a:r>
          </a:p>
          <a:p>
            <a:r>
              <a:rPr lang="fr-FR" dirty="0">
                <a:solidFill>
                  <a:srgbClr val="222222"/>
                </a:solidFill>
                <a:latin typeface="Calibri Light" panose="020F0302020204030204" pitchFamily="34" charset="0"/>
              </a:rPr>
              <a:t>L’action sociale et sa décentralisation</a:t>
            </a:r>
          </a:p>
          <a:p>
            <a:r>
              <a:rPr lang="fr-FR" dirty="0">
                <a:solidFill>
                  <a:srgbClr val="222222"/>
                </a:solidFill>
                <a:latin typeface="Calibri Light" panose="020F0302020204030204" pitchFamily="34" charset="0"/>
              </a:rPr>
              <a:t>La mobilité et la lutte contre l’isolement</a:t>
            </a:r>
          </a:p>
          <a:p>
            <a:pPr marL="0" indent="0">
              <a:buNone/>
            </a:pPr>
            <a:endParaRPr lang="fr-FR" dirty="0"/>
          </a:p>
        </p:txBody>
      </p:sp>
      <p:pic>
        <p:nvPicPr>
          <p:cNvPr id="4" name="Image 3">
            <a:extLst>
              <a:ext uri="{FF2B5EF4-FFF2-40B4-BE49-F238E27FC236}">
                <a16:creationId xmlns:a16="http://schemas.microsoft.com/office/drawing/2014/main" id="{FEDA7612-DA36-4F00-BB62-0C274FD37071}"/>
              </a:ext>
            </a:extLst>
          </p:cNvPr>
          <p:cNvPicPr>
            <a:picLocks noChangeAspect="1"/>
          </p:cNvPicPr>
          <p:nvPr/>
        </p:nvPicPr>
        <p:blipFill>
          <a:blip r:embed="rId2"/>
          <a:stretch>
            <a:fillRect/>
          </a:stretch>
        </p:blipFill>
        <p:spPr>
          <a:xfrm>
            <a:off x="11097089" y="30766"/>
            <a:ext cx="1080000" cy="1080000"/>
          </a:xfrm>
          <a:prstGeom prst="rect">
            <a:avLst/>
          </a:prstGeom>
        </p:spPr>
      </p:pic>
      <p:pic>
        <p:nvPicPr>
          <p:cNvPr id="5" name="Image 4">
            <a:extLst>
              <a:ext uri="{FF2B5EF4-FFF2-40B4-BE49-F238E27FC236}">
                <a16:creationId xmlns:a16="http://schemas.microsoft.com/office/drawing/2014/main" id="{8C0741CC-0FE8-4D50-8139-4C2B9033B5CC}"/>
              </a:ext>
            </a:extLst>
          </p:cNvPr>
          <p:cNvPicPr>
            <a:picLocks noChangeAspect="1"/>
          </p:cNvPicPr>
          <p:nvPr/>
        </p:nvPicPr>
        <p:blipFill>
          <a:blip r:embed="rId3"/>
          <a:stretch>
            <a:fillRect/>
          </a:stretch>
        </p:blipFill>
        <p:spPr>
          <a:xfrm>
            <a:off x="11112000" y="1232454"/>
            <a:ext cx="1080000" cy="1080000"/>
          </a:xfrm>
          <a:prstGeom prst="rect">
            <a:avLst/>
          </a:prstGeom>
        </p:spPr>
      </p:pic>
      <p:pic>
        <p:nvPicPr>
          <p:cNvPr id="6" name="Picture 2" descr="Premiers secours kit Icons gratuit">
            <a:extLst>
              <a:ext uri="{FF2B5EF4-FFF2-40B4-BE49-F238E27FC236}">
                <a16:creationId xmlns:a16="http://schemas.microsoft.com/office/drawing/2014/main" id="{4F219BA7-0556-4383-83E5-547D7FAA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1453" y="353833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maine Icons gratuit">
            <a:extLst>
              <a:ext uri="{FF2B5EF4-FFF2-40B4-BE49-F238E27FC236}">
                <a16:creationId xmlns:a16="http://schemas.microsoft.com/office/drawing/2014/main" id="{129CA34C-2E43-440B-8EB7-5D900D2EA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000" y="237214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lidarité Icons gratuit">
            <a:extLst>
              <a:ext uri="{FF2B5EF4-FFF2-40B4-BE49-F238E27FC236}">
                <a16:creationId xmlns:a16="http://schemas.microsoft.com/office/drawing/2014/main" id="{EFE9F667-FC5E-439B-88A2-B20B322D2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8420" y="465970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oiture Icons gratuit">
            <a:extLst>
              <a:ext uri="{FF2B5EF4-FFF2-40B4-BE49-F238E27FC236}">
                <a16:creationId xmlns:a16="http://schemas.microsoft.com/office/drawing/2014/main" id="{27F06390-F83C-4095-961B-E2C2D448F4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816" y="5757091"/>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946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5449</Words>
  <Application>Microsoft Office PowerPoint</Application>
  <PresentationFormat>Grand écran</PresentationFormat>
  <Paragraphs>343</Paragraphs>
  <Slides>51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51</vt:i4>
      </vt:variant>
    </vt:vector>
  </HeadingPairs>
  <TitlesOfParts>
    <vt:vector size="56" baseType="lpstr">
      <vt:lpstr>Arial</vt:lpstr>
      <vt:lpstr>Calibri</vt:lpstr>
      <vt:lpstr>Calibri Light</vt:lpstr>
      <vt:lpstr>Cambria</vt:lpstr>
      <vt:lpstr>Thème Office</vt:lpstr>
      <vt:lpstr>Égalité des chances et territoires</vt:lpstr>
      <vt:lpstr>Égalité des chances et territoires : Introduction</vt:lpstr>
      <vt:lpstr>Égalité des chances et territoires</vt:lpstr>
      <vt:lpstr>Égalité des chances et territoires</vt:lpstr>
      <vt:lpstr>Égalité des chances et territoires</vt:lpstr>
      <vt:lpstr>Égalité des chances et territoires</vt:lpstr>
      <vt:lpstr>Égalité des chances et territoires</vt:lpstr>
      <vt:lpstr>Égalité des chances et territoires : enjeux</vt:lpstr>
      <vt:lpstr>Égalité des chances et territoires :  plan de la présentation</vt:lpstr>
      <vt:lpstr>1 – Outre-mer :  pauvretés et inégalités massives</vt:lpstr>
      <vt:lpstr>Présentation PowerPoint</vt:lpstr>
      <vt:lpstr>Des chiffres alarmants à Mayotte</vt:lpstr>
      <vt:lpstr>Pauvreté en conditions de vie des Mahorais</vt:lpstr>
      <vt:lpstr>Des pauvretés différenciées à Mayotte</vt:lpstr>
      <vt:lpstr>Des pauvretés différenciées à Mayotte</vt:lpstr>
      <vt:lpstr>Des inégalités croissantes à Mayotte</vt:lpstr>
      <vt:lpstr>Outre-mer : inégalités des chances et territoires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 Le rural isolé et les enjeux de l’isolement</vt:lpstr>
      <vt:lpstr>Une initiative : le Solidaribus du Secours Populaire Français de Lozère</vt:lpstr>
      <vt:lpstr>Présentation PowerPoint</vt:lpstr>
      <vt:lpstr>Présentation PowerPoint</vt:lpstr>
      <vt:lpstr>4 - Les déserts médicaux : 6% de la population</vt:lpstr>
      <vt:lpstr>Présentation PowerPoint</vt:lpstr>
      <vt:lpstr>Déserts médicaux et renoncement aux soins des personnes pauvres</vt:lpstr>
      <vt:lpstr>Les déserts médicaux  (mesures plus simples…)</vt:lpstr>
      <vt:lpstr>L’initiative de l’UFC Que Choisir face aux déserts médicaux</vt:lpstr>
      <vt:lpstr>5 - Décentraliser l’action sociale, jusqu’où?</vt:lpstr>
      <vt:lpstr>Décentraliser l’action sociale, jusqu’où?</vt:lpstr>
      <vt:lpstr>6 - La mobilité est-elle un luxe?</vt:lpstr>
      <vt:lpstr>L’immobilité… au risque de l’isolement et du repli</vt:lpstr>
      <vt:lpstr>Une initiative : lutte contre l’isolement (Secours catholique)</vt:lpstr>
      <vt:lpstr>Une initiative : lutte contre l’isolement (Secours catholique)</vt:lpstr>
      <vt:lpstr>Conclusion - « Aller vers » : s’adapter aux configurations sociales et territoriales, pour aller vers toutes les populations en situation de pauvreté</vt:lpstr>
      <vt:lpstr>Conclusion - Le territoire : piège ou solution?</vt:lpstr>
      <vt:lpstr>Présentation PowerPoint</vt:lpstr>
      <vt:lpstr>66% de la population de Mayotte vit dans un QPV (7% en métropole)</vt:lpstr>
      <vt:lpstr>Les déserts médicaux (méthodologie)</vt:lpstr>
      <vt:lpstr>Les déserts médicaux (méthodologie)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Égalité des chances et territoires</dc:title>
  <dc:creator>Modifications</dc:creator>
  <cp:lastModifiedBy>Modifications</cp:lastModifiedBy>
  <cp:revision>38</cp:revision>
  <dcterms:created xsi:type="dcterms:W3CDTF">2021-10-06T08:29:39Z</dcterms:created>
  <dcterms:modified xsi:type="dcterms:W3CDTF">2021-10-12T13:08:18Z</dcterms:modified>
</cp:coreProperties>
</file>