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9" r:id="rId3"/>
    <p:sldId id="274" r:id="rId4"/>
    <p:sldId id="357" r:id="rId5"/>
    <p:sldId id="341" r:id="rId6"/>
    <p:sldId id="319" r:id="rId7"/>
    <p:sldId id="359" r:id="rId8"/>
    <p:sldId id="360" r:id="rId9"/>
    <p:sldId id="361" r:id="rId10"/>
    <p:sldId id="320" r:id="rId11"/>
    <p:sldId id="363" r:id="rId12"/>
    <p:sldId id="364" r:id="rId13"/>
    <p:sldId id="343" r:id="rId14"/>
    <p:sldId id="342" r:id="rId15"/>
    <p:sldId id="362" r:id="rId16"/>
    <p:sldId id="350" r:id="rId17"/>
    <p:sldId id="346" r:id="rId18"/>
    <p:sldId id="347" r:id="rId19"/>
    <p:sldId id="358" r:id="rId20"/>
    <p:sldId id="351" r:id="rId21"/>
    <p:sldId id="356" r:id="rId22"/>
    <p:sldId id="355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060"/>
    <a:srgbClr val="0066FF"/>
    <a:srgbClr val="B8B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713" autoAdjust="0"/>
  </p:normalViewPr>
  <p:slideViewPr>
    <p:cSldViewPr>
      <p:cViewPr>
        <p:scale>
          <a:sx n="84" d="100"/>
          <a:sy n="84" d="100"/>
        </p:scale>
        <p:origin x="-840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F4C9D4-50A9-4514-9CF0-443562DBF56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679376B-B679-45BD-A862-EAB0CC14EBCC}">
      <dgm:prSet phldrT="[Texte]" custT="1"/>
      <dgm:spPr/>
      <dgm:t>
        <a:bodyPr/>
        <a:lstStyle/>
        <a:p>
          <a:r>
            <a:rPr lang="fr-FR" sz="1600" dirty="0" smtClean="0"/>
            <a:t>J’ai peu de relations</a:t>
          </a:r>
          <a:endParaRPr lang="fr-FR" sz="1600" dirty="0"/>
        </a:p>
      </dgm:t>
    </dgm:pt>
    <dgm:pt modelId="{1A90644E-8DD2-4825-91E5-0C5A83CB8D30}" type="parTrans" cxnId="{FB3C24ED-2AFD-41B5-AD11-F90233A25194}">
      <dgm:prSet/>
      <dgm:spPr/>
      <dgm:t>
        <a:bodyPr/>
        <a:lstStyle/>
        <a:p>
          <a:endParaRPr lang="fr-FR"/>
        </a:p>
      </dgm:t>
    </dgm:pt>
    <dgm:pt modelId="{64D88B89-C58A-4430-9EB7-BFC7E92161E2}" type="sibTrans" cxnId="{FB3C24ED-2AFD-41B5-AD11-F90233A25194}">
      <dgm:prSet/>
      <dgm:spPr/>
      <dgm:t>
        <a:bodyPr/>
        <a:lstStyle/>
        <a:p>
          <a:endParaRPr lang="fr-FR"/>
        </a:p>
      </dgm:t>
    </dgm:pt>
    <dgm:pt modelId="{FB4FC978-C00A-47B5-BD61-992755E362C9}">
      <dgm:prSet phldrT="[Texte]" custT="1"/>
      <dgm:spPr/>
      <dgm:t>
        <a:bodyPr/>
        <a:lstStyle/>
        <a:p>
          <a:r>
            <a:rPr lang="fr-FR" sz="1200" dirty="0" smtClean="0"/>
            <a:t>Sentiment que les autres ne s’intéressent pas à moi</a:t>
          </a:r>
          <a:endParaRPr lang="fr-FR" sz="1200" dirty="0"/>
        </a:p>
      </dgm:t>
    </dgm:pt>
    <dgm:pt modelId="{B3B1F611-52D5-40CC-B039-32F24C941E02}" type="parTrans" cxnId="{58CCC71F-FA45-45AC-88DC-C1B1BF6B08A5}">
      <dgm:prSet/>
      <dgm:spPr/>
      <dgm:t>
        <a:bodyPr/>
        <a:lstStyle/>
        <a:p>
          <a:endParaRPr lang="fr-FR"/>
        </a:p>
      </dgm:t>
    </dgm:pt>
    <dgm:pt modelId="{C972DD8C-02BE-4656-9DC4-A4FFFF7BB727}" type="sibTrans" cxnId="{58CCC71F-FA45-45AC-88DC-C1B1BF6B08A5}">
      <dgm:prSet/>
      <dgm:spPr/>
      <dgm:t>
        <a:bodyPr/>
        <a:lstStyle/>
        <a:p>
          <a:endParaRPr lang="fr-FR"/>
        </a:p>
      </dgm:t>
    </dgm:pt>
    <dgm:pt modelId="{67D4ADDB-B6E2-4076-AB2B-6AB99D11390E}">
      <dgm:prSet phldrT="[Texte]" custT="1"/>
      <dgm:spPr/>
      <dgm:t>
        <a:bodyPr/>
        <a:lstStyle/>
        <a:p>
          <a:r>
            <a:rPr lang="fr-FR" sz="1400" dirty="0" smtClean="0"/>
            <a:t>Défiance/méfiance</a:t>
          </a:r>
          <a:endParaRPr lang="fr-FR" sz="800" dirty="0"/>
        </a:p>
      </dgm:t>
    </dgm:pt>
    <dgm:pt modelId="{9C07F215-71A3-4533-A543-CADE52407BC4}" type="parTrans" cxnId="{A787559F-6C41-454A-996C-FB0C2D977758}">
      <dgm:prSet/>
      <dgm:spPr/>
      <dgm:t>
        <a:bodyPr/>
        <a:lstStyle/>
        <a:p>
          <a:endParaRPr lang="fr-FR"/>
        </a:p>
      </dgm:t>
    </dgm:pt>
    <dgm:pt modelId="{45303C43-8B72-4B3B-8A29-F546B688F037}" type="sibTrans" cxnId="{A787559F-6C41-454A-996C-FB0C2D977758}">
      <dgm:prSet/>
      <dgm:spPr/>
      <dgm:t>
        <a:bodyPr/>
        <a:lstStyle/>
        <a:p>
          <a:endParaRPr lang="fr-FR"/>
        </a:p>
      </dgm:t>
    </dgm:pt>
    <dgm:pt modelId="{8344BA13-CFE0-47DE-AD31-D3A7F3E1994B}">
      <dgm:prSet phldrT="[Texte]" custT="1"/>
      <dgm:spPr/>
      <dgm:t>
        <a:bodyPr/>
        <a:lstStyle/>
        <a:p>
          <a:r>
            <a:rPr lang="fr-FR" sz="1800" dirty="0" smtClean="0"/>
            <a:t>Repli sur soi</a:t>
          </a:r>
          <a:endParaRPr lang="fr-FR" sz="1800" dirty="0"/>
        </a:p>
      </dgm:t>
    </dgm:pt>
    <dgm:pt modelId="{20868D25-FDF2-4934-A015-9B34CB4336F1}" type="parTrans" cxnId="{3481787A-6903-4BD9-93B5-B67C2D5EDE18}">
      <dgm:prSet/>
      <dgm:spPr/>
      <dgm:t>
        <a:bodyPr/>
        <a:lstStyle/>
        <a:p>
          <a:endParaRPr lang="fr-FR"/>
        </a:p>
      </dgm:t>
    </dgm:pt>
    <dgm:pt modelId="{89B32126-8317-432E-8038-0412E2911460}" type="sibTrans" cxnId="{3481787A-6903-4BD9-93B5-B67C2D5EDE18}">
      <dgm:prSet/>
      <dgm:spPr/>
      <dgm:t>
        <a:bodyPr/>
        <a:lstStyle/>
        <a:p>
          <a:endParaRPr lang="fr-FR"/>
        </a:p>
      </dgm:t>
    </dgm:pt>
    <dgm:pt modelId="{7B753101-0EC2-49C8-906D-2043EAE9106F}">
      <dgm:prSet phldrT="[Texte]" custT="1"/>
      <dgm:spPr/>
      <dgm:t>
        <a:bodyPr/>
        <a:lstStyle/>
        <a:p>
          <a:r>
            <a:rPr lang="fr-FR" sz="1400" dirty="0" smtClean="0"/>
            <a:t>Isolement</a:t>
          </a:r>
          <a:endParaRPr lang="fr-FR" sz="1400" dirty="0"/>
        </a:p>
      </dgm:t>
    </dgm:pt>
    <dgm:pt modelId="{66AF5CA2-5D0A-40FE-AEF7-94488AA52D52}" type="parTrans" cxnId="{896881BC-FBC7-46D6-8413-4CC6AED6DD3F}">
      <dgm:prSet/>
      <dgm:spPr/>
      <dgm:t>
        <a:bodyPr/>
        <a:lstStyle/>
        <a:p>
          <a:endParaRPr lang="fr-FR"/>
        </a:p>
      </dgm:t>
    </dgm:pt>
    <dgm:pt modelId="{F6B7E8B6-1B43-4CAE-B971-CF89974FCE71}" type="sibTrans" cxnId="{896881BC-FBC7-46D6-8413-4CC6AED6DD3F}">
      <dgm:prSet/>
      <dgm:spPr/>
      <dgm:t>
        <a:bodyPr/>
        <a:lstStyle/>
        <a:p>
          <a:endParaRPr lang="fr-FR"/>
        </a:p>
      </dgm:t>
    </dgm:pt>
    <dgm:pt modelId="{E5B1457F-A4AA-4849-8714-77BCFEA37CA4}" type="pres">
      <dgm:prSet presAssocID="{75F4C9D4-50A9-4514-9CF0-443562DBF5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E71F34-2021-4E06-9BCA-8B6D6E5B3204}" type="pres">
      <dgm:prSet presAssocID="{E679376B-B679-45BD-A862-EAB0CC14EB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1DD21E-B295-4A76-8CEE-21DC124EACFF}" type="pres">
      <dgm:prSet presAssocID="{64D88B89-C58A-4430-9EB7-BFC7E92161E2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7035187-A6D5-41DC-BBB1-706B0FCC5153}" type="pres">
      <dgm:prSet presAssocID="{64D88B89-C58A-4430-9EB7-BFC7E92161E2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AD808211-7757-4215-8189-B5353C283CC3}" type="pres">
      <dgm:prSet presAssocID="{FB4FC978-C00A-47B5-BD61-992755E362C9}" presName="node" presStyleLbl="node1" presStyleIdx="1" presStyleCnt="5" custScaleX="108242" custScaleY="1044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8FFBD0-8CC4-405A-B90B-FEBB1433A51C}" type="pres">
      <dgm:prSet presAssocID="{C972DD8C-02BE-4656-9DC4-A4FFFF7BB727}" presName="sibTrans" presStyleLbl="sibTrans2D1" presStyleIdx="1" presStyleCnt="5"/>
      <dgm:spPr/>
      <dgm:t>
        <a:bodyPr/>
        <a:lstStyle/>
        <a:p>
          <a:endParaRPr lang="fr-FR"/>
        </a:p>
      </dgm:t>
    </dgm:pt>
    <dgm:pt modelId="{FF64A316-0376-4553-8635-DA5ADF57921F}" type="pres">
      <dgm:prSet presAssocID="{C972DD8C-02BE-4656-9DC4-A4FFFF7BB72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4B59D58A-89C5-4C3E-955B-9D7362F6A56C}" type="pres">
      <dgm:prSet presAssocID="{67D4ADDB-B6E2-4076-AB2B-6AB99D1139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52037B-FD4E-4555-A98A-C0F47451E7DB}" type="pres">
      <dgm:prSet presAssocID="{45303C43-8B72-4B3B-8A29-F546B688F037}" presName="sibTrans" presStyleLbl="sibTrans2D1" presStyleIdx="2" presStyleCnt="5"/>
      <dgm:spPr/>
      <dgm:t>
        <a:bodyPr/>
        <a:lstStyle/>
        <a:p>
          <a:endParaRPr lang="fr-FR"/>
        </a:p>
      </dgm:t>
    </dgm:pt>
    <dgm:pt modelId="{8CB0EF12-9D65-4416-9040-0559D41112C0}" type="pres">
      <dgm:prSet presAssocID="{45303C43-8B72-4B3B-8A29-F546B688F037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1DD52292-E6D9-4B60-B20A-55A48A5F8364}" type="pres">
      <dgm:prSet presAssocID="{8344BA13-CFE0-47DE-AD31-D3A7F3E199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41C09A-27F1-4070-9EB2-D84691F151BE}" type="pres">
      <dgm:prSet presAssocID="{89B32126-8317-432E-8038-0412E2911460}" presName="sibTrans" presStyleLbl="sibTrans2D1" presStyleIdx="3" presStyleCnt="5"/>
      <dgm:spPr/>
      <dgm:t>
        <a:bodyPr/>
        <a:lstStyle/>
        <a:p>
          <a:endParaRPr lang="fr-FR"/>
        </a:p>
      </dgm:t>
    </dgm:pt>
    <dgm:pt modelId="{03810C3F-9CA7-4AF8-AEEC-24D1F37926FB}" type="pres">
      <dgm:prSet presAssocID="{89B32126-8317-432E-8038-0412E2911460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747A6C22-6929-4306-84A1-0A8E6E4CD0C9}" type="pres">
      <dgm:prSet presAssocID="{7B753101-0EC2-49C8-906D-2043EAE910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F4571B-E5E1-4137-91FB-1F3384AA31B1}" type="pres">
      <dgm:prSet presAssocID="{F6B7E8B6-1B43-4CAE-B971-CF89974FCE71}" presName="sibTrans" presStyleLbl="sibTrans2D1" presStyleIdx="4" presStyleCnt="5"/>
      <dgm:spPr/>
      <dgm:t>
        <a:bodyPr/>
        <a:lstStyle/>
        <a:p>
          <a:endParaRPr lang="fr-FR"/>
        </a:p>
      </dgm:t>
    </dgm:pt>
    <dgm:pt modelId="{C18CC063-9A0E-4FC7-A3A5-65B51BC92B1A}" type="pres">
      <dgm:prSet presAssocID="{F6B7E8B6-1B43-4CAE-B971-CF89974FCE71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6E540376-4CF2-4139-97D8-D5BDBEC6BC04}" type="presOf" srcId="{C972DD8C-02BE-4656-9DC4-A4FFFF7BB727}" destId="{E48FFBD0-8CC4-405A-B90B-FEBB1433A51C}" srcOrd="0" destOrd="0" presId="urn:microsoft.com/office/officeart/2005/8/layout/cycle2"/>
    <dgm:cxn modelId="{58CCC71F-FA45-45AC-88DC-C1B1BF6B08A5}" srcId="{75F4C9D4-50A9-4514-9CF0-443562DBF563}" destId="{FB4FC978-C00A-47B5-BD61-992755E362C9}" srcOrd="1" destOrd="0" parTransId="{B3B1F611-52D5-40CC-B039-32F24C941E02}" sibTransId="{C972DD8C-02BE-4656-9DC4-A4FFFF7BB727}"/>
    <dgm:cxn modelId="{75F4715C-5341-49A4-AD39-BCAB199DF1D2}" type="presOf" srcId="{8344BA13-CFE0-47DE-AD31-D3A7F3E1994B}" destId="{1DD52292-E6D9-4B60-B20A-55A48A5F8364}" srcOrd="0" destOrd="0" presId="urn:microsoft.com/office/officeart/2005/8/layout/cycle2"/>
    <dgm:cxn modelId="{896881BC-FBC7-46D6-8413-4CC6AED6DD3F}" srcId="{75F4C9D4-50A9-4514-9CF0-443562DBF563}" destId="{7B753101-0EC2-49C8-906D-2043EAE9106F}" srcOrd="4" destOrd="0" parTransId="{66AF5CA2-5D0A-40FE-AEF7-94488AA52D52}" sibTransId="{F6B7E8B6-1B43-4CAE-B971-CF89974FCE71}"/>
    <dgm:cxn modelId="{05FC6609-900C-4D16-B322-F279BC1DF562}" type="presOf" srcId="{FB4FC978-C00A-47B5-BD61-992755E362C9}" destId="{AD808211-7757-4215-8189-B5353C283CC3}" srcOrd="0" destOrd="0" presId="urn:microsoft.com/office/officeart/2005/8/layout/cycle2"/>
    <dgm:cxn modelId="{E3AB9CC4-FA48-48A1-B0C8-B1D51FBE84A8}" type="presOf" srcId="{C972DD8C-02BE-4656-9DC4-A4FFFF7BB727}" destId="{FF64A316-0376-4553-8635-DA5ADF57921F}" srcOrd="1" destOrd="0" presId="urn:microsoft.com/office/officeart/2005/8/layout/cycle2"/>
    <dgm:cxn modelId="{2AAF9CD3-5D8E-4A48-8C69-E734D3C4C374}" type="presOf" srcId="{E679376B-B679-45BD-A862-EAB0CC14EBCC}" destId="{6EE71F34-2021-4E06-9BCA-8B6D6E5B3204}" srcOrd="0" destOrd="0" presId="urn:microsoft.com/office/officeart/2005/8/layout/cycle2"/>
    <dgm:cxn modelId="{78DDA718-AD0F-421C-8F1A-31918A538504}" type="presOf" srcId="{64D88B89-C58A-4430-9EB7-BFC7E92161E2}" destId="{87035187-A6D5-41DC-BBB1-706B0FCC5153}" srcOrd="1" destOrd="0" presId="urn:microsoft.com/office/officeart/2005/8/layout/cycle2"/>
    <dgm:cxn modelId="{85F8185D-57EE-4C50-B2C9-7B9F3AE62F83}" type="presOf" srcId="{F6B7E8B6-1B43-4CAE-B971-CF89974FCE71}" destId="{C18CC063-9A0E-4FC7-A3A5-65B51BC92B1A}" srcOrd="1" destOrd="0" presId="urn:microsoft.com/office/officeart/2005/8/layout/cycle2"/>
    <dgm:cxn modelId="{783FC115-F14E-4685-BB26-CF12AD795DDF}" type="presOf" srcId="{45303C43-8B72-4B3B-8A29-F546B688F037}" destId="{1252037B-FD4E-4555-A98A-C0F47451E7DB}" srcOrd="0" destOrd="0" presId="urn:microsoft.com/office/officeart/2005/8/layout/cycle2"/>
    <dgm:cxn modelId="{0D779A1E-5A59-47E7-B332-73DDF80AE807}" type="presOf" srcId="{45303C43-8B72-4B3B-8A29-F546B688F037}" destId="{8CB0EF12-9D65-4416-9040-0559D41112C0}" srcOrd="1" destOrd="0" presId="urn:microsoft.com/office/officeart/2005/8/layout/cycle2"/>
    <dgm:cxn modelId="{19CB36AF-4F9A-4D4F-BCA5-EA3C5CB3C8B0}" type="presOf" srcId="{7B753101-0EC2-49C8-906D-2043EAE9106F}" destId="{747A6C22-6929-4306-84A1-0A8E6E4CD0C9}" srcOrd="0" destOrd="0" presId="urn:microsoft.com/office/officeart/2005/8/layout/cycle2"/>
    <dgm:cxn modelId="{2FC08396-82C4-4EF2-90D7-6AF91CD91CC1}" type="presOf" srcId="{F6B7E8B6-1B43-4CAE-B971-CF89974FCE71}" destId="{CAF4571B-E5E1-4137-91FB-1F3384AA31B1}" srcOrd="0" destOrd="0" presId="urn:microsoft.com/office/officeart/2005/8/layout/cycle2"/>
    <dgm:cxn modelId="{A7C1C3C8-5F1D-4F0C-AB7A-F38E4EF1FC1E}" type="presOf" srcId="{89B32126-8317-432E-8038-0412E2911460}" destId="{AE41C09A-27F1-4070-9EB2-D84691F151BE}" srcOrd="0" destOrd="0" presId="urn:microsoft.com/office/officeart/2005/8/layout/cycle2"/>
    <dgm:cxn modelId="{A97BDCEF-2529-43E5-87B9-BC1F0262658D}" type="presOf" srcId="{89B32126-8317-432E-8038-0412E2911460}" destId="{03810C3F-9CA7-4AF8-AEEC-24D1F37926FB}" srcOrd="1" destOrd="0" presId="urn:microsoft.com/office/officeart/2005/8/layout/cycle2"/>
    <dgm:cxn modelId="{1317A422-C979-401D-9BC2-4D6A6390F18B}" type="presOf" srcId="{64D88B89-C58A-4430-9EB7-BFC7E92161E2}" destId="{3D1DD21E-B295-4A76-8CEE-21DC124EACFF}" srcOrd="0" destOrd="0" presId="urn:microsoft.com/office/officeart/2005/8/layout/cycle2"/>
    <dgm:cxn modelId="{FB3C24ED-2AFD-41B5-AD11-F90233A25194}" srcId="{75F4C9D4-50A9-4514-9CF0-443562DBF563}" destId="{E679376B-B679-45BD-A862-EAB0CC14EBCC}" srcOrd="0" destOrd="0" parTransId="{1A90644E-8DD2-4825-91E5-0C5A83CB8D30}" sibTransId="{64D88B89-C58A-4430-9EB7-BFC7E92161E2}"/>
    <dgm:cxn modelId="{464039ED-4992-44BD-ADA9-30F539F1920D}" type="presOf" srcId="{67D4ADDB-B6E2-4076-AB2B-6AB99D11390E}" destId="{4B59D58A-89C5-4C3E-955B-9D7362F6A56C}" srcOrd="0" destOrd="0" presId="urn:microsoft.com/office/officeart/2005/8/layout/cycle2"/>
    <dgm:cxn modelId="{3481787A-6903-4BD9-93B5-B67C2D5EDE18}" srcId="{75F4C9D4-50A9-4514-9CF0-443562DBF563}" destId="{8344BA13-CFE0-47DE-AD31-D3A7F3E1994B}" srcOrd="3" destOrd="0" parTransId="{20868D25-FDF2-4934-A015-9B34CB4336F1}" sibTransId="{89B32126-8317-432E-8038-0412E2911460}"/>
    <dgm:cxn modelId="{A787559F-6C41-454A-996C-FB0C2D977758}" srcId="{75F4C9D4-50A9-4514-9CF0-443562DBF563}" destId="{67D4ADDB-B6E2-4076-AB2B-6AB99D11390E}" srcOrd="2" destOrd="0" parTransId="{9C07F215-71A3-4533-A543-CADE52407BC4}" sibTransId="{45303C43-8B72-4B3B-8A29-F546B688F037}"/>
    <dgm:cxn modelId="{9E55B84D-1E73-4DB5-8821-3169A1D66653}" type="presOf" srcId="{75F4C9D4-50A9-4514-9CF0-443562DBF563}" destId="{E5B1457F-A4AA-4849-8714-77BCFEA37CA4}" srcOrd="0" destOrd="0" presId="urn:microsoft.com/office/officeart/2005/8/layout/cycle2"/>
    <dgm:cxn modelId="{FB3F7D32-F709-4A36-8ABB-13AE2BAE6190}" type="presParOf" srcId="{E5B1457F-A4AA-4849-8714-77BCFEA37CA4}" destId="{6EE71F34-2021-4E06-9BCA-8B6D6E5B3204}" srcOrd="0" destOrd="0" presId="urn:microsoft.com/office/officeart/2005/8/layout/cycle2"/>
    <dgm:cxn modelId="{EDCC6EF2-D785-4C8C-9478-6E7B47769DF0}" type="presParOf" srcId="{E5B1457F-A4AA-4849-8714-77BCFEA37CA4}" destId="{3D1DD21E-B295-4A76-8CEE-21DC124EACFF}" srcOrd="1" destOrd="0" presId="urn:microsoft.com/office/officeart/2005/8/layout/cycle2"/>
    <dgm:cxn modelId="{C6ADE6FB-7392-4594-AABE-70E68B79AF1B}" type="presParOf" srcId="{3D1DD21E-B295-4A76-8CEE-21DC124EACFF}" destId="{87035187-A6D5-41DC-BBB1-706B0FCC5153}" srcOrd="0" destOrd="0" presId="urn:microsoft.com/office/officeart/2005/8/layout/cycle2"/>
    <dgm:cxn modelId="{B951F8B0-8019-4E0D-AA8B-7182D9D2BE61}" type="presParOf" srcId="{E5B1457F-A4AA-4849-8714-77BCFEA37CA4}" destId="{AD808211-7757-4215-8189-B5353C283CC3}" srcOrd="2" destOrd="0" presId="urn:microsoft.com/office/officeart/2005/8/layout/cycle2"/>
    <dgm:cxn modelId="{89E531FC-005A-4DC0-B15D-D819CF38E2BF}" type="presParOf" srcId="{E5B1457F-A4AA-4849-8714-77BCFEA37CA4}" destId="{E48FFBD0-8CC4-405A-B90B-FEBB1433A51C}" srcOrd="3" destOrd="0" presId="urn:microsoft.com/office/officeart/2005/8/layout/cycle2"/>
    <dgm:cxn modelId="{F84E5D29-7FB5-4819-B3B5-BC95B77C7CF9}" type="presParOf" srcId="{E48FFBD0-8CC4-405A-B90B-FEBB1433A51C}" destId="{FF64A316-0376-4553-8635-DA5ADF57921F}" srcOrd="0" destOrd="0" presId="urn:microsoft.com/office/officeart/2005/8/layout/cycle2"/>
    <dgm:cxn modelId="{8A1DD6E7-52D0-4DA7-9711-A233F4D4463B}" type="presParOf" srcId="{E5B1457F-A4AA-4849-8714-77BCFEA37CA4}" destId="{4B59D58A-89C5-4C3E-955B-9D7362F6A56C}" srcOrd="4" destOrd="0" presId="urn:microsoft.com/office/officeart/2005/8/layout/cycle2"/>
    <dgm:cxn modelId="{290A5827-31F6-4F8E-A192-68EE3FF608E9}" type="presParOf" srcId="{E5B1457F-A4AA-4849-8714-77BCFEA37CA4}" destId="{1252037B-FD4E-4555-A98A-C0F47451E7DB}" srcOrd="5" destOrd="0" presId="urn:microsoft.com/office/officeart/2005/8/layout/cycle2"/>
    <dgm:cxn modelId="{8FB6911F-4229-42B5-9513-2CE4A19BC0D8}" type="presParOf" srcId="{1252037B-FD4E-4555-A98A-C0F47451E7DB}" destId="{8CB0EF12-9D65-4416-9040-0559D41112C0}" srcOrd="0" destOrd="0" presId="urn:microsoft.com/office/officeart/2005/8/layout/cycle2"/>
    <dgm:cxn modelId="{70D89ADA-9A79-4BC9-AD35-F2A34390B61A}" type="presParOf" srcId="{E5B1457F-A4AA-4849-8714-77BCFEA37CA4}" destId="{1DD52292-E6D9-4B60-B20A-55A48A5F8364}" srcOrd="6" destOrd="0" presId="urn:microsoft.com/office/officeart/2005/8/layout/cycle2"/>
    <dgm:cxn modelId="{644A90E9-192E-439F-8209-D2215182AACD}" type="presParOf" srcId="{E5B1457F-A4AA-4849-8714-77BCFEA37CA4}" destId="{AE41C09A-27F1-4070-9EB2-D84691F151BE}" srcOrd="7" destOrd="0" presId="urn:microsoft.com/office/officeart/2005/8/layout/cycle2"/>
    <dgm:cxn modelId="{FB775945-0A9F-4947-948A-A00462D7E5ED}" type="presParOf" srcId="{AE41C09A-27F1-4070-9EB2-D84691F151BE}" destId="{03810C3F-9CA7-4AF8-AEEC-24D1F37926FB}" srcOrd="0" destOrd="0" presId="urn:microsoft.com/office/officeart/2005/8/layout/cycle2"/>
    <dgm:cxn modelId="{F09BC9ED-66CD-44A8-BAA0-360FBD5BEF02}" type="presParOf" srcId="{E5B1457F-A4AA-4849-8714-77BCFEA37CA4}" destId="{747A6C22-6929-4306-84A1-0A8E6E4CD0C9}" srcOrd="8" destOrd="0" presId="urn:microsoft.com/office/officeart/2005/8/layout/cycle2"/>
    <dgm:cxn modelId="{4716FCF4-704D-43E5-B395-3F8521969DC4}" type="presParOf" srcId="{E5B1457F-A4AA-4849-8714-77BCFEA37CA4}" destId="{CAF4571B-E5E1-4137-91FB-1F3384AA31B1}" srcOrd="9" destOrd="0" presId="urn:microsoft.com/office/officeart/2005/8/layout/cycle2"/>
    <dgm:cxn modelId="{5A072A19-F0FA-4840-A15E-152F6457D61E}" type="presParOf" srcId="{CAF4571B-E5E1-4137-91FB-1F3384AA31B1}" destId="{C18CC063-9A0E-4FC7-A3A5-65B51BC92B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5EF2E-1545-4276-B31C-B0648A34753D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FC18-A82E-44DC-9B0B-A689727DA5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05105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7EFE5-38AC-47C7-9876-97BDEF0389FB}" type="datetimeFigureOut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2C53-E727-4D88-AFA1-9F0EE876E2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88088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2C53-E727-4D88-AFA1-9F0EE876E22F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C350422-6451-42E2-8F0C-BCFA744AB05D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99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089728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1474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354485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85000" r="68577" b="7500"/>
          <a:stretch/>
        </p:blipFill>
        <p:spPr bwMode="auto">
          <a:xfrm>
            <a:off x="232019" y="6100326"/>
            <a:ext cx="1171629" cy="2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1680" y="3609032"/>
            <a:ext cx="5472608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49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85000" r="68577" b="7500"/>
          <a:stretch/>
        </p:blipFill>
        <p:spPr bwMode="auto">
          <a:xfrm>
            <a:off x="232019" y="6100326"/>
            <a:ext cx="1171629" cy="2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1680" y="3465016"/>
            <a:ext cx="5472608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49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85000" r="68577" b="7500"/>
          <a:stretch/>
        </p:blipFill>
        <p:spPr bwMode="auto">
          <a:xfrm>
            <a:off x="232019" y="6100326"/>
            <a:ext cx="1171629" cy="2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188640"/>
            <a:ext cx="2133600" cy="365125"/>
          </a:xfrm>
        </p:spPr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73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85000" r="68577" b="7500"/>
          <a:stretch/>
        </p:blipFill>
        <p:spPr bwMode="auto">
          <a:xfrm>
            <a:off x="232019" y="6100326"/>
            <a:ext cx="1171629" cy="2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1680" y="3465016"/>
            <a:ext cx="5472608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188640"/>
            <a:ext cx="2133600" cy="365125"/>
          </a:xfrm>
        </p:spPr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0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85000" r="68577" b="7500"/>
          <a:stretch/>
        </p:blipFill>
        <p:spPr bwMode="auto">
          <a:xfrm>
            <a:off x="232019" y="6100326"/>
            <a:ext cx="1171629" cy="2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1680" y="2780928"/>
            <a:ext cx="5472608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188640"/>
            <a:ext cx="2133600" cy="365125"/>
          </a:xfrm>
        </p:spPr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46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85000" r="68577" b="7500"/>
          <a:stretch/>
        </p:blipFill>
        <p:spPr bwMode="auto">
          <a:xfrm>
            <a:off x="232019" y="6100326"/>
            <a:ext cx="1171629" cy="2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1680" y="2780928"/>
            <a:ext cx="5472608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188640"/>
            <a:ext cx="2133600" cy="365125"/>
          </a:xfrm>
        </p:spPr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70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85000" r="68577" b="7500"/>
          <a:stretch/>
        </p:blipFill>
        <p:spPr bwMode="auto">
          <a:xfrm>
            <a:off x="232019" y="6100326"/>
            <a:ext cx="1171629" cy="2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1680" y="2780928"/>
            <a:ext cx="1800000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188640"/>
            <a:ext cx="2133600" cy="365125"/>
          </a:xfrm>
        </p:spPr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180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1152128" cy="115212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" t="85000" r="68577" b="7500"/>
          <a:stretch/>
        </p:blipFill>
        <p:spPr bwMode="auto">
          <a:xfrm>
            <a:off x="232019" y="6100326"/>
            <a:ext cx="1171629" cy="28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691680" y="2780928"/>
            <a:ext cx="1800000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188640"/>
            <a:ext cx="2133600" cy="365125"/>
          </a:xfrm>
        </p:spPr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448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23528" y="6237312"/>
            <a:ext cx="2133600" cy="365125"/>
          </a:xfrm>
        </p:spPr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188640"/>
            <a:ext cx="2133600" cy="365125"/>
          </a:xfrm>
        </p:spPr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95536" y="6607769"/>
            <a:ext cx="7488832" cy="61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427212" y="1412776"/>
            <a:ext cx="2128564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H:\Développement\Partenariats et ressources\Service Observatoire\Organisation\Logos et images ref\Nouveau 2013\FDF_Observatoire_quadri_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733256"/>
            <a:ext cx="1944216" cy="10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17884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40" y="5739320"/>
            <a:ext cx="930040" cy="9300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5536" y="6607769"/>
            <a:ext cx="7488832" cy="61591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95536" y="1232768"/>
            <a:ext cx="1647800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76328" y="6304235"/>
            <a:ext cx="99972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3E86303-6A70-45D1-924E-A8F059359746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4288" y="6304235"/>
            <a:ext cx="79208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Page </a:t>
            </a:r>
            <a:fld id="{4A6F0C6D-3D02-4F56-AD22-2FA23DB493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6588224" y="188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CD7A16-F066-4739-B5EB-E8D9013449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3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40" y="5739320"/>
            <a:ext cx="930040" cy="9300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5536" y="6607769"/>
            <a:ext cx="7488832" cy="61591"/>
          </a:xfrm>
          <a:prstGeom prst="rect">
            <a:avLst/>
          </a:prstGeom>
          <a:solidFill>
            <a:srgbClr val="6C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95536" y="1232768"/>
            <a:ext cx="1647800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76328" y="6304235"/>
            <a:ext cx="99972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9D48A00-9502-4AB1-8D43-9DD4E0EEA441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4288" y="6304235"/>
            <a:ext cx="79208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Page </a:t>
            </a:r>
            <a:fld id="{4A6F0C6D-3D02-4F56-AD22-2FA23DB493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6588224" y="188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CD7A16-F066-4739-B5EB-E8D9013449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56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40" y="5739320"/>
            <a:ext cx="930040" cy="9300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5536" y="6607769"/>
            <a:ext cx="7488832" cy="61591"/>
          </a:xfrm>
          <a:prstGeom prst="rect">
            <a:avLst/>
          </a:prstGeom>
          <a:solidFill>
            <a:srgbClr val="6C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395536" y="836712"/>
            <a:ext cx="1647800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76328" y="6304235"/>
            <a:ext cx="99972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58D3378-FC5C-4C45-9F14-63881E0A007D}" type="datetime1">
              <a:rPr lang="fr-FR" smtClean="0"/>
              <a:t>25/04/2019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4288" y="6304235"/>
            <a:ext cx="792088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Page </a:t>
            </a:r>
            <a:fld id="{4A6F0C6D-3D02-4F56-AD22-2FA23DB4935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6588224" y="188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CD7A16-F066-4739-B5EB-E8D90134496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7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07332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5457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721570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961195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6423-F138-4D25-9FB3-29B8E623913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6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507475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4096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D7A16-F066-4739-B5EB-E8D901344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668" r:id="rId14"/>
    <p:sldLayoutId id="2147483664" r:id="rId15"/>
    <p:sldLayoutId id="2147483660" r:id="rId16"/>
    <p:sldLayoutId id="2147483663" r:id="rId17"/>
    <p:sldLayoutId id="2147483661" r:id="rId18"/>
    <p:sldLayoutId id="2147483665" r:id="rId19"/>
    <p:sldLayoutId id="2147483650" r:id="rId20"/>
    <p:sldLayoutId id="2147483666" r:id="rId21"/>
    <p:sldLayoutId id="2147483667" r:id="rId2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Laurence.denervaux@fdf.or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708920"/>
            <a:ext cx="7272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L’isolement relationnel en France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512168" cy="153863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43608" y="3861048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accent6">
                    <a:lumMod val="75000"/>
                  </a:schemeClr>
                </a:solidFill>
              </a:rPr>
              <a:t>Présentation des travaux de la Fondation de France</a:t>
            </a:r>
          </a:p>
          <a:p>
            <a:pPr algn="ctr"/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Laurence de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Nervaux</a:t>
            </a:r>
            <a:endParaRPr lang="fr-F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ONPES, 26 avril 2019</a:t>
            </a: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Spécificités des cinq réseaux de sociabilité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1700808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Le voisinage serait le premier mode de socialisation </a:t>
            </a:r>
            <a:r>
              <a:rPr lang="fr-FR" sz="2000" dirty="0">
                <a:solidFill>
                  <a:schemeClr val="tx2"/>
                </a:solidFill>
              </a:rPr>
              <a:t>(35 %) loin devant les amis (26 %), et la famille (22 %). La vie professionnelle et la vie associative sont des réseaux moins systématiquement développés.</a:t>
            </a:r>
          </a:p>
          <a:p>
            <a:pPr marL="285750" indent="-285750">
              <a:buFont typeface="Arial" charset="0"/>
              <a:buChar char="•"/>
            </a:pP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Avec le grand âge, délitement mécanique des réseaux professionnel, amical et familial</a:t>
            </a:r>
            <a:r>
              <a:rPr lang="fr-FR" sz="2000" dirty="0" smtClean="0">
                <a:solidFill>
                  <a:schemeClr val="tx2"/>
                </a:solidFill>
              </a:rPr>
              <a:t>. Ne restent que les réseaux de voisinage et affinitaire.</a:t>
            </a:r>
          </a:p>
          <a:p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Effritement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des relations de voisinage</a:t>
            </a:r>
            <a:r>
              <a:rPr lang="fr-FR" sz="2000" dirty="0">
                <a:solidFill>
                  <a:schemeClr val="tx2"/>
                </a:solidFill>
              </a:rPr>
              <a:t>, notamment dans les grandes </a:t>
            </a:r>
            <a:r>
              <a:rPr lang="fr-FR" sz="2000" dirty="0" smtClean="0">
                <a:solidFill>
                  <a:schemeClr val="tx2"/>
                </a:solidFill>
              </a:rPr>
              <a:t>villes. Sentiment qu’il est difficile de se lier avec ses voisins.</a:t>
            </a:r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fr-FR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Capacité de résilience quasi-indéfectible du réseau familial </a:t>
            </a:r>
            <a:r>
              <a:rPr lang="fr-FR" sz="2000" dirty="0" smtClean="0">
                <a:solidFill>
                  <a:schemeClr val="tx2"/>
                </a:solidFill>
              </a:rPr>
              <a:t>(réseau recours pour 94% des Français en cas de coup dur)</a:t>
            </a:r>
          </a:p>
          <a:p>
            <a:pPr marL="285750" indent="-285750">
              <a:buFont typeface="Arial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2000" b="1" dirty="0" err="1" smtClean="0">
                <a:solidFill>
                  <a:schemeClr val="accent6">
                    <a:lumMod val="75000"/>
                  </a:schemeClr>
                </a:solidFill>
              </a:rPr>
              <a:t>Sur-valorisation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 du réseau amical chez les jeunes </a:t>
            </a:r>
            <a:r>
              <a:rPr lang="fr-FR" sz="2000" dirty="0" smtClean="0">
                <a:solidFill>
                  <a:schemeClr val="tx2"/>
                </a:solidFill>
              </a:rPr>
              <a:t>=&gt; lien avec le sentiment d’utilité/inutilité sociale : </a:t>
            </a:r>
            <a:r>
              <a:rPr lang="fr-FR" sz="2000" i="1" dirty="0" smtClean="0">
                <a:solidFill>
                  <a:schemeClr val="tx2"/>
                </a:solidFill>
              </a:rPr>
              <a:t>« T’as pas d’amis, tu sers à rien ».</a:t>
            </a:r>
          </a:p>
          <a:p>
            <a:pPr marL="285750" indent="-285750">
              <a:buFont typeface="Arial" charset="0"/>
              <a:buChar char="•"/>
            </a:pP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capacité de résilience des différents réseaux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73255"/>
            <a:ext cx="7057033" cy="420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76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598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87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708920"/>
            <a:ext cx="7632848" cy="74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Comment analyser l’isolement ?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512168" cy="15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Notre société produit-elle </a:t>
            </a:r>
            <a:br>
              <a:rPr lang="fr-FR" dirty="0" smtClean="0"/>
            </a:br>
            <a:r>
              <a:rPr lang="fr-FR" dirty="0" smtClean="0"/>
              <a:t>de la « solitude de masse »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Société qui produit l’inverse de ce qu’elle devrait produire</a:t>
            </a:r>
          </a:p>
          <a:p>
            <a:r>
              <a:rPr lang="fr-FR" b="1" dirty="0" smtClean="0"/>
              <a:t>D’un phénomène marginal à un phénomène structurel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Chômage de masse / solitude de masse?</a:t>
            </a:r>
          </a:p>
          <a:p>
            <a:pPr>
              <a:buFont typeface="Symbol"/>
              <a:buChar char="Þ"/>
            </a:pPr>
            <a:endParaRPr lang="fr-FR" dirty="0" smtClean="0"/>
          </a:p>
          <a:p>
            <a:pPr marL="0" indent="0">
              <a:buNone/>
            </a:pPr>
            <a:r>
              <a:rPr lang="fr-FR" i="1" dirty="0" smtClean="0"/>
              <a:t>« </a:t>
            </a:r>
            <a:r>
              <a:rPr lang="fr-FR" i="1" dirty="0"/>
              <a:t>L</a:t>
            </a:r>
            <a:r>
              <a:rPr lang="fr-FR" i="1" dirty="0" smtClean="0"/>
              <a:t>e </a:t>
            </a:r>
            <a:r>
              <a:rPr lang="fr-FR" i="1" dirty="0"/>
              <a:t>lien social est devenu instable, imprévisible dans la durée. La menace qui pèse sur lui n’est pas ponctuelle, momentanée. Elle est permanente. Nous devons considérer que cette menace fait partie </a:t>
            </a:r>
            <a:r>
              <a:rPr lang="fr-FR" i="1" dirty="0" smtClean="0"/>
              <a:t>du fonctionnement </a:t>
            </a:r>
            <a:r>
              <a:rPr lang="fr-FR" i="1" dirty="0"/>
              <a:t>« </a:t>
            </a:r>
            <a:r>
              <a:rPr lang="fr-FR" i="1" dirty="0" smtClean="0"/>
              <a:t>normal</a:t>
            </a:r>
            <a:r>
              <a:rPr lang="fr-FR" i="1" dirty="0"/>
              <a:t> » de la </a:t>
            </a:r>
            <a:r>
              <a:rPr lang="fr-FR" i="1" dirty="0" smtClean="0"/>
              <a:t>société, au </a:t>
            </a:r>
            <a:r>
              <a:rPr lang="fr-FR" i="1" dirty="0"/>
              <a:t>sens d’effectif : c’est ainsi que la société fonctionne, en faisant peser une menace permanente sur le lien social</a:t>
            </a:r>
            <a:r>
              <a:rPr lang="fr-FR" i="1" dirty="0" smtClean="0"/>
              <a:t>. » </a:t>
            </a:r>
          </a:p>
          <a:p>
            <a:pPr marL="0" indent="0">
              <a:buNone/>
            </a:pPr>
            <a:r>
              <a:rPr lang="fr-FR" dirty="0" smtClean="0"/>
              <a:t>(A. </a:t>
            </a:r>
            <a:r>
              <a:rPr lang="fr-FR" dirty="0" err="1" smtClean="0"/>
              <a:t>Mergier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61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Cercle vicieux, repli et renoncement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5976" y="1916832"/>
            <a:ext cx="4680520" cy="374441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enoncement au lien social (id. non-recours) / résignation :</a:t>
            </a:r>
          </a:p>
          <a:p>
            <a:pPr>
              <a:buFontTx/>
              <a:buChar char="-"/>
            </a:pPr>
            <a:r>
              <a:rPr lang="fr-FR" sz="1800" dirty="0" smtClean="0">
                <a:sym typeface="Wingdings" panose="05000000000000000000" pitchFamily="2" charset="2"/>
              </a:rPr>
              <a:t>Soit à la suite de déceptions/blessures</a:t>
            </a:r>
          </a:p>
          <a:p>
            <a:pPr>
              <a:buFontTx/>
              <a:buChar char="-"/>
            </a:pPr>
            <a:r>
              <a:rPr lang="fr-FR" sz="1800" dirty="0" smtClean="0">
                <a:sym typeface="Wingdings" panose="05000000000000000000" pitchFamily="2" charset="2"/>
              </a:rPr>
              <a:t>Soit par honte/peur de décevoir/crainte de peser sur les autres</a:t>
            </a:r>
          </a:p>
          <a:p>
            <a:pPr>
              <a:buFontTx/>
              <a:buChar char="-"/>
            </a:pPr>
            <a:endParaRPr lang="fr-FR" sz="1800" dirty="0">
              <a:sym typeface="Wingdings" panose="05000000000000000000" pitchFamily="2" charset="2"/>
            </a:endParaRPr>
          </a:p>
          <a:p>
            <a:r>
              <a:rPr lang="fr-FR" sz="1800" dirty="0" smtClean="0">
                <a:sym typeface="Wingdings" panose="05000000000000000000" pitchFamily="2" charset="2"/>
              </a:rPr>
              <a:t>Dimension insidieuse d’un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phénomène parfois présenté comme assumé, voire choisi</a:t>
            </a:r>
          </a:p>
          <a:p>
            <a:pPr marL="0" indent="0">
              <a:buNone/>
            </a:pPr>
            <a:endParaRPr lang="fr-FR" sz="1800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929205661"/>
              </p:ext>
            </p:extLst>
          </p:nvPr>
        </p:nvGraphicFramePr>
        <p:xfrm>
          <a:off x="150673" y="1772816"/>
          <a:ext cx="4467605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49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708920"/>
            <a:ext cx="799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Comment combattre l’isolement ?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512168" cy="15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trois conditions du lien social vivant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La confiance en soi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Crainte de ne pas être à la hauteur des autres, de la société, de Dieu…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2)    L’effectivité de l’action, la « capacitation »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Créer des situations permettant aux personnes de se construire par elles-mêmes comme acteur à part entière.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3)    La finalité de l’action, l’utilité (ordre collectif)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Donner un sens à l’action qui dépasse le bénéfice immédiat de la personne.</a:t>
            </a:r>
          </a:p>
          <a:p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00581" y="4293096"/>
            <a:ext cx="777686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Ces 3 conditions sont indissociables…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Conforter, réconforter? Maintien dans la dépendance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Occuper et non agir =&gt; risque de frustration, de disqualification.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Si l’on omet la dimension collective, on peut basculer de la solitude dans l’utilitarisme ou l’égocentrisme.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 principes d’action contre la solitude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8192"/>
            <a:ext cx="8579296" cy="48531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</a:rPr>
              <a:t>Personnalisation</a:t>
            </a:r>
          </a:p>
          <a:p>
            <a:pPr marL="0" indent="0">
              <a:buNone/>
            </a:pPr>
            <a:r>
              <a:rPr lang="fr-FR" sz="1600" dirty="0" smtClean="0"/>
              <a:t>Ce n’est pas sur la solitude qu’on agit, mais sur une personne, fondamentalement unique et singulière.</a:t>
            </a:r>
          </a:p>
          <a:p>
            <a:pPr marL="0" indent="0">
              <a:buNone/>
            </a:pPr>
            <a:endParaRPr lang="fr-FR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Décloisonnement</a:t>
            </a:r>
          </a:p>
          <a:p>
            <a:pPr marL="0" indent="0">
              <a:buNone/>
            </a:pPr>
            <a:r>
              <a:rPr lang="fr-FR" sz="1600" dirty="0" smtClean="0"/>
              <a:t>Combattre les barrières mentales, ruptures générationnelles, remparts sociaux…</a:t>
            </a:r>
          </a:p>
          <a:p>
            <a:pPr marL="0" indent="0">
              <a:buNone/>
            </a:pPr>
            <a:endParaRPr lang="fr-FR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1800" b="1" i="1" dirty="0" err="1" smtClean="0">
                <a:solidFill>
                  <a:schemeClr val="accent6">
                    <a:lumMod val="75000"/>
                  </a:schemeClr>
                </a:solidFill>
              </a:rPr>
              <a:t>Empowerment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/ capacitation</a:t>
            </a:r>
          </a:p>
          <a:p>
            <a:pPr marL="0" indent="0">
              <a:buNone/>
            </a:pPr>
            <a:r>
              <a:rPr lang="fr-FR" sz="1600" dirty="0" smtClean="0"/>
              <a:t>Augmenter les possibilités, la mobilité, l’accès à des savoirs, des outils, des conseils, des compétences… Créer des situations permettant aux personnes d’être acteurs à part entière de leur propre vie</a:t>
            </a:r>
          </a:p>
          <a:p>
            <a:pPr marL="0" indent="0">
              <a:buNone/>
            </a:pPr>
            <a:endParaRPr lang="fr-FR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Apport 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</a:rPr>
              <a:t>d’expertise / qualité / finalité collective</a:t>
            </a:r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1600" dirty="0" smtClean="0"/>
              <a:t>S’assurer de la qualité des actions (</a:t>
            </a:r>
            <a:r>
              <a:rPr lang="fr-FR" sz="1600" dirty="0"/>
              <a:t>expertise technique, juridique, logistique</a:t>
            </a:r>
            <a:r>
              <a:rPr lang="fr-FR" sz="1600" dirty="0" smtClean="0"/>
              <a:t>) pour qu’elles ne soient pas un palliatif du désœuvrement, et visent une dimension collective qui dépasse l’individu</a:t>
            </a:r>
          </a:p>
          <a:p>
            <a:pPr marL="0" indent="0">
              <a:buNone/>
            </a:pPr>
            <a:endParaRPr lang="fr-FR" sz="1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</a:rPr>
              <a:t>Inscription dans la durée</a:t>
            </a:r>
          </a:p>
          <a:p>
            <a:pPr marL="0" indent="0">
              <a:buNone/>
            </a:pPr>
            <a:r>
              <a:rPr lang="fr-FR" sz="1600" dirty="0" smtClean="0"/>
              <a:t>L’instabilité du lien social nécessite un long cheminement pour sortir de l’isolement.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4474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4"/>
          <a:stretch/>
        </p:blipFill>
        <p:spPr bwMode="auto">
          <a:xfrm>
            <a:off x="117716" y="5794408"/>
            <a:ext cx="9001125" cy="106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pratiques collaboratives : vers plus de lien?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8024" y="1340768"/>
            <a:ext cx="4032448" cy="40796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Pratiques pouvant réellement favoriser le développement de la sociabilité :</a:t>
            </a:r>
          </a:p>
          <a:p>
            <a:pPr lvl="1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Covoiturage</a:t>
            </a:r>
          </a:p>
          <a:p>
            <a:pPr lvl="1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Garages solidaires</a:t>
            </a:r>
          </a:p>
          <a:p>
            <a:pPr lvl="1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Echanges de services (jardinage, bricolage, recyclage)</a:t>
            </a:r>
          </a:p>
          <a:p>
            <a:pPr lvl="1">
              <a:buFontTx/>
              <a:buChar char="-"/>
            </a:pPr>
            <a:r>
              <a:rPr lang="fr-FR" sz="1800" dirty="0" smtClean="0">
                <a:solidFill>
                  <a:schemeClr val="tx2"/>
                </a:solidFill>
              </a:rPr>
              <a:t>Colocation solidaire/intergénérationnelle</a:t>
            </a:r>
            <a:endParaRPr lang="fr-FR" dirty="0" smtClean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/>
          <a:stretch/>
        </p:blipFill>
        <p:spPr bwMode="auto">
          <a:xfrm>
            <a:off x="179512" y="1905799"/>
            <a:ext cx="4608512" cy="3888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79512" y="567987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66% des personnes qui ont recours à ces pratiques disent qu’elles leur ont permis de rencontrer des gens, et 11% ont tissé de vrais liens d’amitié.</a:t>
            </a: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098" y="1628800"/>
            <a:ext cx="51850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Selon vous, quels sont les principaux avantages de ces pratiques ? </a:t>
            </a:r>
          </a:p>
        </p:txBody>
      </p:sp>
    </p:spTree>
    <p:extLst>
      <p:ext uri="{BB962C8B-B14F-4D97-AF65-F5344CB8AC3E}">
        <p14:creationId xmlns:p14="http://schemas.microsoft.com/office/powerpoint/2010/main" val="20373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400" dirty="0" smtClean="0"/>
              <a:t>Pourquoi étudier la question l’isolement ?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4133056"/>
          </a:xfrm>
        </p:spPr>
        <p:txBody>
          <a:bodyPr>
            <a:normAutofit/>
          </a:bodyPr>
          <a:lstStyle/>
          <a:p>
            <a:r>
              <a:rPr lang="fr-FR" b="1" dirty="0"/>
              <a:t>Problématique transversale, au carrefour d’autres enjeux sociaux (grand âge, dépendance, chômage, précarité, logement</a:t>
            </a:r>
            <a:r>
              <a:rPr lang="fr-FR" b="1" dirty="0" smtClean="0"/>
              <a:t>…) sur lesquels la Fondation de France intervient </a:t>
            </a:r>
            <a:r>
              <a:rPr lang="fr-FR" b="1" dirty="0" smtClean="0">
                <a:sym typeface="Wingdings" panose="05000000000000000000" pitchFamily="2" charset="2"/>
              </a:rPr>
              <a:t> expertise / analyse croisée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Société de la vitesse, de la performance, qui met à mal les relations humaines de qualité</a:t>
            </a:r>
          </a:p>
          <a:p>
            <a:endParaRPr lang="fr-FR" b="1" dirty="0" smtClean="0"/>
          </a:p>
          <a:p>
            <a:r>
              <a:rPr lang="fr-FR" b="1" dirty="0" smtClean="0"/>
              <a:t>La « solitude de masse » (A. </a:t>
            </a:r>
            <a:r>
              <a:rPr lang="fr-FR" b="1" dirty="0" err="1" smtClean="0"/>
              <a:t>Mergier</a:t>
            </a:r>
            <a:r>
              <a:rPr lang="fr-FR" b="1" dirty="0" smtClean="0"/>
              <a:t>), mal du XXIe siècle ?</a:t>
            </a:r>
          </a:p>
          <a:p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>
          <a:xfrm>
            <a:off x="611560" y="4797152"/>
            <a:ext cx="7560840" cy="100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b="1" dirty="0" smtClean="0"/>
              <a:t>Enquêtes </a:t>
            </a:r>
            <a:r>
              <a:rPr lang="fr-FR" sz="2000" b="1" dirty="0"/>
              <a:t>nationales pour observer </a:t>
            </a:r>
            <a:r>
              <a:rPr lang="fr-FR" sz="2000" b="1" dirty="0" smtClean="0"/>
              <a:t>l’évolution de </a:t>
            </a:r>
            <a:r>
              <a:rPr lang="fr-FR" sz="2000" b="1" dirty="0"/>
              <a:t>ce phénomène et ses déterminants.</a:t>
            </a:r>
          </a:p>
        </p:txBody>
      </p:sp>
    </p:spTree>
    <p:extLst>
      <p:ext uri="{BB962C8B-B14F-4D97-AF65-F5344CB8AC3E}">
        <p14:creationId xmlns:p14="http://schemas.microsoft.com/office/powerpoint/2010/main" val="33258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projets soutenus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200" b="1" i="1" dirty="0" smtClean="0">
                <a:solidFill>
                  <a:schemeClr val="accent6">
                    <a:lumMod val="75000"/>
                  </a:schemeClr>
                </a:solidFill>
              </a:rPr>
              <a:t>LOGEMENT :</a:t>
            </a:r>
          </a:p>
          <a:p>
            <a:r>
              <a:rPr lang="fr-FR" sz="2200" b="1" i="1" dirty="0" smtClean="0"/>
              <a:t>Auto-réhabilitation </a:t>
            </a:r>
            <a:r>
              <a:rPr lang="fr-FR" sz="2200" b="1" i="1" dirty="0"/>
              <a:t>de l’habitat</a:t>
            </a:r>
            <a:r>
              <a:rPr lang="fr-FR" sz="2200" i="1" dirty="0"/>
              <a:t> </a:t>
            </a:r>
            <a:endParaRPr lang="fr-FR" sz="2200" i="1" dirty="0" smtClean="0"/>
          </a:p>
          <a:p>
            <a:r>
              <a:rPr lang="fr-FR" sz="2200" b="1" i="1" dirty="0" smtClean="0"/>
              <a:t>Habitat </a:t>
            </a:r>
            <a:r>
              <a:rPr lang="fr-FR" sz="2200" b="1" i="1" dirty="0"/>
              <a:t>intergénérationnel</a:t>
            </a:r>
            <a:r>
              <a:rPr lang="fr-FR" sz="2200" i="1" dirty="0"/>
              <a:t> </a:t>
            </a:r>
            <a:endParaRPr lang="fr-FR" sz="2200" i="1" dirty="0" smtClean="0"/>
          </a:p>
          <a:p>
            <a:r>
              <a:rPr lang="fr-FR" sz="2200" b="1" i="1" dirty="0"/>
              <a:t>H</a:t>
            </a:r>
            <a:r>
              <a:rPr lang="fr-FR" sz="2200" b="1" i="1" dirty="0" smtClean="0"/>
              <a:t>abitat coopératif</a:t>
            </a:r>
          </a:p>
          <a:p>
            <a:pPr marL="0" indent="0">
              <a:buNone/>
            </a:pPr>
            <a:endParaRPr lang="fr-FR" sz="2200" b="1" i="1" dirty="0" smtClean="0"/>
          </a:p>
          <a:p>
            <a:pPr marL="0" indent="0">
              <a:buNone/>
            </a:pPr>
            <a:r>
              <a:rPr lang="fr-FR" sz="2200" b="1" i="1" dirty="0">
                <a:solidFill>
                  <a:schemeClr val="accent6">
                    <a:lumMod val="75000"/>
                  </a:schemeClr>
                </a:solidFill>
              </a:rPr>
              <a:t>INSERTION ECONOMIQUE :</a:t>
            </a:r>
          </a:p>
          <a:p>
            <a:r>
              <a:rPr lang="fr-FR" sz="2200" b="1" i="1" dirty="0" smtClean="0"/>
              <a:t>Modes de garde adaptés</a:t>
            </a:r>
          </a:p>
          <a:p>
            <a:r>
              <a:rPr lang="fr-FR" sz="2200" b="1" i="1" dirty="0" smtClean="0"/>
              <a:t>Coopératives d’activité et d’emploi</a:t>
            </a:r>
            <a:endParaRPr lang="fr-FR" sz="2200" b="1" i="1" dirty="0"/>
          </a:p>
          <a:p>
            <a:pPr marL="0" indent="0">
              <a:buNone/>
            </a:pPr>
            <a:endParaRPr lang="fr-FR" sz="2200" b="1" i="1" dirty="0" smtClean="0"/>
          </a:p>
          <a:p>
            <a:pPr marL="0" indent="0">
              <a:buNone/>
            </a:pPr>
            <a:r>
              <a:rPr lang="fr-FR" sz="2200" b="1" i="1" dirty="0">
                <a:solidFill>
                  <a:schemeClr val="accent6">
                    <a:lumMod val="75000"/>
                  </a:schemeClr>
                </a:solidFill>
              </a:rPr>
              <a:t>USAGES PARTAGES :</a:t>
            </a:r>
          </a:p>
          <a:p>
            <a:r>
              <a:rPr lang="fr-FR" sz="2200" b="1" i="1" dirty="0" smtClean="0"/>
              <a:t>Jardins partagés</a:t>
            </a:r>
          </a:p>
          <a:p>
            <a:r>
              <a:rPr lang="fr-FR" sz="2200" b="1" i="1" dirty="0" smtClean="0"/>
              <a:t>Garages solidaires</a:t>
            </a:r>
            <a:endParaRPr lang="fr-FR" sz="2200" dirty="0"/>
          </a:p>
        </p:txBody>
      </p:sp>
      <p:pic>
        <p:nvPicPr>
          <p:cNvPr id="4" name="Picture 5" descr="C:\Users\crasoamahenina\Downloads\boom.png"/>
          <p:cNvPicPr/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93884"/>
            <a:ext cx="1495756" cy="1224136"/>
          </a:xfrm>
          <a:prstGeom prst="rect">
            <a:avLst/>
          </a:prstGeom>
          <a:noFill/>
          <a:extLst/>
        </p:spPr>
      </p:pic>
      <p:pic>
        <p:nvPicPr>
          <p:cNvPr id="5" name="Picture 3" descr="C:\Users\crasoamahenina\Downloads\huis.png"/>
          <p:cNvPicPr/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20" y="1913157"/>
            <a:ext cx="1059628" cy="1080120"/>
          </a:xfrm>
          <a:prstGeom prst="rect">
            <a:avLst/>
          </a:prstGeom>
          <a:noFill/>
          <a:extLst/>
        </p:spPr>
      </p:pic>
      <p:pic>
        <p:nvPicPr>
          <p:cNvPr id="6" name="Imag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37" y="3501008"/>
            <a:ext cx="1076735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7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de projets soutenus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FR" sz="2400" dirty="0"/>
          </a:p>
          <a:p>
            <a:pPr marL="0" indent="0">
              <a:buNone/>
            </a:pPr>
            <a:r>
              <a:rPr lang="fr-FR" sz="2400" b="1" i="1" dirty="0" smtClean="0">
                <a:solidFill>
                  <a:schemeClr val="accent6">
                    <a:lumMod val="75000"/>
                  </a:schemeClr>
                </a:solidFill>
              </a:rPr>
              <a:t>MOBILITE :</a:t>
            </a:r>
          </a:p>
          <a:p>
            <a:r>
              <a:rPr lang="fr-FR" sz="2400" b="1" i="1" dirty="0" smtClean="0"/>
              <a:t>Co-voiturage solidaire </a:t>
            </a:r>
          </a:p>
          <a:p>
            <a:pPr marL="0" indent="0">
              <a:buNone/>
            </a:pPr>
            <a:r>
              <a:rPr lang="fr-FR" sz="2400" b="1" i="1" dirty="0" smtClean="0"/>
              <a:t>ou services de transports adaptés</a:t>
            </a:r>
          </a:p>
          <a:p>
            <a:r>
              <a:rPr lang="fr-FR" sz="2400" b="1" i="1" dirty="0" smtClean="0"/>
              <a:t>Partage de véhicules de transport </a:t>
            </a:r>
          </a:p>
          <a:p>
            <a:pPr marL="0" indent="0">
              <a:buNone/>
            </a:pPr>
            <a:r>
              <a:rPr lang="fr-FR" sz="2400" b="1" i="1" dirty="0" smtClean="0"/>
              <a:t>de PMR</a:t>
            </a:r>
          </a:p>
          <a:p>
            <a:pPr marL="0" indent="0">
              <a:buNone/>
            </a:pPr>
            <a:endParaRPr lang="fr-FR" sz="2400" b="1" i="1" dirty="0" smtClean="0"/>
          </a:p>
          <a:p>
            <a:endParaRPr lang="fr-FR" sz="2400" b="1" i="1" dirty="0"/>
          </a:p>
          <a:p>
            <a:pPr marL="0" indent="0">
              <a:buNone/>
            </a:pPr>
            <a:r>
              <a:rPr lang="fr-FR" sz="2400" b="1" i="1" dirty="0" smtClean="0">
                <a:solidFill>
                  <a:schemeClr val="accent6">
                    <a:lumMod val="75000"/>
                  </a:schemeClr>
                </a:solidFill>
              </a:rPr>
              <a:t>PARTAGE CULTUREL :</a:t>
            </a:r>
          </a:p>
          <a:p>
            <a:r>
              <a:rPr lang="fr-FR" sz="2400" b="1" i="1" dirty="0" smtClean="0"/>
              <a:t>Cafés sociaux</a:t>
            </a:r>
          </a:p>
          <a:p>
            <a:r>
              <a:rPr lang="fr-FR" sz="2400" b="1" i="1" dirty="0" smtClean="0"/>
              <a:t>Animations culturelles itinérantes</a:t>
            </a:r>
          </a:p>
          <a:p>
            <a:r>
              <a:rPr lang="fr-FR" sz="2400" b="1" i="1" dirty="0" smtClean="0"/>
              <a:t>Ateliers numériques pour séniors</a:t>
            </a:r>
            <a:endParaRPr lang="fr-FR" sz="2400" dirty="0"/>
          </a:p>
        </p:txBody>
      </p:sp>
      <p:pic>
        <p:nvPicPr>
          <p:cNvPr id="6" name="Picture 7" descr="C:\Users\crasoamahenina\Downloads\musical.png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51" y="5157192"/>
            <a:ext cx="998125" cy="1008112"/>
          </a:xfrm>
          <a:prstGeom prst="rect">
            <a:avLst/>
          </a:prstGeom>
          <a:noFill/>
          <a:extLst/>
        </p:spPr>
      </p:pic>
      <p:pic>
        <p:nvPicPr>
          <p:cNvPr id="7" name="Picture 4" descr="C:\Users\crasoamahenina\Downloads\koffie 2.png"/>
          <p:cNvPicPr/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493" y="3501008"/>
            <a:ext cx="967883" cy="994209"/>
          </a:xfrm>
          <a:prstGeom prst="rect">
            <a:avLst/>
          </a:prstGeom>
          <a:noFill/>
          <a:extLst/>
        </p:spPr>
      </p:pic>
      <p:pic>
        <p:nvPicPr>
          <p:cNvPr id="8" name="Picture 10" descr="C:\Users\crasoamahenina\Downloads\auto.png"/>
          <p:cNvPicPr/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49" y="1772816"/>
            <a:ext cx="1245927" cy="143749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5613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708920"/>
            <a:ext cx="7992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Merci de votre attention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3456048"/>
            <a:ext cx="6408712" cy="477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11960" y="580526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Laurence de </a:t>
            </a:r>
            <a:r>
              <a:rPr lang="fr-FR" dirty="0" err="1" smtClean="0"/>
              <a:t>Nervaux</a:t>
            </a:r>
            <a:endParaRPr lang="fr-FR" dirty="0" smtClean="0"/>
          </a:p>
          <a:p>
            <a:pPr algn="r"/>
            <a:r>
              <a:rPr lang="fr-FR" dirty="0" smtClean="0">
                <a:hlinkClick r:id="rId2"/>
              </a:rPr>
              <a:t>Laurence.denervaux@fdf.org</a:t>
            </a:r>
            <a:endParaRPr lang="fr-FR" dirty="0" smtClean="0"/>
          </a:p>
          <a:p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512168" cy="15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/>
          </p:cNvSpPr>
          <p:nvPr/>
        </p:nvSpPr>
        <p:spPr>
          <a:xfrm>
            <a:off x="323528" y="1692424"/>
            <a:ext cx="7128792" cy="436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b="1" dirty="0">
              <a:solidFill>
                <a:srgbClr val="0066FF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34398" y="3708648"/>
            <a:ext cx="7128792" cy="43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400" b="1" dirty="0">
              <a:solidFill>
                <a:srgbClr val="0066FF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446940" y="4904488"/>
            <a:ext cx="7530716" cy="202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endParaRPr lang="fr-FR" sz="2400" dirty="0" smtClean="0">
              <a:solidFill>
                <a:schemeClr val="tx1"/>
              </a:solidFill>
            </a:endParaRPr>
          </a:p>
          <a:p>
            <a:pPr algn="l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Méthodologie : la mesure de l’isolement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23528" y="1268760"/>
            <a:ext cx="8507288" cy="5256584"/>
          </a:xfrm>
        </p:spPr>
        <p:txBody>
          <a:bodyPr>
            <a:noAutofit/>
          </a:bodyPr>
          <a:lstStyle/>
          <a:p>
            <a:endParaRPr lang="fr-FR" sz="1700" b="1" dirty="0" smtClean="0">
              <a:solidFill>
                <a:schemeClr val="tx2"/>
              </a:solidFill>
            </a:endParaRPr>
          </a:p>
          <a:p>
            <a:r>
              <a:rPr lang="fr-FR" dirty="0"/>
              <a:t>Mesure de </a:t>
            </a:r>
            <a:r>
              <a:rPr lang="fr-FR" b="1" dirty="0"/>
              <a:t>l’isolement </a:t>
            </a:r>
            <a:r>
              <a:rPr lang="fr-FR" b="1" dirty="0" smtClean="0"/>
              <a:t>relationnel objectif </a:t>
            </a:r>
            <a:r>
              <a:rPr lang="fr-FR" dirty="0"/>
              <a:t>et non du sentiment de solitude.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Enquêtes téléphoniques </a:t>
            </a:r>
            <a:r>
              <a:rPr lang="fr-FR" dirty="0"/>
              <a:t>(TMO Politiques </a:t>
            </a:r>
            <a:r>
              <a:rPr lang="fr-FR" dirty="0" smtClean="0"/>
              <a:t>publiques, 2010-2015)</a:t>
            </a:r>
          </a:p>
          <a:p>
            <a:r>
              <a:rPr lang="fr-FR" dirty="0" smtClean="0"/>
              <a:t>Puis </a:t>
            </a:r>
            <a:r>
              <a:rPr lang="fr-FR" b="1" dirty="0" smtClean="0"/>
              <a:t>online</a:t>
            </a:r>
            <a:r>
              <a:rPr lang="fr-FR" dirty="0" smtClean="0"/>
              <a:t> (CREDOC, </a:t>
            </a:r>
            <a:r>
              <a:rPr lang="fr-FR" dirty="0"/>
              <a:t>depuis 2016</a:t>
            </a:r>
            <a:r>
              <a:rPr lang="fr-FR" dirty="0" smtClean="0"/>
              <a:t>) </a:t>
            </a:r>
            <a:r>
              <a:rPr lang="fr-FR" dirty="0" smtClean="0">
                <a:solidFill>
                  <a:schemeClr val="tx2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fr-FR" sz="1600" dirty="0" smtClean="0">
                <a:solidFill>
                  <a:schemeClr val="tx2"/>
                </a:solidFill>
              </a:rPr>
              <a:t>Questions </a:t>
            </a:r>
            <a:r>
              <a:rPr lang="fr-FR" sz="1600" dirty="0">
                <a:solidFill>
                  <a:schemeClr val="tx2"/>
                </a:solidFill>
              </a:rPr>
              <a:t>insérées dans l’enquête </a:t>
            </a:r>
            <a:r>
              <a:rPr lang="fr-FR" sz="1600" dirty="0" smtClean="0">
                <a:solidFill>
                  <a:schemeClr val="tx2"/>
                </a:solidFill>
              </a:rPr>
              <a:t>multithématique Conditions </a:t>
            </a:r>
            <a:r>
              <a:rPr lang="fr-FR" sz="1600" dirty="0">
                <a:solidFill>
                  <a:schemeClr val="tx2"/>
                </a:solidFill>
              </a:rPr>
              <a:t>de vie et </a:t>
            </a:r>
            <a:r>
              <a:rPr lang="fr-FR" sz="1600" dirty="0" smtClean="0">
                <a:solidFill>
                  <a:schemeClr val="tx2"/>
                </a:solidFill>
              </a:rPr>
              <a:t>aspirations</a:t>
            </a:r>
          </a:p>
          <a:p>
            <a:pPr lvl="1">
              <a:buFontTx/>
              <a:buChar char="-"/>
            </a:pPr>
            <a:r>
              <a:rPr lang="fr-FR" sz="1600" dirty="0" smtClean="0">
                <a:solidFill>
                  <a:schemeClr val="tx2"/>
                </a:solidFill>
              </a:rPr>
              <a:t>3 </a:t>
            </a:r>
            <a:r>
              <a:rPr lang="fr-FR" sz="1600" dirty="0">
                <a:solidFill>
                  <a:schemeClr val="tx2"/>
                </a:solidFill>
              </a:rPr>
              <a:t>000 personnes de 15 ans et plus, France entière (</a:t>
            </a:r>
            <a:r>
              <a:rPr lang="fr-FR" sz="1600" dirty="0" err="1">
                <a:solidFill>
                  <a:schemeClr val="tx2"/>
                </a:solidFill>
              </a:rPr>
              <a:t>yc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 dirty="0" err="1" smtClean="0">
                <a:solidFill>
                  <a:schemeClr val="tx2"/>
                </a:solidFill>
              </a:rPr>
              <a:t>Drom</a:t>
            </a:r>
            <a:r>
              <a:rPr lang="fr-FR" sz="1600" dirty="0" smtClean="0">
                <a:solidFill>
                  <a:schemeClr val="tx2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Echantillon sélectionné sur quotas (UDA, agglo, PCS, âge, sexe), avec </a:t>
            </a:r>
            <a:r>
              <a:rPr lang="fr-FR" sz="1600" dirty="0" smtClean="0">
                <a:solidFill>
                  <a:schemeClr val="tx2"/>
                </a:solidFill>
              </a:rPr>
              <a:t>redressement</a:t>
            </a:r>
            <a:endParaRPr lang="fr-FR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fr-FR" b="1" dirty="0" smtClean="0"/>
              <a:t>Mode de calcul de l’isolement </a:t>
            </a:r>
            <a:r>
              <a:rPr lang="fr-FR" b="1" dirty="0"/>
              <a:t>: </a:t>
            </a:r>
            <a:r>
              <a:rPr lang="fr-FR" dirty="0" smtClean="0"/>
              <a:t>fréquence </a:t>
            </a:r>
            <a:r>
              <a:rPr lang="fr-FR" dirty="0"/>
              <a:t>des </a:t>
            </a:r>
            <a:r>
              <a:rPr lang="fr-FR" dirty="0" smtClean="0"/>
              <a:t>relations physiques </a:t>
            </a:r>
            <a:r>
              <a:rPr lang="fr-FR" dirty="0"/>
              <a:t>hors </a:t>
            </a:r>
            <a:r>
              <a:rPr lang="fr-FR" dirty="0" smtClean="0"/>
              <a:t>ménage, </a:t>
            </a:r>
            <a:r>
              <a:rPr lang="fr-FR" dirty="0"/>
              <a:t>enfants </a:t>
            </a:r>
            <a:r>
              <a:rPr lang="fr-FR" dirty="0" smtClean="0"/>
              <a:t>et relations informelles dans les </a:t>
            </a:r>
            <a:r>
              <a:rPr lang="fr-FR" b="1" dirty="0" smtClean="0">
                <a:solidFill>
                  <a:schemeClr val="tx2"/>
                </a:solidFill>
              </a:rPr>
              <a:t>5 </a:t>
            </a:r>
            <a:r>
              <a:rPr lang="fr-FR" b="1" dirty="0">
                <a:solidFill>
                  <a:schemeClr val="tx2"/>
                </a:solidFill>
              </a:rPr>
              <a:t>grands réseaux </a:t>
            </a:r>
            <a:r>
              <a:rPr lang="fr-FR" dirty="0" smtClean="0">
                <a:solidFill>
                  <a:schemeClr val="tx2"/>
                </a:solidFill>
              </a:rPr>
              <a:t>: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2"/>
                </a:solidFill>
              </a:rPr>
              <a:t>Familial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2"/>
                </a:solidFill>
              </a:rPr>
              <a:t>Professionnel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2"/>
                </a:solidFill>
              </a:rPr>
              <a:t>Amical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2"/>
                </a:solidFill>
              </a:rPr>
              <a:t>Affinitaire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chemeClr val="tx2"/>
                </a:solidFill>
              </a:rPr>
              <a:t>Voisinage</a:t>
            </a:r>
          </a:p>
          <a:p>
            <a:pPr marL="514350" lvl="1" indent="0">
              <a:buNone/>
            </a:pPr>
            <a:endParaRPr lang="fr-FR" sz="1700" dirty="0" smtClean="0">
              <a:solidFill>
                <a:schemeClr val="tx2"/>
              </a:solidFill>
            </a:endParaRPr>
          </a:p>
          <a:p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84917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Définition de l’isolement relationnel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AF77-6DB9-4929-B7A9-CEECA03F02EA}" type="datetime1">
              <a:rPr lang="fr-FR" smtClean="0"/>
              <a:t>25/04/2019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02D21D3E-E57C-4162-96B6-A8663CFFEC9C}"/>
              </a:ext>
            </a:extLst>
          </p:cNvPr>
          <p:cNvSpPr/>
          <p:nvPr/>
        </p:nvSpPr>
        <p:spPr>
          <a:xfrm>
            <a:off x="2987825" y="3564596"/>
            <a:ext cx="5400599" cy="147732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1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Sont considérées comme </a:t>
            </a:r>
            <a:r>
              <a:rPr lang="fr-FR" sz="1200" b="1" i="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isolées</a:t>
            </a:r>
            <a:r>
              <a:rPr lang="fr-FR" sz="1200" i="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personnes ayant des contacts à </a:t>
            </a:r>
            <a:r>
              <a:rPr lang="fr-FR" sz="1200" b="1" i="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fréquence inférieure à « plusieurs fois par mois » </a:t>
            </a:r>
            <a:endParaRPr lang="fr-FR" sz="1200" b="1" i="0" dirty="0" smtClean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2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</a:t>
            </a:r>
            <a:r>
              <a:rPr lang="fr-FR" sz="1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membres de leur famille, leurs amis, leurs voisins, leurs collègues de travail ou encore les personnes qu’ils côtoient </a:t>
            </a:r>
            <a:endParaRPr lang="fr-FR" sz="120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2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</a:t>
            </a:r>
            <a:r>
              <a:rPr lang="fr-FR" sz="12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travers d’une activité associative.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C529070B-C1C0-455F-A4D6-AFAC5AD0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22" y="1652380"/>
            <a:ext cx="3761602" cy="1590000"/>
          </a:xfrm>
          <a:prstGeom prst="rect">
            <a:avLst/>
          </a:prstGeom>
        </p:spPr>
      </p:pic>
      <p:sp>
        <p:nvSpPr>
          <p:cNvPr id="8" name="Flèche : angle droit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52E7A57-FBEF-4106-9C8C-0333ED53E3B1}"/>
              </a:ext>
            </a:extLst>
          </p:cNvPr>
          <p:cNvSpPr/>
          <p:nvPr/>
        </p:nvSpPr>
        <p:spPr>
          <a:xfrm flipV="1">
            <a:off x="5047624" y="2573090"/>
            <a:ext cx="770708" cy="668837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587727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NB : chiffres a minima car méthodologie qui exclut de fait les personnes en très grande précarité, et les personnes détenues.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665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2428146"/>
            <a:ext cx="60486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Chiffres clés et tendances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512168" cy="153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Solitude : chiffres clés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741987"/>
          </a:xfrm>
        </p:spPr>
        <p:txBody>
          <a:bodyPr>
            <a:normAutofit fontScale="92500"/>
          </a:bodyPr>
          <a:lstStyle/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En 2016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10% des Français sont isolés, soit 5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millions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de personnes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fr-FR" sz="2400" dirty="0" smtClean="0"/>
              <a:t>(1 </a:t>
            </a:r>
            <a:r>
              <a:rPr lang="fr-FR" sz="2400" dirty="0"/>
              <a:t>million de plus qu’en </a:t>
            </a:r>
            <a:r>
              <a:rPr lang="fr-FR" sz="2400" dirty="0" smtClean="0"/>
              <a:t>2010).</a:t>
            </a:r>
          </a:p>
          <a:p>
            <a:endParaRPr lang="fr-FR" sz="2400" dirty="0"/>
          </a:p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22 % des  Français n’ont accès qu’à un seul réseau social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400" dirty="0"/>
              <a:t>: fragilisés, ils se trouvent dans une situation </a:t>
            </a:r>
            <a:r>
              <a:rPr lang="fr-FR" sz="2400" dirty="0" smtClean="0"/>
              <a:t>d’isolement potentiel.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En moyenne,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 personne âgée sur 4 </a:t>
            </a:r>
            <a:r>
              <a:rPr lang="fr-FR" sz="2400" dirty="0" smtClean="0"/>
              <a:t>est en situation d’isolement relationnel.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</a:rPr>
              <a:t>12 % des personnes isolées se sentent souvent exclus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, abandonnés ou inutiles </a:t>
            </a:r>
            <a:r>
              <a:rPr lang="fr-FR" sz="2400" dirty="0" smtClean="0"/>
              <a:t>(vs. 6 % des Français). Ce sentiment concerne occasionnellement 26 % des Français.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7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Causes et facteurs aggravants de l’isolement (1/2)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5535" y="1916832"/>
            <a:ext cx="87233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/>
                </a:solidFill>
              </a:rPr>
              <a:t>La </a:t>
            </a:r>
            <a:r>
              <a:rPr lang="fr-FR" sz="2000" dirty="0" smtClean="0">
                <a:solidFill>
                  <a:schemeClr val="tx2"/>
                </a:solidFill>
              </a:rPr>
              <a:t>majorité </a:t>
            </a:r>
            <a:r>
              <a:rPr lang="fr-FR" sz="2000" dirty="0">
                <a:solidFill>
                  <a:schemeClr val="tx2"/>
                </a:solidFill>
              </a:rPr>
              <a:t>des </a:t>
            </a:r>
            <a:r>
              <a:rPr lang="fr-FR" sz="2000" dirty="0" smtClean="0">
                <a:solidFill>
                  <a:schemeClr val="tx2"/>
                </a:solidFill>
              </a:rPr>
              <a:t>situations </a:t>
            </a:r>
            <a:r>
              <a:rPr lang="fr-FR" sz="2000" dirty="0">
                <a:solidFill>
                  <a:schemeClr val="tx2"/>
                </a:solidFill>
              </a:rPr>
              <a:t>d’isolement </a:t>
            </a:r>
            <a:r>
              <a:rPr lang="fr-FR" sz="2000" dirty="0" smtClean="0">
                <a:solidFill>
                  <a:schemeClr val="tx2"/>
                </a:solidFill>
              </a:rPr>
              <a:t>sont </a:t>
            </a:r>
            <a:r>
              <a:rPr lang="fr-FR" sz="2000" dirty="0">
                <a:solidFill>
                  <a:schemeClr val="tx2"/>
                </a:solidFill>
              </a:rPr>
              <a:t>liées à des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ruptures biographiques :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2"/>
                </a:solidFill>
              </a:rPr>
              <a:t>Décès du conjoint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2"/>
                </a:solidFill>
              </a:rPr>
              <a:t>Séparation/divorce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2"/>
                </a:solidFill>
              </a:rPr>
              <a:t>Perte d’un emploi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tx2"/>
                </a:solidFill>
              </a:rPr>
              <a:t>Déménagement / éloignement des enfants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L’âge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 :</a:t>
            </a:r>
            <a:r>
              <a:rPr lang="fr-FR" sz="2000" dirty="0">
                <a:solidFill>
                  <a:schemeClr val="tx2"/>
                </a:solidFill>
              </a:rPr>
              <a:t> 7 % de personnes isolées chez les moins de 25 ans, 11 % chez les </a:t>
            </a:r>
            <a:r>
              <a:rPr lang="fr-FR" sz="2000" dirty="0" smtClean="0">
                <a:solidFill>
                  <a:schemeClr val="tx2"/>
                </a:solidFill>
              </a:rPr>
              <a:t>25-39 ans, </a:t>
            </a:r>
            <a:r>
              <a:rPr lang="fr-FR" sz="2000" dirty="0">
                <a:solidFill>
                  <a:schemeClr val="tx2"/>
                </a:solidFill>
              </a:rPr>
              <a:t>12 % </a:t>
            </a:r>
            <a:r>
              <a:rPr lang="fr-FR" sz="2000" dirty="0" smtClean="0">
                <a:solidFill>
                  <a:schemeClr val="tx2"/>
                </a:solidFill>
              </a:rPr>
              <a:t>jusqu’à </a:t>
            </a:r>
            <a:r>
              <a:rPr lang="fr-FR" sz="2000" dirty="0">
                <a:solidFill>
                  <a:schemeClr val="tx2"/>
                </a:solidFill>
              </a:rPr>
              <a:t>69 </a:t>
            </a:r>
            <a:r>
              <a:rPr lang="fr-FR" sz="2000" dirty="0" smtClean="0">
                <a:solidFill>
                  <a:schemeClr val="tx2"/>
                </a:solidFill>
              </a:rPr>
              <a:t>ans, et jusqu’à 25 % au-delà de 70 ans.</a:t>
            </a:r>
            <a:endParaRPr lang="fr-FR" sz="2000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L’état de santé (maladie / handicap) :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smtClean="0">
                <a:solidFill>
                  <a:schemeClr val="tx2"/>
                </a:solidFill>
              </a:rPr>
              <a:t>12 % </a:t>
            </a:r>
            <a:r>
              <a:rPr lang="fr-FR" sz="2000" dirty="0">
                <a:solidFill>
                  <a:schemeClr val="tx2"/>
                </a:solidFill>
              </a:rPr>
              <a:t>des personnes malades ou en situation de handicap sont en situation d’isolement relationnel (2017)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r>
              <a:rPr lang="fr-FR" b="1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7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85750" lvl="0" indent="-285750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Les conditions de vie / la précarité : </a:t>
            </a:r>
            <a:r>
              <a:rPr lang="fr-FR" dirty="0"/>
              <a:t>34 % des personnes isolées ont des revenus inférieurs à 1 200 € par mois </a:t>
            </a:r>
            <a:r>
              <a:rPr lang="fr-FR" dirty="0" smtClean="0"/>
              <a:t>(pers. seule</a:t>
            </a:r>
            <a:r>
              <a:rPr lang="fr-FR" dirty="0"/>
              <a:t>) contre 25 % des personnes non isolées</a:t>
            </a:r>
            <a:r>
              <a:rPr lang="fr-FR" dirty="0" smtClean="0"/>
              <a:t>.</a:t>
            </a:r>
          </a:p>
          <a:p>
            <a:pPr lvl="0">
              <a:buFontTx/>
              <a:buChar char="-"/>
            </a:pPr>
            <a:r>
              <a:rPr lang="fr-FR" dirty="0" smtClean="0"/>
              <a:t>Restrictions sur l’alimentation : 33% des isolés (vs. 27% pop. </a:t>
            </a:r>
            <a:r>
              <a:rPr lang="fr-FR" dirty="0"/>
              <a:t>g</a:t>
            </a:r>
            <a:r>
              <a:rPr lang="fr-FR" dirty="0" smtClean="0"/>
              <a:t>énérale)</a:t>
            </a:r>
          </a:p>
          <a:p>
            <a:pPr lvl="0">
              <a:buFontTx/>
              <a:buChar char="-"/>
            </a:pPr>
            <a:r>
              <a:rPr lang="fr-FR" dirty="0" smtClean="0"/>
              <a:t>Restriction sur les dépenses de santé : 26% (vs. 20% pop. </a:t>
            </a:r>
            <a:r>
              <a:rPr lang="fr-FR" dirty="0"/>
              <a:t>g</a:t>
            </a:r>
            <a:r>
              <a:rPr lang="fr-FR" dirty="0" smtClean="0"/>
              <a:t>énérale)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i="1" dirty="0" smtClean="0"/>
              <a:t>« Les conditions de vie précaires </a:t>
            </a:r>
            <a:r>
              <a:rPr lang="fr-FR" i="1" dirty="0"/>
              <a:t>participent des facteurs d’affaiblissement ou d’empêchement du lien social et </a:t>
            </a:r>
            <a:r>
              <a:rPr lang="fr-FR" i="1" dirty="0" smtClean="0"/>
              <a:t>potentialisent le risque d’isolement. »</a:t>
            </a:r>
            <a:endParaRPr lang="fr-FR" i="1" dirty="0"/>
          </a:p>
          <a:p>
            <a:pPr marL="285750" indent="-285750"/>
            <a:endParaRPr lang="fr-FR" dirty="0"/>
          </a:p>
          <a:p>
            <a:pPr marL="285750" lvl="0" indent="-285750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Le niveau d’éducation et l’accès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à l’emploi : </a:t>
            </a:r>
            <a:r>
              <a:rPr lang="fr-FR" dirty="0" smtClean="0"/>
              <a:t>65 </a:t>
            </a:r>
            <a:r>
              <a:rPr lang="fr-FR" dirty="0"/>
              <a:t>% </a:t>
            </a:r>
            <a:r>
              <a:rPr lang="fr-FR" dirty="0" smtClean="0"/>
              <a:t>des personnes isolées ont </a:t>
            </a:r>
            <a:r>
              <a:rPr lang="fr-FR" dirty="0"/>
              <a:t>un niveau de diplôme inférieur au </a:t>
            </a:r>
            <a:r>
              <a:rPr lang="fr-FR" dirty="0" smtClean="0"/>
              <a:t>BAC (vs. 55 </a:t>
            </a:r>
            <a:r>
              <a:rPr lang="fr-FR" dirty="0"/>
              <a:t>% des non </a:t>
            </a:r>
            <a:r>
              <a:rPr lang="fr-FR" dirty="0" smtClean="0"/>
              <a:t>isolés), et près </a:t>
            </a:r>
            <a:r>
              <a:rPr lang="fr-FR" dirty="0"/>
              <a:t>d’1 sur 2 </a:t>
            </a:r>
            <a:r>
              <a:rPr lang="fr-FR" dirty="0" smtClean="0"/>
              <a:t>sont inactifs </a:t>
            </a:r>
            <a:r>
              <a:rPr lang="fr-FR" dirty="0"/>
              <a:t>ou </a:t>
            </a:r>
            <a:r>
              <a:rPr lang="fr-FR" dirty="0" smtClean="0"/>
              <a:t>demandeurs </a:t>
            </a:r>
            <a:r>
              <a:rPr lang="fr-FR" dirty="0"/>
              <a:t>d’emploi </a:t>
            </a:r>
            <a:r>
              <a:rPr lang="fr-FR" dirty="0" smtClean="0"/>
              <a:t>(vs. </a:t>
            </a:r>
            <a:r>
              <a:rPr lang="fr-FR" dirty="0"/>
              <a:t>39 % des non isolés</a:t>
            </a:r>
            <a:r>
              <a:rPr lang="fr-FR" dirty="0" smtClean="0"/>
              <a:t>).</a:t>
            </a:r>
          </a:p>
          <a:p>
            <a:pPr marL="285750" lvl="0" indent="-285750"/>
            <a:endParaRPr lang="fr-FR" dirty="0"/>
          </a:p>
          <a:p>
            <a:pPr marL="0" lvl="0" indent="0">
              <a:buNone/>
            </a:pPr>
            <a:r>
              <a:rPr lang="fr-FR" i="1" dirty="0" err="1" smtClean="0"/>
              <a:t>Cf</a:t>
            </a:r>
            <a:r>
              <a:rPr lang="fr-FR" i="1" dirty="0" smtClean="0"/>
              <a:t> S. </a:t>
            </a:r>
            <a:r>
              <a:rPr lang="fr-FR" i="1" dirty="0" err="1" smtClean="0"/>
              <a:t>Paugam</a:t>
            </a:r>
            <a:r>
              <a:rPr lang="fr-FR" i="1" dirty="0" smtClean="0"/>
              <a:t> (2006), notion </a:t>
            </a:r>
            <a:r>
              <a:rPr lang="fr-FR" i="1" dirty="0"/>
              <a:t>de rupture cumulative des liens sociaux </a:t>
            </a:r>
            <a:endParaRPr lang="fr-FR" i="1" dirty="0" smtClean="0"/>
          </a:p>
          <a:p>
            <a:pPr marL="0" lvl="0" indent="0">
              <a:buNone/>
            </a:pPr>
            <a:r>
              <a:rPr lang="fr-FR" i="1" dirty="0" smtClean="0"/>
              <a:t>dans </a:t>
            </a:r>
            <a:r>
              <a:rPr lang="fr-FR" i="1" dirty="0"/>
              <a:t>le cadre du </a:t>
            </a:r>
            <a:r>
              <a:rPr lang="fr-FR" i="1" dirty="0" smtClean="0"/>
              <a:t>chômage. </a:t>
            </a:r>
            <a:endParaRPr lang="fr-FR" i="1" dirty="0"/>
          </a:p>
          <a:p>
            <a:pPr marL="285750" lvl="0" indent="-285750"/>
            <a:endParaRPr lang="fr-FR" dirty="0"/>
          </a:p>
          <a:p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Causes et facteurs aggravants de l’isolement (2/2)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5505450"/>
            <a:ext cx="90011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Isolement et niveau de revenu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5329"/>
            <a:ext cx="4438766" cy="35691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51520" y="5574431"/>
            <a:ext cx="6696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i="1" dirty="0"/>
              <a:t>Source : CREDOC, Enquête « Conditions de vie et Aspirations », étude pour la Fondation de France, 2016</a:t>
            </a:r>
            <a:endParaRPr lang="fr-FR" sz="1100" dirty="0"/>
          </a:p>
          <a:p>
            <a:r>
              <a:rPr lang="fr-FR" sz="1100" i="1" dirty="0"/>
              <a:t>Lecture : 34% des personnes isolées ont des bas revenus, contre 26% en moyenne dans la population</a:t>
            </a:r>
            <a:endParaRPr lang="fr-FR" sz="11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09786"/>
              </p:ext>
            </p:extLst>
          </p:nvPr>
        </p:nvGraphicFramePr>
        <p:xfrm>
          <a:off x="4618278" y="2005329"/>
          <a:ext cx="4392488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/>
              </a:tblGrid>
              <a:tr h="302433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Méthode de construction de l’indicateur sur le niveau de revenu des </a:t>
                      </a:r>
                      <a:r>
                        <a:rPr lang="fr-FR" sz="1000" dirty="0" smtClean="0">
                          <a:solidFill>
                            <a:schemeClr val="tx1"/>
                          </a:solidFill>
                          <a:effectLst/>
                        </a:rPr>
                        <a:t>Français</a:t>
                      </a:r>
                      <a:endParaRPr lang="fr-FR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La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somme des revenus mensuels  de chaque membre du ménage (revenus issus de l’activité, pension de retraite, allocation chômage, prestations sociales et minima sociaux)</a:t>
                      </a:r>
                      <a:r>
                        <a:rPr lang="fr-FR" sz="9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est rapporté à la « taille ajustée » du ménage, soit la racine carrée du nombre de personnes dans le ménage. </a:t>
                      </a:r>
                      <a:endParaRPr lang="fr-FR" sz="11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Les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quatre catégories de revenus sont définies relativement à la médiane de la distribution des revenus obtenus:</a:t>
                      </a:r>
                      <a:endParaRPr lang="fr-FR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b="1" dirty="0" smtClean="0">
                          <a:solidFill>
                            <a:schemeClr val="tx1"/>
                          </a:solidFill>
                          <a:effectLst/>
                        </a:rPr>
                        <a:t>Bas 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revenus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(26% de l’échantillon) : moins de 70% de la médiane, soit, au sens de l’INSEE, un revenu mensuel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&lt;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1 200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€.</a:t>
                      </a:r>
                      <a:endParaRPr lang="fr-FR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b="1" dirty="0" smtClean="0">
                          <a:solidFill>
                            <a:schemeClr val="tx1"/>
                          </a:solidFill>
                          <a:effectLst/>
                        </a:rPr>
                        <a:t>Classes 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moyennes inférieures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(26%) : entre 70% de la médiane et la médiane des revenus, soit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revenu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mensuel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&gt; 1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 200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€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et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&lt; 1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700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€.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b="1" dirty="0" smtClean="0">
                          <a:solidFill>
                            <a:schemeClr val="tx1"/>
                          </a:solidFill>
                          <a:effectLst/>
                        </a:rPr>
                        <a:t>Classes 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moyennes supérieures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(26%) : entre la médiane et 150% de la médiane des revenus,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soit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revenu mensuel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&gt; 1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 700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€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et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&lt; 2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 500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€. 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b="1" dirty="0" smtClean="0">
                          <a:solidFill>
                            <a:schemeClr val="tx1"/>
                          </a:solidFill>
                          <a:effectLst/>
                        </a:rPr>
                        <a:t>Hauts </a:t>
                      </a:r>
                      <a:r>
                        <a:rPr lang="fr-FR" sz="900" b="1" dirty="0">
                          <a:solidFill>
                            <a:schemeClr val="tx1"/>
                          </a:solidFill>
                          <a:effectLst/>
                        </a:rPr>
                        <a:t>revenus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(20%) : 150% de la médiane ou plus,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soit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revenu mensuel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&gt; </a:t>
                      </a:r>
                      <a:r>
                        <a:rPr lang="fr-FR" sz="900" b="0" dirty="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  <a:effectLst/>
                        </a:rPr>
                        <a:t>500 €.</a:t>
                      </a:r>
                      <a:endParaRPr lang="fr-FR" sz="1000" b="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6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9816</TotalTime>
  <Words>1111</Words>
  <Application>Microsoft Office PowerPoint</Application>
  <PresentationFormat>Affichage à l'écran (4:3)</PresentationFormat>
  <Paragraphs>177</Paragraphs>
  <Slides>22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Pourquoi étudier la question l’isolement ?</vt:lpstr>
      <vt:lpstr>Méthodologie : la mesure de l’isolement</vt:lpstr>
      <vt:lpstr>Définition de l’isolement relationnel</vt:lpstr>
      <vt:lpstr>Présentation PowerPoint</vt:lpstr>
      <vt:lpstr>Solitude : chiffres clés</vt:lpstr>
      <vt:lpstr>Causes et facteurs aggravants de l’isolement (1/2)</vt:lpstr>
      <vt:lpstr>Causes et facteurs aggravants de l’isolement (2/2)</vt:lpstr>
      <vt:lpstr>Isolement et niveau de revenu</vt:lpstr>
      <vt:lpstr>Spécificités des cinq réseaux de sociabilité</vt:lpstr>
      <vt:lpstr>La capacité de résilience des différents réseaux</vt:lpstr>
      <vt:lpstr>Présentation PowerPoint</vt:lpstr>
      <vt:lpstr>Présentation PowerPoint</vt:lpstr>
      <vt:lpstr>Notre société produit-elle  de la « solitude de masse » ?</vt:lpstr>
      <vt:lpstr>Cercle vicieux, repli et renoncement</vt:lpstr>
      <vt:lpstr>Présentation PowerPoint</vt:lpstr>
      <vt:lpstr>Les trois conditions du lien social vivant</vt:lpstr>
      <vt:lpstr>5 principes d’action contre la solitude</vt:lpstr>
      <vt:lpstr>Les pratiques collaboratives : vers plus de lien?</vt:lpstr>
      <vt:lpstr>Exemples de projets soutenus</vt:lpstr>
      <vt:lpstr>Exemples de projets soutenus</vt:lpstr>
      <vt:lpstr>Présentation PowerPoint</vt:lpstr>
    </vt:vector>
  </TitlesOfParts>
  <Company>Fondation de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GERBEAUD Matthieu</dc:creator>
  <cp:lastModifiedBy>ECHEGU, Opale (DREES/DIRECTION/ONPES)</cp:lastModifiedBy>
  <cp:revision>252</cp:revision>
  <cp:lastPrinted>2014-07-07T16:09:43Z</cp:lastPrinted>
  <dcterms:created xsi:type="dcterms:W3CDTF">2013-03-11T16:01:45Z</dcterms:created>
  <dcterms:modified xsi:type="dcterms:W3CDTF">2019-04-25T17:53:48Z</dcterms:modified>
</cp:coreProperties>
</file>