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82"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Lst>
  <p:sldSz cx="5327650" cy="7559675"/>
  <p:notesSz cx="6858000" cy="9144000"/>
  <p:embeddedFontLst>
    <p:embeddedFont>
      <p:font typeface="Dosis" pitchFamily="2" charset="0"/>
      <p:regular r:id="rId33"/>
      <p:bold r:id="rId34"/>
    </p:embeddedFont>
    <p:embeddedFont>
      <p:font typeface="Dosis ExtraBold" pitchFamily="2" charset="0"/>
      <p:bold r:id="rId35"/>
    </p:embeddedFont>
    <p:embeddedFont>
      <p:font typeface="Dosis Medium" pitchFamily="2" charset="0"/>
      <p:regular r:id="rId36"/>
      <p:bold r:id="rId37"/>
    </p:embeddedFont>
    <p:embeddedFont>
      <p:font typeface="Dosis SemiBold" pitchFamily="2" charset="0"/>
      <p:regular r:id="rId38"/>
      <p:bold r:id="rId39"/>
    </p:embeddedFont>
    <p:embeddedFont>
      <p:font typeface="Oswald" panose="00000500000000000000" pitchFamily="2" charset="0"/>
      <p:regular r:id="rId40"/>
      <p:bold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3">
          <p15:clr>
            <a:srgbClr val="747775"/>
          </p15:clr>
        </p15:guide>
        <p15:guide id="2" orient="horz" pos="328">
          <p15:clr>
            <a:srgbClr val="747775"/>
          </p15:clr>
        </p15:guide>
        <p15:guide id="3" orient="horz" pos="1002">
          <p15:clr>
            <a:srgbClr val="747775"/>
          </p15:clr>
        </p15:guide>
        <p15:guide id="4" pos="499">
          <p15:clr>
            <a:srgbClr val="747775"/>
          </p15:clr>
        </p15:guide>
        <p15:guide id="5" pos="1807">
          <p15:clr>
            <a:srgbClr val="747775"/>
          </p15:clr>
        </p15:guide>
        <p15:guide id="6" pos="1888">
          <p15:clr>
            <a:srgbClr val="747775"/>
          </p15:clr>
        </p15:guide>
        <p15:guide id="7" pos="3196">
          <p15:clr>
            <a:srgbClr val="747775"/>
          </p15:clr>
        </p15:guide>
        <p15:guide id="8" pos="1005">
          <p15:clr>
            <a:srgbClr val="747775"/>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AYXYM5U65d6ZPNiBT9n0Fett3C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9FFD16-F488-4E4E-D40A-D34FC0F667C6}" name="SEYCHAL, Bérénice (DGCS/SD4/4C)" initials="BS" userId="S::berenice.seychal@social.gouv.fr::63901a0c-71eb-4602-a0d5-fad8d696acf4" providerId="AD"/>
  <p188:author id="{854ACA6C-CEE0-A757-E837-6D5475ED5924}" name="DUCRETTET, Pierrick (DGCS/SD2/2A)" initials="PD" userId="S::pierrick.ducrettet@social.gouv.fr::3a907fe5-2d2f-4baa-aa37-bdf26556e1c0" providerId="AD"/>
  <p188:author id="{12D6A87B-31DE-E42F-3AD2-3E39A2EE3996}" name="GENET Diane" initials="DG" userId="S::Diane.genet@cnsa.fr::f89e7a65-7273-4046-93cc-5f091519fcf1" providerId="AD"/>
  <p188:author id="{58995AC7-3458-2760-7AD9-524B36B0AE19}" name="CASTAGNO, Isabelle (DGCS/SD3/SD3C)" initials="IC" userId="S::isabelle.castagno@social.gouv.fr::d0330c19-c815-49da-8d93-c62778eec5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ierrick Ducrettet" initials="" lastIdx="7" clrIdx="0"/>
  <p:cmAuthor id="1" name="berenice seychal" initials="" lastIdx="5" clrIdx="1"/>
  <p:cmAuthor id="2" name="CASTAGNO Isabelle" initials="" lastIdx="5" clrIdx="2"/>
  <p:cmAuthor id="3" name="Tiphaine Lorant" initials=""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743"/>
    <a:srgbClr val="F7BD21"/>
    <a:srgbClr val="47BCBB"/>
    <a:srgbClr val="2A566E"/>
    <a:srgbClr val="183845"/>
    <a:srgbClr val="C0C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FFBCBC-47C8-4A11-A913-FDE41D6FD4CC}">
  <a:tblStyle styleId="{FFFFBCBC-47C8-4A11-A913-FDE41D6FD4C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8346" autoAdjust="0"/>
  </p:normalViewPr>
  <p:slideViewPr>
    <p:cSldViewPr snapToGrid="0">
      <p:cViewPr>
        <p:scale>
          <a:sx n="100" d="100"/>
          <a:sy n="100" d="100"/>
        </p:scale>
        <p:origin x="1388" y="-1792"/>
      </p:cViewPr>
      <p:guideLst>
        <p:guide pos="503"/>
        <p:guide orient="horz" pos="328"/>
        <p:guide orient="horz" pos="1002"/>
        <p:guide pos="499"/>
        <p:guide pos="1807"/>
        <p:guide pos="1888"/>
        <p:guide pos="3196"/>
        <p:guide pos="100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56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40240B4-553C-D968-14BF-6F88E82B2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2DD6A05-0E0F-C7FF-DB86-0CBE2616A0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D7FB-ACB9-4A2F-B60D-07658C7E6879}" type="datetimeFigureOut">
              <a:rPr lang="fr-FR" smtClean="0"/>
              <a:t>23/04/2026</a:t>
            </a:fld>
            <a:endParaRPr lang="fr-FR"/>
          </a:p>
        </p:txBody>
      </p:sp>
      <p:sp>
        <p:nvSpPr>
          <p:cNvPr id="4" name="Espace réservé du pied de page 3">
            <a:extLst>
              <a:ext uri="{FF2B5EF4-FFF2-40B4-BE49-F238E27FC236}">
                <a16:creationId xmlns:a16="http://schemas.microsoft.com/office/drawing/2014/main" id="{3CF34CC6-58AB-78C1-8F4A-7CD4C32EA6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630C65F-E7E2-9CFA-D880-63CD68361E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30372D-1F3F-47D4-8896-0898211CC266}" type="slidenum">
              <a:rPr lang="fr-FR" smtClean="0"/>
              <a:t>‹N°›</a:t>
            </a:fld>
            <a:endParaRPr lang="fr-FR"/>
          </a:p>
        </p:txBody>
      </p:sp>
    </p:spTree>
    <p:extLst>
      <p:ext uri="{BB962C8B-B14F-4D97-AF65-F5344CB8AC3E}">
        <p14:creationId xmlns:p14="http://schemas.microsoft.com/office/powerpoint/2010/main" val="3457101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0975" y="685800"/>
            <a:ext cx="2416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2: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3: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5: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7: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c56215b6b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ac56215b6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1 1 1">
  <p:cSld name="TITLE_1_1_1">
    <p:spTree>
      <p:nvGrpSpPr>
        <p:cNvPr id="1" name="Shape 7"/>
        <p:cNvGrpSpPr/>
        <p:nvPr/>
      </p:nvGrpSpPr>
      <p:grpSpPr>
        <a:xfrm>
          <a:off x="0" y="0"/>
          <a:ext cx="0" cy="0"/>
          <a:chOff x="0" y="0"/>
          <a:chExt cx="0" cy="0"/>
        </a:xfrm>
      </p:grpSpPr>
      <p:sp>
        <p:nvSpPr>
          <p:cNvPr id="8" name="Google Shape;8;p30"/>
          <p:cNvSpPr/>
          <p:nvPr/>
        </p:nvSpPr>
        <p:spPr>
          <a:xfrm>
            <a:off x="-8999" y="3359605"/>
            <a:ext cx="5346000" cy="4200395"/>
          </a:xfrm>
          <a:prstGeom prst="flowChartManualInput">
            <a:avLst/>
          </a:prstGeom>
          <a:solidFill>
            <a:srgbClr val="F7BD21">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9" name="Google Shape;9;p30"/>
          <p:cNvSpPr/>
          <p:nvPr/>
        </p:nvSpPr>
        <p:spPr>
          <a:xfrm rot="10800000">
            <a:off x="-8999" y="0"/>
            <a:ext cx="5346000" cy="4200395"/>
          </a:xfrm>
          <a:prstGeom prst="flowChartManualInput">
            <a:avLst/>
          </a:prstGeom>
          <a:solidFill>
            <a:srgbClr val="28AFB0">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cxnSp>
        <p:nvCxnSpPr>
          <p:cNvPr id="10" name="Google Shape;10;p30"/>
          <p:cNvCxnSpPr/>
          <p:nvPr/>
        </p:nvCxnSpPr>
        <p:spPr>
          <a:xfrm rot="10800000" flipH="1">
            <a:off x="-282674" y="3321731"/>
            <a:ext cx="5976900" cy="928800"/>
          </a:xfrm>
          <a:prstGeom prst="straightConnector1">
            <a:avLst/>
          </a:prstGeom>
          <a:noFill/>
          <a:ln w="152400" cap="flat" cmpd="sng">
            <a:solidFill>
              <a:srgbClr val="FFFFFF"/>
            </a:solidFill>
            <a:prstDash val="solid"/>
            <a:round/>
            <a:headEnd type="none" w="sm" len="sm"/>
            <a:tailEnd type="none" w="sm" len="sm"/>
          </a:ln>
        </p:spPr>
      </p:cxnSp>
      <p:sp>
        <p:nvSpPr>
          <p:cNvPr id="11" name="Google Shape;11;p30"/>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0"/>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68778E50-1011-2F3B-15BB-5F4A7D900534}"/>
              </a:ext>
            </a:extLst>
          </p:cNvPr>
          <p:cNvSpPr/>
          <p:nvPr userDrawn="1"/>
        </p:nvSpPr>
        <p:spPr>
          <a:xfrm rot="21063789">
            <a:off x="1062257" y="3872459"/>
            <a:ext cx="3564099" cy="3025899"/>
          </a:xfrm>
          <a:prstGeom prst="rect">
            <a:avLst/>
          </a:prstGeom>
          <a:solidFill>
            <a:srgbClr val="F8C7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276B620F-244F-F3E4-8883-B3BEC5A768EF}"/>
              </a:ext>
            </a:extLst>
          </p:cNvPr>
          <p:cNvSpPr/>
          <p:nvPr userDrawn="1"/>
        </p:nvSpPr>
        <p:spPr>
          <a:xfrm rot="21063789">
            <a:off x="923725" y="636407"/>
            <a:ext cx="3564099" cy="3025899"/>
          </a:xfrm>
          <a:prstGeom prst="rect">
            <a:avLst/>
          </a:prstGeom>
          <a:solidFill>
            <a:srgbClr val="47BC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p:cSld name="TITLE_1">
    <p:spTree>
      <p:nvGrpSpPr>
        <p:cNvPr id="1" name="Shape 13"/>
        <p:cNvGrpSpPr/>
        <p:nvPr/>
      </p:nvGrpSpPr>
      <p:grpSpPr>
        <a:xfrm>
          <a:off x="0" y="0"/>
          <a:ext cx="0" cy="0"/>
          <a:chOff x="0" y="0"/>
          <a:chExt cx="0" cy="0"/>
        </a:xfrm>
      </p:grpSpPr>
      <p:sp>
        <p:nvSpPr>
          <p:cNvPr id="14" name="Google Shape;14;p31"/>
          <p:cNvSpPr/>
          <p:nvPr/>
        </p:nvSpPr>
        <p:spPr>
          <a:xfrm rot="10800000">
            <a:off x="0" y="0"/>
            <a:ext cx="5339025" cy="1335575"/>
          </a:xfrm>
          <a:prstGeom prst="flowChartManualInput">
            <a:avLst/>
          </a:prstGeom>
          <a:solidFill>
            <a:srgbClr val="2B576E">
              <a:alpha val="29803"/>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15" name="Google Shape;15;p31"/>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31"/>
          <p:cNvCxnSpPr/>
          <p:nvPr/>
        </p:nvCxnSpPr>
        <p:spPr>
          <a:xfrm>
            <a:off x="534150" y="141150"/>
            <a:ext cx="0" cy="7277700"/>
          </a:xfrm>
          <a:prstGeom prst="straightConnector1">
            <a:avLst/>
          </a:prstGeom>
          <a:noFill/>
          <a:ln w="9525" cap="flat" cmpd="sng">
            <a:solidFill>
              <a:srgbClr val="595959"/>
            </a:solidFill>
            <a:prstDash val="dot"/>
            <a:round/>
            <a:headEnd type="none" w="sm" len="sm"/>
            <a:tailEnd type="none" w="sm" len="sm"/>
          </a:ln>
        </p:spPr>
      </p:cxnSp>
      <p:sp>
        <p:nvSpPr>
          <p:cNvPr id="17" name="Google Shape;17;p31"/>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E44DFCBC-6D4F-B51F-6A20-926B7C3082B1}"/>
              </a:ext>
            </a:extLst>
          </p:cNvPr>
          <p:cNvSpPr/>
          <p:nvPr userDrawn="1"/>
        </p:nvSpPr>
        <p:spPr>
          <a:xfrm>
            <a:off x="978401" y="1697086"/>
            <a:ext cx="3564099" cy="4672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1 1 1 2">
  <p:cSld name="TITLE_1_1_1_2">
    <p:spTree>
      <p:nvGrpSpPr>
        <p:cNvPr id="1" name="Shape 18"/>
        <p:cNvGrpSpPr/>
        <p:nvPr/>
      </p:nvGrpSpPr>
      <p:grpSpPr>
        <a:xfrm>
          <a:off x="0" y="0"/>
          <a:ext cx="0" cy="0"/>
          <a:chOff x="0" y="0"/>
          <a:chExt cx="0" cy="0"/>
        </a:xfrm>
      </p:grpSpPr>
      <p:sp>
        <p:nvSpPr>
          <p:cNvPr id="19" name="Google Shape;19;p32"/>
          <p:cNvSpPr/>
          <p:nvPr/>
        </p:nvSpPr>
        <p:spPr>
          <a:xfrm rot="10800000">
            <a:off x="-8999" y="0"/>
            <a:ext cx="5346000" cy="4200395"/>
          </a:xfrm>
          <a:prstGeom prst="flowChartManualInput">
            <a:avLst/>
          </a:prstGeom>
          <a:solidFill>
            <a:srgbClr val="28AFB0">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20" name="Google Shape;20;p32"/>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 name="Google Shape;21;p32"/>
          <p:cNvCxnSpPr/>
          <p:nvPr/>
        </p:nvCxnSpPr>
        <p:spPr>
          <a:xfrm>
            <a:off x="534150" y="141150"/>
            <a:ext cx="0" cy="7277700"/>
          </a:xfrm>
          <a:prstGeom prst="straightConnector1">
            <a:avLst/>
          </a:prstGeom>
          <a:noFill/>
          <a:ln w="9525" cap="flat" cmpd="sng">
            <a:solidFill>
              <a:srgbClr val="595959"/>
            </a:solidFill>
            <a:prstDash val="dot"/>
            <a:round/>
            <a:headEnd type="none" w="sm" len="sm"/>
            <a:tailEnd type="none" w="sm" len="sm"/>
          </a:ln>
        </p:spPr>
      </p:cxnSp>
      <p:sp>
        <p:nvSpPr>
          <p:cNvPr id="22" name="Google Shape;22;p32"/>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10582FE1-9777-5929-4AF3-DF8873B351F5}"/>
              </a:ext>
            </a:extLst>
          </p:cNvPr>
          <p:cNvSpPr/>
          <p:nvPr userDrawn="1"/>
        </p:nvSpPr>
        <p:spPr>
          <a:xfrm rot="21063789">
            <a:off x="1062257" y="3788749"/>
            <a:ext cx="3564099" cy="3025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52AA3902-DCAA-1B7B-8ABA-D7A4F1BC6A91}"/>
              </a:ext>
            </a:extLst>
          </p:cNvPr>
          <p:cNvSpPr/>
          <p:nvPr userDrawn="1"/>
        </p:nvSpPr>
        <p:spPr>
          <a:xfrm rot="21063789">
            <a:off x="1062256" y="685758"/>
            <a:ext cx="3564099" cy="3025899"/>
          </a:xfrm>
          <a:prstGeom prst="rect">
            <a:avLst/>
          </a:prstGeom>
          <a:solidFill>
            <a:srgbClr val="47BC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1 2">
  <p:cSld name="TITLE_1_2">
    <p:spTree>
      <p:nvGrpSpPr>
        <p:cNvPr id="1" name="Shape 23"/>
        <p:cNvGrpSpPr/>
        <p:nvPr/>
      </p:nvGrpSpPr>
      <p:grpSpPr>
        <a:xfrm>
          <a:off x="0" y="0"/>
          <a:ext cx="0" cy="0"/>
          <a:chOff x="0" y="0"/>
          <a:chExt cx="0" cy="0"/>
        </a:xfrm>
      </p:grpSpPr>
      <p:sp>
        <p:nvSpPr>
          <p:cNvPr id="24" name="Google Shape;24;p33"/>
          <p:cNvSpPr/>
          <p:nvPr/>
        </p:nvSpPr>
        <p:spPr>
          <a:xfrm rot="10800000">
            <a:off x="0" y="0"/>
            <a:ext cx="5339025" cy="1335575"/>
          </a:xfrm>
          <a:prstGeom prst="flowChartManualInput">
            <a:avLst/>
          </a:prstGeom>
          <a:solidFill>
            <a:srgbClr val="28AFB0">
              <a:alpha val="29803"/>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25" name="Google Shape;25;p33"/>
          <p:cNvSpPr/>
          <p:nvPr/>
        </p:nvSpPr>
        <p:spPr>
          <a:xfrm>
            <a:off x="4763100" y="97460"/>
            <a:ext cx="460200" cy="460200"/>
          </a:xfrm>
          <a:prstGeom prst="ellipse">
            <a:avLst/>
          </a:prstGeom>
          <a:solidFill>
            <a:schemeClr val="lt1"/>
          </a:solidFill>
          <a:ln>
            <a:noFill/>
          </a:ln>
        </p:spPr>
        <p:txBody>
          <a:bodyPr spcFirstLastPara="1" wrap="square" lIns="66200" tIns="66200" rIns="66200" bIns="662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26" name="Google Shape;26;p33"/>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 name="Google Shape;27;p33"/>
          <p:cNvCxnSpPr/>
          <p:nvPr/>
        </p:nvCxnSpPr>
        <p:spPr>
          <a:xfrm>
            <a:off x="534150" y="141150"/>
            <a:ext cx="0" cy="7277700"/>
          </a:xfrm>
          <a:prstGeom prst="straightConnector1">
            <a:avLst/>
          </a:prstGeom>
          <a:noFill/>
          <a:ln w="9525" cap="flat" cmpd="sng">
            <a:solidFill>
              <a:srgbClr val="595959"/>
            </a:solidFill>
            <a:prstDash val="dot"/>
            <a:round/>
            <a:headEnd type="none" w="sm" len="sm"/>
            <a:tailEnd type="none" w="sm" len="sm"/>
          </a:ln>
        </p:spPr>
      </p:cxnSp>
      <p:sp>
        <p:nvSpPr>
          <p:cNvPr id="28" name="Google Shape;28;p33"/>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29;p33"/>
          <p:cNvGrpSpPr/>
          <p:nvPr/>
        </p:nvGrpSpPr>
        <p:grpSpPr>
          <a:xfrm>
            <a:off x="4824302" y="249212"/>
            <a:ext cx="330346" cy="178501"/>
            <a:chOff x="2137658" y="4825402"/>
            <a:chExt cx="566921" cy="306333"/>
          </a:xfrm>
        </p:grpSpPr>
        <p:sp>
          <p:nvSpPr>
            <p:cNvPr id="30" name="Google Shape;30;p33"/>
            <p:cNvSpPr/>
            <p:nvPr/>
          </p:nvSpPr>
          <p:spPr>
            <a:xfrm>
              <a:off x="2334890" y="4825402"/>
              <a:ext cx="369689" cy="232185"/>
            </a:xfrm>
            <a:custGeom>
              <a:avLst/>
              <a:gdLst/>
              <a:ahLst/>
              <a:cxnLst/>
              <a:rect l="l" t="t" r="r" b="b"/>
              <a:pathLst>
                <a:path w="27203" h="17085" fill="none" extrusionOk="0">
                  <a:moveTo>
                    <a:pt x="27202" y="3390"/>
                  </a:moveTo>
                  <a:cubicBezTo>
                    <a:pt x="23031" y="3390"/>
                    <a:pt x="23031" y="3390"/>
                    <a:pt x="23031" y="3390"/>
                  </a:cubicBezTo>
                  <a:cubicBezTo>
                    <a:pt x="13297" y="262"/>
                    <a:pt x="13297" y="262"/>
                    <a:pt x="13297" y="262"/>
                  </a:cubicBezTo>
                  <a:cubicBezTo>
                    <a:pt x="12254" y="-86"/>
                    <a:pt x="11212" y="-86"/>
                    <a:pt x="10169" y="262"/>
                  </a:cubicBezTo>
                  <a:cubicBezTo>
                    <a:pt x="6692" y="957"/>
                    <a:pt x="6692" y="957"/>
                    <a:pt x="6692" y="957"/>
                  </a:cubicBezTo>
                  <a:cubicBezTo>
                    <a:pt x="5650" y="1304"/>
                    <a:pt x="4607" y="2000"/>
                    <a:pt x="3911" y="2695"/>
                  </a:cubicBezTo>
                  <a:cubicBezTo>
                    <a:pt x="783" y="5476"/>
                    <a:pt x="783" y="5476"/>
                    <a:pt x="783" y="5476"/>
                  </a:cubicBezTo>
                  <a:cubicBezTo>
                    <a:pt x="-260" y="6866"/>
                    <a:pt x="-260" y="8257"/>
                    <a:pt x="783" y="9300"/>
                  </a:cubicBezTo>
                  <a:cubicBezTo>
                    <a:pt x="1130" y="9647"/>
                    <a:pt x="1130" y="9647"/>
                    <a:pt x="1130" y="9647"/>
                  </a:cubicBezTo>
                  <a:cubicBezTo>
                    <a:pt x="2173" y="10690"/>
                    <a:pt x="3911" y="10690"/>
                    <a:pt x="4954" y="9647"/>
                  </a:cubicBezTo>
                  <a:cubicBezTo>
                    <a:pt x="5997" y="8257"/>
                    <a:pt x="7388" y="6866"/>
                    <a:pt x="7388" y="6866"/>
                  </a:cubicBezTo>
                  <a:cubicBezTo>
                    <a:pt x="8083" y="6519"/>
                    <a:pt x="8431" y="6171"/>
                    <a:pt x="9126" y="6171"/>
                  </a:cubicBezTo>
                  <a:cubicBezTo>
                    <a:pt x="10864" y="6171"/>
                    <a:pt x="10864" y="6171"/>
                    <a:pt x="10864" y="6171"/>
                  </a:cubicBezTo>
                  <a:cubicBezTo>
                    <a:pt x="11907" y="6171"/>
                    <a:pt x="12602" y="6519"/>
                    <a:pt x="13297" y="6866"/>
                  </a:cubicBezTo>
                  <a:cubicBezTo>
                    <a:pt x="22683" y="13819"/>
                    <a:pt x="22683" y="13819"/>
                    <a:pt x="22683" y="13819"/>
                  </a:cubicBezTo>
                  <a:cubicBezTo>
                    <a:pt x="23379" y="14514"/>
                    <a:pt x="23726" y="15557"/>
                    <a:pt x="23031" y="16252"/>
                  </a:cubicBezTo>
                  <a:cubicBezTo>
                    <a:pt x="23031" y="16252"/>
                    <a:pt x="23031" y="16252"/>
                    <a:pt x="23031" y="16252"/>
                  </a:cubicBezTo>
                  <a:cubicBezTo>
                    <a:pt x="22336" y="17295"/>
                    <a:pt x="21293" y="17295"/>
                    <a:pt x="20598" y="16600"/>
                  </a:cubicBezTo>
                  <a:cubicBezTo>
                    <a:pt x="15035" y="12776"/>
                    <a:pt x="15035" y="12776"/>
                    <a:pt x="15035" y="12776"/>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1" name="Google Shape;31;p33"/>
            <p:cNvSpPr/>
            <p:nvPr/>
          </p:nvSpPr>
          <p:spPr>
            <a:xfrm>
              <a:off x="2137658" y="4834861"/>
              <a:ext cx="269286" cy="46070"/>
            </a:xfrm>
            <a:custGeom>
              <a:avLst/>
              <a:gdLst/>
              <a:ahLst/>
              <a:cxnLst/>
              <a:rect l="l" t="t" r="r" b="b"/>
              <a:pathLst>
                <a:path w="19815" h="3390" fill="none" extrusionOk="0">
                  <a:moveTo>
                    <a:pt x="0" y="3389"/>
                  </a:moveTo>
                  <a:cubicBezTo>
                    <a:pt x="4172" y="3389"/>
                    <a:pt x="4172" y="3389"/>
                    <a:pt x="4172" y="3389"/>
                  </a:cubicBezTo>
                  <a:cubicBezTo>
                    <a:pt x="13905" y="261"/>
                    <a:pt x="13905" y="261"/>
                    <a:pt x="13905" y="261"/>
                  </a:cubicBezTo>
                  <a:cubicBezTo>
                    <a:pt x="14948" y="-87"/>
                    <a:pt x="15991" y="-87"/>
                    <a:pt x="17034" y="261"/>
                  </a:cubicBezTo>
                  <a:cubicBezTo>
                    <a:pt x="19815" y="956"/>
                    <a:pt x="19815" y="956"/>
                    <a:pt x="19815" y="956"/>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2" name="Google Shape;32;p33"/>
            <p:cNvSpPr/>
            <p:nvPr/>
          </p:nvSpPr>
          <p:spPr>
            <a:xfrm>
              <a:off x="2520312" y="5003744"/>
              <a:ext cx="90210" cy="82192"/>
            </a:xfrm>
            <a:custGeom>
              <a:avLst/>
              <a:gdLst/>
              <a:ahLst/>
              <a:cxnLst/>
              <a:rect l="l" t="t" r="r" b="b"/>
              <a:pathLst>
                <a:path w="6638" h="6048" fill="none" extrusionOk="0">
                  <a:moveTo>
                    <a:pt x="2087" y="1"/>
                  </a:moveTo>
                  <a:cubicBezTo>
                    <a:pt x="5911" y="2782"/>
                    <a:pt x="5911" y="2782"/>
                    <a:pt x="5911" y="2782"/>
                  </a:cubicBezTo>
                  <a:cubicBezTo>
                    <a:pt x="6606" y="3477"/>
                    <a:pt x="6954" y="4520"/>
                    <a:pt x="6258" y="5215"/>
                  </a:cubicBezTo>
                  <a:cubicBezTo>
                    <a:pt x="6258" y="5215"/>
                    <a:pt x="6258" y="5215"/>
                    <a:pt x="6258" y="5215"/>
                  </a:cubicBezTo>
                  <a:cubicBezTo>
                    <a:pt x="5911" y="6258"/>
                    <a:pt x="4520" y="6258"/>
                    <a:pt x="3825" y="5563"/>
                  </a:cubicBezTo>
                  <a:cubicBezTo>
                    <a:pt x="1" y="2782"/>
                    <a:pt x="1" y="2782"/>
                    <a:pt x="1" y="2782"/>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3" name="Google Shape;33;p33"/>
            <p:cNvSpPr/>
            <p:nvPr/>
          </p:nvSpPr>
          <p:spPr>
            <a:xfrm>
              <a:off x="2482518" y="5041538"/>
              <a:ext cx="85481" cy="71307"/>
            </a:xfrm>
            <a:custGeom>
              <a:avLst/>
              <a:gdLst/>
              <a:ahLst/>
              <a:cxnLst/>
              <a:rect l="l" t="t" r="r" b="b"/>
              <a:pathLst>
                <a:path w="6290" h="5247" fill="none" extrusionOk="0">
                  <a:moveTo>
                    <a:pt x="2782" y="1"/>
                  </a:moveTo>
                  <a:cubicBezTo>
                    <a:pt x="5563" y="2086"/>
                    <a:pt x="5563" y="2086"/>
                    <a:pt x="5563" y="2086"/>
                  </a:cubicBezTo>
                  <a:cubicBezTo>
                    <a:pt x="6258" y="2782"/>
                    <a:pt x="6606" y="3824"/>
                    <a:pt x="5911" y="4520"/>
                  </a:cubicBezTo>
                  <a:cubicBezTo>
                    <a:pt x="5911" y="4520"/>
                    <a:pt x="5911" y="4520"/>
                    <a:pt x="5911" y="4520"/>
                  </a:cubicBezTo>
                  <a:cubicBezTo>
                    <a:pt x="5215" y="5215"/>
                    <a:pt x="4172" y="5563"/>
                    <a:pt x="3477" y="4867"/>
                  </a:cubicBezTo>
                  <a:cubicBezTo>
                    <a:pt x="1" y="2434"/>
                    <a:pt x="1" y="2434"/>
                    <a:pt x="1" y="2434"/>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4" name="Google Shape;34;p33"/>
            <p:cNvSpPr/>
            <p:nvPr/>
          </p:nvSpPr>
          <p:spPr>
            <a:xfrm>
              <a:off x="2440009" y="5079332"/>
              <a:ext cx="71307" cy="52403"/>
            </a:xfrm>
            <a:custGeom>
              <a:avLst/>
              <a:gdLst/>
              <a:ahLst/>
              <a:cxnLst/>
              <a:rect l="l" t="t" r="r" b="b"/>
              <a:pathLst>
                <a:path w="5247" h="3856" fill="none" extrusionOk="0">
                  <a:moveTo>
                    <a:pt x="3477" y="1"/>
                  </a:moveTo>
                  <a:cubicBezTo>
                    <a:pt x="4519" y="696"/>
                    <a:pt x="4519" y="696"/>
                    <a:pt x="4519" y="696"/>
                  </a:cubicBezTo>
                  <a:cubicBezTo>
                    <a:pt x="5215" y="1043"/>
                    <a:pt x="5562" y="2434"/>
                    <a:pt x="4867" y="3129"/>
                  </a:cubicBezTo>
                  <a:cubicBezTo>
                    <a:pt x="4867" y="3129"/>
                    <a:pt x="4867" y="3129"/>
                    <a:pt x="4867" y="3129"/>
                  </a:cubicBezTo>
                  <a:cubicBezTo>
                    <a:pt x="4172" y="3824"/>
                    <a:pt x="3129" y="4172"/>
                    <a:pt x="2434" y="3477"/>
                  </a:cubicBezTo>
                  <a:cubicBezTo>
                    <a:pt x="0" y="1739"/>
                    <a:pt x="0" y="1739"/>
                    <a:pt x="0" y="1739"/>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5" name="Google Shape;35;p33"/>
            <p:cNvSpPr/>
            <p:nvPr/>
          </p:nvSpPr>
          <p:spPr>
            <a:xfrm>
              <a:off x="2482518" y="5074602"/>
              <a:ext cx="14" cy="14"/>
            </a:xfrm>
            <a:custGeom>
              <a:avLst/>
              <a:gdLst/>
              <a:ahLst/>
              <a:cxnLst/>
              <a:rect l="l" t="t" r="r" b="b"/>
              <a:pathLst>
                <a:path w="1" h="1" fill="none" extrusionOk="0">
                  <a:moveTo>
                    <a:pt x="1" y="1"/>
                  </a:moveTo>
                  <a:lnTo>
                    <a:pt x="1" y="1"/>
                  </a:ln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6" name="Google Shape;36;p33"/>
            <p:cNvSpPr/>
            <p:nvPr/>
          </p:nvSpPr>
          <p:spPr>
            <a:xfrm>
              <a:off x="2258636" y="5011422"/>
              <a:ext cx="53015" cy="64974"/>
            </a:xfrm>
            <a:custGeom>
              <a:avLst/>
              <a:gdLst/>
              <a:ahLst/>
              <a:cxnLst/>
              <a:rect l="l" t="t" r="r" b="b"/>
              <a:pathLst>
                <a:path w="3901" h="4781" fill="none" extrusionOk="0">
                  <a:moveTo>
                    <a:pt x="832" y="4650"/>
                  </a:moveTo>
                  <a:cubicBezTo>
                    <a:pt x="832" y="4650"/>
                    <a:pt x="832" y="4650"/>
                    <a:pt x="832" y="4650"/>
                  </a:cubicBezTo>
                  <a:cubicBezTo>
                    <a:pt x="136" y="4302"/>
                    <a:pt x="-211" y="3259"/>
                    <a:pt x="136" y="2217"/>
                  </a:cubicBezTo>
                  <a:cubicBezTo>
                    <a:pt x="484" y="1174"/>
                    <a:pt x="484" y="1174"/>
                    <a:pt x="484" y="1174"/>
                  </a:cubicBezTo>
                  <a:cubicBezTo>
                    <a:pt x="832" y="131"/>
                    <a:pt x="1875" y="-217"/>
                    <a:pt x="2917" y="131"/>
                  </a:cubicBezTo>
                  <a:cubicBezTo>
                    <a:pt x="2917" y="131"/>
                    <a:pt x="2917" y="131"/>
                    <a:pt x="2917" y="131"/>
                  </a:cubicBezTo>
                  <a:cubicBezTo>
                    <a:pt x="3613" y="478"/>
                    <a:pt x="4308" y="1521"/>
                    <a:pt x="3613" y="2564"/>
                  </a:cubicBezTo>
                  <a:cubicBezTo>
                    <a:pt x="3265" y="3607"/>
                    <a:pt x="3265" y="3607"/>
                    <a:pt x="3265" y="3607"/>
                  </a:cubicBezTo>
                  <a:cubicBezTo>
                    <a:pt x="2917" y="4650"/>
                    <a:pt x="1875" y="4998"/>
                    <a:pt x="832" y="4650"/>
                  </a:cubicBezTo>
                  <a:close/>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7" name="Google Shape;37;p33"/>
            <p:cNvSpPr/>
            <p:nvPr/>
          </p:nvSpPr>
          <p:spPr>
            <a:xfrm>
              <a:off x="2390908" y="5063907"/>
              <a:ext cx="53028" cy="64539"/>
            </a:xfrm>
            <a:custGeom>
              <a:avLst/>
              <a:gdLst/>
              <a:ahLst/>
              <a:cxnLst/>
              <a:rect l="l" t="t" r="r" b="b"/>
              <a:pathLst>
                <a:path w="3902" h="4749" fill="none" extrusionOk="0">
                  <a:moveTo>
                    <a:pt x="832" y="4612"/>
                  </a:moveTo>
                  <a:cubicBezTo>
                    <a:pt x="832" y="4612"/>
                    <a:pt x="832" y="4612"/>
                    <a:pt x="832" y="4612"/>
                  </a:cubicBezTo>
                  <a:cubicBezTo>
                    <a:pt x="137" y="4264"/>
                    <a:pt x="-211" y="3221"/>
                    <a:pt x="137" y="2526"/>
                  </a:cubicBezTo>
                  <a:cubicBezTo>
                    <a:pt x="485" y="1136"/>
                    <a:pt x="485" y="1136"/>
                    <a:pt x="485" y="1136"/>
                  </a:cubicBezTo>
                  <a:cubicBezTo>
                    <a:pt x="832" y="440"/>
                    <a:pt x="1875" y="-255"/>
                    <a:pt x="2918" y="93"/>
                  </a:cubicBezTo>
                  <a:cubicBezTo>
                    <a:pt x="2918" y="93"/>
                    <a:pt x="2918" y="93"/>
                    <a:pt x="2918" y="93"/>
                  </a:cubicBezTo>
                  <a:cubicBezTo>
                    <a:pt x="3613" y="788"/>
                    <a:pt x="4309" y="1483"/>
                    <a:pt x="3613" y="2526"/>
                  </a:cubicBezTo>
                  <a:cubicBezTo>
                    <a:pt x="3266" y="3917"/>
                    <a:pt x="3266" y="3917"/>
                    <a:pt x="3266" y="3917"/>
                  </a:cubicBezTo>
                  <a:cubicBezTo>
                    <a:pt x="2918" y="4612"/>
                    <a:pt x="1875" y="4959"/>
                    <a:pt x="832" y="4612"/>
                  </a:cubicBezTo>
                  <a:close/>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8" name="Google Shape;38;p33"/>
            <p:cNvSpPr/>
            <p:nvPr/>
          </p:nvSpPr>
          <p:spPr>
            <a:xfrm>
              <a:off x="2296512" y="5020867"/>
              <a:ext cx="64457" cy="83877"/>
            </a:xfrm>
            <a:custGeom>
              <a:avLst/>
              <a:gdLst/>
              <a:ahLst/>
              <a:cxnLst/>
              <a:rect l="l" t="t" r="r" b="b"/>
              <a:pathLst>
                <a:path w="4743" h="6172" fill="none" extrusionOk="0">
                  <a:moveTo>
                    <a:pt x="1173" y="6041"/>
                  </a:moveTo>
                  <a:cubicBezTo>
                    <a:pt x="1173" y="6041"/>
                    <a:pt x="1173" y="6041"/>
                    <a:pt x="1173" y="6041"/>
                  </a:cubicBezTo>
                  <a:cubicBezTo>
                    <a:pt x="130" y="5693"/>
                    <a:pt x="-217" y="4650"/>
                    <a:pt x="130" y="3607"/>
                  </a:cubicBezTo>
                  <a:cubicBezTo>
                    <a:pt x="1173" y="1174"/>
                    <a:pt x="1173" y="1174"/>
                    <a:pt x="1173" y="1174"/>
                  </a:cubicBezTo>
                  <a:cubicBezTo>
                    <a:pt x="1521" y="131"/>
                    <a:pt x="2564" y="-217"/>
                    <a:pt x="3607" y="131"/>
                  </a:cubicBezTo>
                  <a:cubicBezTo>
                    <a:pt x="3607" y="131"/>
                    <a:pt x="3607" y="131"/>
                    <a:pt x="3607" y="131"/>
                  </a:cubicBezTo>
                  <a:cubicBezTo>
                    <a:pt x="4302" y="479"/>
                    <a:pt x="4997" y="1522"/>
                    <a:pt x="4650" y="2564"/>
                  </a:cubicBezTo>
                  <a:cubicBezTo>
                    <a:pt x="3259" y="4998"/>
                    <a:pt x="3259" y="4998"/>
                    <a:pt x="3259" y="4998"/>
                  </a:cubicBezTo>
                  <a:cubicBezTo>
                    <a:pt x="2911" y="6041"/>
                    <a:pt x="1869" y="6388"/>
                    <a:pt x="1173" y="6041"/>
                  </a:cubicBezTo>
                  <a:close/>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39" name="Google Shape;39;p33"/>
            <p:cNvSpPr/>
            <p:nvPr/>
          </p:nvSpPr>
          <p:spPr>
            <a:xfrm>
              <a:off x="2339538" y="5039771"/>
              <a:ext cx="64457" cy="83864"/>
            </a:xfrm>
            <a:custGeom>
              <a:avLst/>
              <a:gdLst/>
              <a:ahLst/>
              <a:cxnLst/>
              <a:rect l="l" t="t" r="r" b="b"/>
              <a:pathLst>
                <a:path w="4743" h="6171" fill="none" extrusionOk="0">
                  <a:moveTo>
                    <a:pt x="1136" y="6040"/>
                  </a:moveTo>
                  <a:cubicBezTo>
                    <a:pt x="1136" y="6040"/>
                    <a:pt x="1136" y="6040"/>
                    <a:pt x="1136" y="6040"/>
                  </a:cubicBezTo>
                  <a:cubicBezTo>
                    <a:pt x="441" y="5693"/>
                    <a:pt x="-255" y="4650"/>
                    <a:pt x="93" y="3607"/>
                  </a:cubicBezTo>
                  <a:cubicBezTo>
                    <a:pt x="1484" y="1173"/>
                    <a:pt x="1484" y="1173"/>
                    <a:pt x="1484" y="1173"/>
                  </a:cubicBezTo>
                  <a:cubicBezTo>
                    <a:pt x="1831" y="131"/>
                    <a:pt x="2874" y="-217"/>
                    <a:pt x="3569" y="131"/>
                  </a:cubicBezTo>
                  <a:cubicBezTo>
                    <a:pt x="3569" y="131"/>
                    <a:pt x="3569" y="131"/>
                    <a:pt x="3569" y="131"/>
                  </a:cubicBezTo>
                  <a:cubicBezTo>
                    <a:pt x="4612" y="478"/>
                    <a:pt x="4960" y="1521"/>
                    <a:pt x="4612" y="2564"/>
                  </a:cubicBezTo>
                  <a:cubicBezTo>
                    <a:pt x="3569" y="4997"/>
                    <a:pt x="3569" y="4997"/>
                    <a:pt x="3569" y="4997"/>
                  </a:cubicBezTo>
                  <a:cubicBezTo>
                    <a:pt x="3222" y="6040"/>
                    <a:pt x="2179" y="6388"/>
                    <a:pt x="1136" y="6040"/>
                  </a:cubicBezTo>
                  <a:close/>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40" name="Google Shape;40;p33"/>
            <p:cNvSpPr/>
            <p:nvPr/>
          </p:nvSpPr>
          <p:spPr>
            <a:xfrm>
              <a:off x="2137658" y="5013189"/>
              <a:ext cx="122840" cy="23633"/>
            </a:xfrm>
            <a:custGeom>
              <a:avLst/>
              <a:gdLst/>
              <a:ahLst/>
              <a:cxnLst/>
              <a:rect l="l" t="t" r="r" b="b"/>
              <a:pathLst>
                <a:path w="9039" h="1739" fill="none" extrusionOk="0">
                  <a:moveTo>
                    <a:pt x="0" y="1"/>
                  </a:moveTo>
                  <a:cubicBezTo>
                    <a:pt x="3476" y="1"/>
                    <a:pt x="3476" y="1"/>
                    <a:pt x="3476" y="1"/>
                  </a:cubicBezTo>
                  <a:cubicBezTo>
                    <a:pt x="4867" y="1"/>
                    <a:pt x="6257" y="348"/>
                    <a:pt x="7300" y="696"/>
                  </a:cubicBezTo>
                  <a:cubicBezTo>
                    <a:pt x="9038" y="1739"/>
                    <a:pt x="9038" y="1739"/>
                    <a:pt x="9038" y="1739"/>
                  </a:cubicBez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sp>
          <p:nvSpPr>
            <p:cNvPr id="41" name="Google Shape;41;p33"/>
            <p:cNvSpPr/>
            <p:nvPr/>
          </p:nvSpPr>
          <p:spPr>
            <a:xfrm>
              <a:off x="2628978" y="5003744"/>
              <a:ext cx="75601" cy="14"/>
            </a:xfrm>
            <a:custGeom>
              <a:avLst/>
              <a:gdLst/>
              <a:ahLst/>
              <a:cxnLst/>
              <a:rect l="l" t="t" r="r" b="b"/>
              <a:pathLst>
                <a:path w="5563" h="1" fill="none" extrusionOk="0">
                  <a:moveTo>
                    <a:pt x="5562" y="1"/>
                  </a:moveTo>
                  <a:lnTo>
                    <a:pt x="0" y="1"/>
                  </a:lnTo>
                </a:path>
              </a:pathLst>
            </a:custGeom>
            <a:noFill/>
            <a:ln w="9525" cap="rnd" cmpd="sng">
              <a:solidFill>
                <a:srgbClr val="284F58"/>
              </a:solidFill>
              <a:prstDash val="solid"/>
              <a:round/>
              <a:headEnd type="none" w="sm" len="sm"/>
              <a:tailEnd type="none" w="sm" len="sm"/>
            </a:ln>
          </p:spPr>
          <p:txBody>
            <a:bodyPr spcFirstLastPara="1" wrap="square" lIns="28950" tIns="28950" rIns="28950" bIns="28950" anchor="ctr" anchorCtr="0">
              <a:noAutofit/>
            </a:bodyPr>
            <a:lstStyle/>
            <a:p>
              <a:pPr marL="0" marR="0" lvl="0" indent="0" algn="l" rtl="0">
                <a:lnSpc>
                  <a:spcPct val="100000"/>
                </a:lnSpc>
                <a:spcBef>
                  <a:spcPts val="0"/>
                </a:spcBef>
                <a:spcAft>
                  <a:spcPts val="0"/>
                </a:spcAft>
                <a:buClr>
                  <a:srgbClr val="000000"/>
                </a:buClr>
                <a:buSzPts val="815"/>
                <a:buFont typeface="Arial"/>
                <a:buNone/>
              </a:pPr>
              <a:endParaRPr sz="814" b="0" i="0" u="none" strike="noStrike" cap="none">
                <a:solidFill>
                  <a:srgbClr val="FFFFFF"/>
                </a:solidFill>
                <a:latin typeface="Arial"/>
                <a:ea typeface="Arial"/>
                <a:cs typeface="Arial"/>
                <a:sym typeface="Arial"/>
              </a:endParaRPr>
            </a:p>
          </p:txBody>
        </p:sp>
      </p:grpSp>
      <p:sp>
        <p:nvSpPr>
          <p:cNvPr id="42" name="Google Shape;42;p33"/>
          <p:cNvSpPr txBox="1"/>
          <p:nvPr/>
        </p:nvSpPr>
        <p:spPr>
          <a:xfrm>
            <a:off x="3687730" y="52000"/>
            <a:ext cx="1443600" cy="551100"/>
          </a:xfrm>
          <a:prstGeom prst="rect">
            <a:avLst/>
          </a:prstGeom>
          <a:noFill/>
          <a:ln>
            <a:noFill/>
          </a:ln>
        </p:spPr>
        <p:txBody>
          <a:bodyPr spcFirstLastPara="1" wrap="square" lIns="181400" tIns="181400" rIns="181400" bIns="1814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1" u="none" strike="noStrike" cap="none">
                <a:solidFill>
                  <a:srgbClr val="284F58"/>
                </a:solidFill>
                <a:latin typeface="Dosis SemiBold"/>
                <a:ea typeface="Dosis SemiBold"/>
                <a:cs typeface="Dosis SemiBold"/>
                <a:sym typeface="Dosis SemiBold"/>
              </a:rPr>
              <a:t>Aidants</a:t>
            </a:r>
            <a:endParaRPr sz="1200" b="0" i="1" u="none" strike="noStrike" cap="none">
              <a:solidFill>
                <a:srgbClr val="284F58"/>
              </a:solidFill>
              <a:latin typeface="Dosis SemiBold"/>
              <a:ea typeface="Dosis SemiBold"/>
              <a:cs typeface="Dosis SemiBold"/>
              <a:sym typeface="Dosis SemiBold"/>
            </a:endParaRPr>
          </a:p>
        </p:txBody>
      </p:sp>
      <p:sp>
        <p:nvSpPr>
          <p:cNvPr id="2" name="Rectangle 1">
            <a:extLst>
              <a:ext uri="{FF2B5EF4-FFF2-40B4-BE49-F238E27FC236}">
                <a16:creationId xmlns:a16="http://schemas.microsoft.com/office/drawing/2014/main" id="{63C27737-ACFB-728C-18AB-9CF423EE7911}"/>
              </a:ext>
            </a:extLst>
          </p:cNvPr>
          <p:cNvSpPr/>
          <p:nvPr userDrawn="1"/>
        </p:nvSpPr>
        <p:spPr>
          <a:xfrm>
            <a:off x="978401" y="1697086"/>
            <a:ext cx="3564099" cy="4672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1 1 1 3">
  <p:cSld name="TITLE_1_1_1_3">
    <p:spTree>
      <p:nvGrpSpPr>
        <p:cNvPr id="1" name="Shape 43"/>
        <p:cNvGrpSpPr/>
        <p:nvPr/>
      </p:nvGrpSpPr>
      <p:grpSpPr>
        <a:xfrm>
          <a:off x="0" y="0"/>
          <a:ext cx="0" cy="0"/>
          <a:chOff x="0" y="0"/>
          <a:chExt cx="0" cy="0"/>
        </a:xfrm>
      </p:grpSpPr>
      <p:sp>
        <p:nvSpPr>
          <p:cNvPr id="44" name="Google Shape;44;p34"/>
          <p:cNvSpPr/>
          <p:nvPr/>
        </p:nvSpPr>
        <p:spPr>
          <a:xfrm>
            <a:off x="-8999" y="3359605"/>
            <a:ext cx="5346000" cy="4200395"/>
          </a:xfrm>
          <a:prstGeom prst="flowChartManualInput">
            <a:avLst/>
          </a:prstGeom>
          <a:solidFill>
            <a:srgbClr val="F7BD21">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45" name="Google Shape;45;p34"/>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 name="Google Shape;46;p34"/>
          <p:cNvCxnSpPr/>
          <p:nvPr/>
        </p:nvCxnSpPr>
        <p:spPr>
          <a:xfrm>
            <a:off x="534150" y="141150"/>
            <a:ext cx="0" cy="7277700"/>
          </a:xfrm>
          <a:prstGeom prst="straightConnector1">
            <a:avLst/>
          </a:prstGeom>
          <a:noFill/>
          <a:ln w="9525" cap="flat" cmpd="sng">
            <a:solidFill>
              <a:srgbClr val="595959"/>
            </a:solidFill>
            <a:prstDash val="dot"/>
            <a:round/>
            <a:headEnd type="none" w="sm" len="sm"/>
            <a:tailEnd type="none" w="sm" len="sm"/>
          </a:ln>
        </p:spPr>
      </p:cxnSp>
      <p:sp>
        <p:nvSpPr>
          <p:cNvPr id="47" name="Google Shape;47;p34"/>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17AD385-7BD8-7CCA-2622-63DBD798C875}"/>
              </a:ext>
            </a:extLst>
          </p:cNvPr>
          <p:cNvSpPr/>
          <p:nvPr userDrawn="1"/>
        </p:nvSpPr>
        <p:spPr>
          <a:xfrm rot="21063789">
            <a:off x="1062257" y="3788749"/>
            <a:ext cx="3564099" cy="3025899"/>
          </a:xfrm>
          <a:prstGeom prst="rect">
            <a:avLst/>
          </a:prstGeom>
          <a:solidFill>
            <a:srgbClr val="F8C7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3D4922CC-17DE-2079-93A2-8EBC86F689BD}"/>
              </a:ext>
            </a:extLst>
          </p:cNvPr>
          <p:cNvSpPr/>
          <p:nvPr userDrawn="1"/>
        </p:nvSpPr>
        <p:spPr>
          <a:xfrm rot="21063789">
            <a:off x="1062256" y="685758"/>
            <a:ext cx="3564099" cy="3025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e de titre 1 2 1">
  <p:cSld name="TITLE_1_2_1">
    <p:spTree>
      <p:nvGrpSpPr>
        <p:cNvPr id="1" name="Shape 48"/>
        <p:cNvGrpSpPr/>
        <p:nvPr/>
      </p:nvGrpSpPr>
      <p:grpSpPr>
        <a:xfrm>
          <a:off x="0" y="0"/>
          <a:ext cx="0" cy="0"/>
          <a:chOff x="0" y="0"/>
          <a:chExt cx="0" cy="0"/>
        </a:xfrm>
      </p:grpSpPr>
      <p:sp>
        <p:nvSpPr>
          <p:cNvPr id="49" name="Google Shape;49;p35"/>
          <p:cNvSpPr/>
          <p:nvPr/>
        </p:nvSpPr>
        <p:spPr>
          <a:xfrm rot="10800000">
            <a:off x="0" y="0"/>
            <a:ext cx="5339025" cy="1335575"/>
          </a:xfrm>
          <a:prstGeom prst="flowChartManualInput">
            <a:avLst/>
          </a:prstGeom>
          <a:solidFill>
            <a:srgbClr val="F7BD21">
              <a:alpha val="29803"/>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50" name="Google Shape;50;p35"/>
          <p:cNvSpPr/>
          <p:nvPr/>
        </p:nvSpPr>
        <p:spPr>
          <a:xfrm>
            <a:off x="4763100" y="97460"/>
            <a:ext cx="460200" cy="460200"/>
          </a:xfrm>
          <a:prstGeom prst="ellipse">
            <a:avLst/>
          </a:prstGeom>
          <a:solidFill>
            <a:schemeClr val="lt1"/>
          </a:solidFill>
          <a:ln>
            <a:noFill/>
          </a:ln>
        </p:spPr>
        <p:txBody>
          <a:bodyPr spcFirstLastPara="1" wrap="square" lIns="66200" tIns="66200" rIns="66200" bIns="662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51" name="Google Shape;51;p35"/>
          <p:cNvSpPr/>
          <p:nvPr/>
        </p:nvSpPr>
        <p:spPr>
          <a:xfrm>
            <a:off x="1741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35"/>
          <p:cNvCxnSpPr/>
          <p:nvPr/>
        </p:nvCxnSpPr>
        <p:spPr>
          <a:xfrm>
            <a:off x="534150" y="141150"/>
            <a:ext cx="0" cy="7277700"/>
          </a:xfrm>
          <a:prstGeom prst="straightConnector1">
            <a:avLst/>
          </a:prstGeom>
          <a:noFill/>
          <a:ln w="9525" cap="flat" cmpd="sng">
            <a:solidFill>
              <a:srgbClr val="595959"/>
            </a:solidFill>
            <a:prstDash val="dot"/>
            <a:round/>
            <a:headEnd type="none" w="sm" len="sm"/>
            <a:tailEnd type="none" w="sm" len="sm"/>
          </a:ln>
        </p:spPr>
      </p:cxnSp>
      <p:sp>
        <p:nvSpPr>
          <p:cNvPr id="53" name="Google Shape;53;p35"/>
          <p:cNvSpPr/>
          <p:nvPr/>
        </p:nvSpPr>
        <p:spPr>
          <a:xfrm>
            <a:off x="1741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35"/>
          <p:cNvGrpSpPr/>
          <p:nvPr/>
        </p:nvGrpSpPr>
        <p:grpSpPr>
          <a:xfrm>
            <a:off x="4849367" y="209440"/>
            <a:ext cx="287575" cy="262854"/>
            <a:chOff x="764050" y="2052933"/>
            <a:chExt cx="606699" cy="554546"/>
          </a:xfrm>
        </p:grpSpPr>
        <p:grpSp>
          <p:nvGrpSpPr>
            <p:cNvPr id="55" name="Google Shape;55;p35"/>
            <p:cNvGrpSpPr/>
            <p:nvPr/>
          </p:nvGrpSpPr>
          <p:grpSpPr>
            <a:xfrm>
              <a:off x="868399" y="2052933"/>
              <a:ext cx="502350" cy="260264"/>
              <a:chOff x="868399" y="1990133"/>
              <a:chExt cx="502350" cy="260264"/>
            </a:xfrm>
          </p:grpSpPr>
          <p:sp>
            <p:nvSpPr>
              <p:cNvPr id="56" name="Google Shape;56;p35"/>
              <p:cNvSpPr/>
              <p:nvPr/>
            </p:nvSpPr>
            <p:spPr>
              <a:xfrm rot="-5400000" flipH="1">
                <a:off x="1043900" y="1820673"/>
                <a:ext cx="151328" cy="490248"/>
              </a:xfrm>
              <a:custGeom>
                <a:avLst/>
                <a:gdLst/>
                <a:ahLst/>
                <a:cxnLst/>
                <a:rect l="l" t="t" r="r" b="b"/>
                <a:pathLst>
                  <a:path w="8692" h="28159" fill="none" extrusionOk="0">
                    <a:moveTo>
                      <a:pt x="4520" y="9039"/>
                    </a:moveTo>
                    <a:cubicBezTo>
                      <a:pt x="4520" y="2434"/>
                      <a:pt x="4520" y="2434"/>
                      <a:pt x="4520" y="2434"/>
                    </a:cubicBezTo>
                    <a:cubicBezTo>
                      <a:pt x="4520" y="1044"/>
                      <a:pt x="3477" y="1"/>
                      <a:pt x="2086" y="1"/>
                    </a:cubicBezTo>
                    <a:cubicBezTo>
                      <a:pt x="2086" y="1"/>
                      <a:pt x="2086" y="1"/>
                      <a:pt x="2086" y="1"/>
                    </a:cubicBezTo>
                    <a:cubicBezTo>
                      <a:pt x="1044" y="1"/>
                      <a:pt x="1" y="1044"/>
                      <a:pt x="1" y="2434"/>
                    </a:cubicBezTo>
                    <a:cubicBezTo>
                      <a:pt x="1" y="11820"/>
                      <a:pt x="1" y="11820"/>
                      <a:pt x="1" y="11820"/>
                    </a:cubicBezTo>
                    <a:cubicBezTo>
                      <a:pt x="1" y="17034"/>
                      <a:pt x="3129" y="21554"/>
                      <a:pt x="7996" y="22944"/>
                    </a:cubicBezTo>
                    <a:cubicBezTo>
                      <a:pt x="7996" y="22944"/>
                      <a:pt x="7996" y="22944"/>
                      <a:pt x="7996" y="22944"/>
                    </a:cubicBezTo>
                    <a:cubicBezTo>
                      <a:pt x="8344" y="23292"/>
                      <a:pt x="8691" y="23292"/>
                      <a:pt x="8691" y="23987"/>
                    </a:cubicBezTo>
                    <a:cubicBezTo>
                      <a:pt x="8691" y="28158"/>
                      <a:pt x="8691" y="28158"/>
                      <a:pt x="8691" y="28158"/>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57" name="Google Shape;57;p35"/>
              <p:cNvSpPr/>
              <p:nvPr/>
            </p:nvSpPr>
            <p:spPr>
              <a:xfrm rot="-5400000" flipH="1">
                <a:off x="916816" y="1990134"/>
                <a:ext cx="66593" cy="163428"/>
              </a:xfrm>
              <a:custGeom>
                <a:avLst/>
                <a:gdLst/>
                <a:ahLst/>
                <a:cxnLst/>
                <a:rect l="l" t="t" r="r" b="b"/>
                <a:pathLst>
                  <a:path w="3825" h="9387" fill="none" extrusionOk="0">
                    <a:moveTo>
                      <a:pt x="3825" y="9386"/>
                    </a:moveTo>
                    <a:cubicBezTo>
                      <a:pt x="3825" y="2086"/>
                      <a:pt x="3825" y="2086"/>
                      <a:pt x="3825" y="2086"/>
                    </a:cubicBezTo>
                    <a:cubicBezTo>
                      <a:pt x="3825" y="1043"/>
                      <a:pt x="2782" y="0"/>
                      <a:pt x="1391" y="0"/>
                    </a:cubicBezTo>
                    <a:cubicBezTo>
                      <a:pt x="1391" y="0"/>
                      <a:pt x="1391" y="0"/>
                      <a:pt x="1391" y="0"/>
                    </a:cubicBezTo>
                    <a:cubicBezTo>
                      <a:pt x="1044" y="0"/>
                      <a:pt x="348" y="0"/>
                      <a:pt x="1" y="348"/>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58" name="Google Shape;58;p35"/>
              <p:cNvSpPr/>
              <p:nvPr/>
            </p:nvSpPr>
            <p:spPr>
              <a:xfrm rot="-5400000" flipH="1">
                <a:off x="968254" y="2035531"/>
                <a:ext cx="30276" cy="169469"/>
              </a:xfrm>
              <a:custGeom>
                <a:avLst/>
                <a:gdLst/>
                <a:ahLst/>
                <a:cxnLst/>
                <a:rect l="l" t="t" r="r" b="b"/>
                <a:pathLst>
                  <a:path w="1739" h="9734" fill="none" extrusionOk="0">
                    <a:moveTo>
                      <a:pt x="1739" y="9734"/>
                    </a:moveTo>
                    <a:cubicBezTo>
                      <a:pt x="1739" y="2434"/>
                      <a:pt x="1739" y="2434"/>
                      <a:pt x="1739" y="2434"/>
                    </a:cubicBezTo>
                    <a:cubicBezTo>
                      <a:pt x="1739" y="1391"/>
                      <a:pt x="1043" y="348"/>
                      <a:pt x="1" y="0"/>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59" name="Google Shape;59;p35"/>
              <p:cNvSpPr/>
              <p:nvPr/>
            </p:nvSpPr>
            <p:spPr>
              <a:xfrm rot="-5400000" flipH="1">
                <a:off x="1013642" y="2080919"/>
                <a:ext cx="36335" cy="145269"/>
              </a:xfrm>
              <a:custGeom>
                <a:avLst/>
                <a:gdLst/>
                <a:ahLst/>
                <a:cxnLst/>
                <a:rect l="l" t="t" r="r" b="b"/>
                <a:pathLst>
                  <a:path w="2087" h="8344" fill="none" extrusionOk="0">
                    <a:moveTo>
                      <a:pt x="2086" y="8344"/>
                    </a:moveTo>
                    <a:cubicBezTo>
                      <a:pt x="2086" y="2086"/>
                      <a:pt x="2086" y="2086"/>
                      <a:pt x="2086" y="2086"/>
                    </a:cubicBezTo>
                    <a:cubicBezTo>
                      <a:pt x="2086" y="1044"/>
                      <a:pt x="1044" y="1"/>
                      <a:pt x="1" y="1"/>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60" name="Google Shape;60;p35"/>
              <p:cNvSpPr/>
              <p:nvPr/>
            </p:nvSpPr>
            <p:spPr>
              <a:xfrm rot="-5400000" flipH="1">
                <a:off x="1101407" y="1981055"/>
                <a:ext cx="202757" cy="335926"/>
              </a:xfrm>
              <a:custGeom>
                <a:avLst/>
                <a:gdLst/>
                <a:ahLst/>
                <a:cxnLst/>
                <a:rect l="l" t="t" r="r" b="b"/>
                <a:pathLst>
                  <a:path w="11646" h="19295" fill="none" extrusionOk="0">
                    <a:moveTo>
                      <a:pt x="5041" y="8170"/>
                    </a:moveTo>
                    <a:cubicBezTo>
                      <a:pt x="522" y="3651"/>
                      <a:pt x="522" y="3651"/>
                      <a:pt x="522" y="3651"/>
                    </a:cubicBezTo>
                    <a:cubicBezTo>
                      <a:pt x="-174" y="2608"/>
                      <a:pt x="-174" y="1218"/>
                      <a:pt x="522" y="522"/>
                    </a:cubicBezTo>
                    <a:cubicBezTo>
                      <a:pt x="522" y="522"/>
                      <a:pt x="522" y="522"/>
                      <a:pt x="522" y="522"/>
                    </a:cubicBezTo>
                    <a:cubicBezTo>
                      <a:pt x="1217" y="-173"/>
                      <a:pt x="2607" y="-173"/>
                      <a:pt x="3303" y="522"/>
                    </a:cubicBezTo>
                    <a:cubicBezTo>
                      <a:pt x="7126" y="4346"/>
                      <a:pt x="7126" y="4346"/>
                      <a:pt x="7126" y="4346"/>
                    </a:cubicBezTo>
                    <a:cubicBezTo>
                      <a:pt x="7822" y="4694"/>
                      <a:pt x="8169" y="5041"/>
                      <a:pt x="8865" y="5389"/>
                    </a:cubicBezTo>
                    <a:cubicBezTo>
                      <a:pt x="8865" y="5389"/>
                      <a:pt x="8865" y="5389"/>
                      <a:pt x="8865" y="5389"/>
                    </a:cubicBezTo>
                    <a:cubicBezTo>
                      <a:pt x="10603" y="6084"/>
                      <a:pt x="11646" y="7822"/>
                      <a:pt x="11646" y="9561"/>
                    </a:cubicBezTo>
                    <a:cubicBezTo>
                      <a:pt x="11646" y="19294"/>
                      <a:pt x="11646" y="19294"/>
                      <a:pt x="11646" y="19294"/>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grpSp>
        <p:grpSp>
          <p:nvGrpSpPr>
            <p:cNvPr id="61" name="Google Shape;61;p35"/>
            <p:cNvGrpSpPr/>
            <p:nvPr/>
          </p:nvGrpSpPr>
          <p:grpSpPr>
            <a:xfrm>
              <a:off x="764050" y="2347216"/>
              <a:ext cx="502350" cy="260263"/>
              <a:chOff x="764050" y="2347216"/>
              <a:chExt cx="502350" cy="260263"/>
            </a:xfrm>
          </p:grpSpPr>
          <p:sp>
            <p:nvSpPr>
              <p:cNvPr id="62" name="Google Shape;62;p35"/>
              <p:cNvSpPr/>
              <p:nvPr/>
            </p:nvSpPr>
            <p:spPr>
              <a:xfrm rot="5400000">
                <a:off x="939571" y="2286691"/>
                <a:ext cx="151328" cy="490248"/>
              </a:xfrm>
              <a:custGeom>
                <a:avLst/>
                <a:gdLst/>
                <a:ahLst/>
                <a:cxnLst/>
                <a:rect l="l" t="t" r="r" b="b"/>
                <a:pathLst>
                  <a:path w="8692" h="28159" fill="none" extrusionOk="0">
                    <a:moveTo>
                      <a:pt x="4172" y="9039"/>
                    </a:moveTo>
                    <a:cubicBezTo>
                      <a:pt x="4172" y="2434"/>
                      <a:pt x="4172" y="2434"/>
                      <a:pt x="4172" y="2434"/>
                    </a:cubicBezTo>
                    <a:cubicBezTo>
                      <a:pt x="4172" y="1044"/>
                      <a:pt x="5215" y="1"/>
                      <a:pt x="6258" y="1"/>
                    </a:cubicBezTo>
                    <a:cubicBezTo>
                      <a:pt x="6258" y="1"/>
                      <a:pt x="6258" y="1"/>
                      <a:pt x="6258" y="1"/>
                    </a:cubicBezTo>
                    <a:cubicBezTo>
                      <a:pt x="7649" y="1"/>
                      <a:pt x="8692" y="1044"/>
                      <a:pt x="8692" y="2434"/>
                    </a:cubicBezTo>
                    <a:cubicBezTo>
                      <a:pt x="8692" y="11820"/>
                      <a:pt x="8692" y="11820"/>
                      <a:pt x="8692" y="11820"/>
                    </a:cubicBezTo>
                    <a:cubicBezTo>
                      <a:pt x="8692" y="17034"/>
                      <a:pt x="5215" y="21554"/>
                      <a:pt x="696" y="22944"/>
                    </a:cubicBezTo>
                    <a:cubicBezTo>
                      <a:pt x="696" y="22944"/>
                      <a:pt x="696" y="22944"/>
                      <a:pt x="696" y="22944"/>
                    </a:cubicBezTo>
                    <a:cubicBezTo>
                      <a:pt x="349" y="23292"/>
                      <a:pt x="1" y="23292"/>
                      <a:pt x="1" y="23987"/>
                    </a:cubicBezTo>
                    <a:cubicBezTo>
                      <a:pt x="1" y="28158"/>
                      <a:pt x="1" y="28158"/>
                      <a:pt x="1" y="28158"/>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63" name="Google Shape;63;p35"/>
              <p:cNvSpPr/>
              <p:nvPr/>
            </p:nvSpPr>
            <p:spPr>
              <a:xfrm rot="5400000">
                <a:off x="1151390" y="2444051"/>
                <a:ext cx="66593" cy="163428"/>
              </a:xfrm>
              <a:custGeom>
                <a:avLst/>
                <a:gdLst/>
                <a:ahLst/>
                <a:cxnLst/>
                <a:rect l="l" t="t" r="r" b="b"/>
                <a:pathLst>
                  <a:path w="3825" h="9387" fill="none" extrusionOk="0">
                    <a:moveTo>
                      <a:pt x="1" y="9386"/>
                    </a:moveTo>
                    <a:cubicBezTo>
                      <a:pt x="1" y="2086"/>
                      <a:pt x="1" y="2086"/>
                      <a:pt x="1" y="2086"/>
                    </a:cubicBezTo>
                    <a:cubicBezTo>
                      <a:pt x="1" y="1043"/>
                      <a:pt x="1044" y="0"/>
                      <a:pt x="2086" y="0"/>
                    </a:cubicBezTo>
                    <a:cubicBezTo>
                      <a:pt x="2086" y="0"/>
                      <a:pt x="2086" y="0"/>
                      <a:pt x="2086" y="0"/>
                    </a:cubicBezTo>
                    <a:cubicBezTo>
                      <a:pt x="2782" y="0"/>
                      <a:pt x="3477" y="0"/>
                      <a:pt x="3825" y="348"/>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64" name="Google Shape;64;p35"/>
              <p:cNvSpPr/>
              <p:nvPr/>
            </p:nvSpPr>
            <p:spPr>
              <a:xfrm rot="5400000">
                <a:off x="1133239" y="2389584"/>
                <a:ext cx="36335" cy="169469"/>
              </a:xfrm>
              <a:custGeom>
                <a:avLst/>
                <a:gdLst/>
                <a:ahLst/>
                <a:cxnLst/>
                <a:rect l="l" t="t" r="r" b="b"/>
                <a:pathLst>
                  <a:path w="2087" h="9734" fill="none" extrusionOk="0">
                    <a:moveTo>
                      <a:pt x="1" y="9734"/>
                    </a:moveTo>
                    <a:cubicBezTo>
                      <a:pt x="1" y="2434"/>
                      <a:pt x="1" y="2434"/>
                      <a:pt x="1" y="2434"/>
                    </a:cubicBezTo>
                    <a:cubicBezTo>
                      <a:pt x="1" y="1391"/>
                      <a:pt x="1044" y="348"/>
                      <a:pt x="2087" y="0"/>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65" name="Google Shape;65;p35"/>
              <p:cNvSpPr/>
              <p:nvPr/>
            </p:nvSpPr>
            <p:spPr>
              <a:xfrm rot="5400000">
                <a:off x="1087851" y="2368396"/>
                <a:ext cx="30276" cy="145269"/>
              </a:xfrm>
              <a:custGeom>
                <a:avLst/>
                <a:gdLst/>
                <a:ahLst/>
                <a:cxnLst/>
                <a:rect l="l" t="t" r="r" b="b"/>
                <a:pathLst>
                  <a:path w="1739" h="8344" fill="none" extrusionOk="0">
                    <a:moveTo>
                      <a:pt x="1" y="8344"/>
                    </a:moveTo>
                    <a:cubicBezTo>
                      <a:pt x="1" y="2086"/>
                      <a:pt x="1" y="2086"/>
                      <a:pt x="1" y="2086"/>
                    </a:cubicBezTo>
                    <a:cubicBezTo>
                      <a:pt x="1" y="1044"/>
                      <a:pt x="696" y="1"/>
                      <a:pt x="1739" y="1"/>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sp>
            <p:nvSpPr>
              <p:cNvPr id="66" name="Google Shape;66;p35"/>
              <p:cNvSpPr/>
              <p:nvPr/>
            </p:nvSpPr>
            <p:spPr>
              <a:xfrm rot="5400000">
                <a:off x="830626" y="2280640"/>
                <a:ext cx="202774" cy="335926"/>
              </a:xfrm>
              <a:custGeom>
                <a:avLst/>
                <a:gdLst/>
                <a:ahLst/>
                <a:cxnLst/>
                <a:rect l="l" t="t" r="r" b="b"/>
                <a:pathLst>
                  <a:path w="11647" h="19295" fill="none" extrusionOk="0">
                    <a:moveTo>
                      <a:pt x="6606" y="8170"/>
                    </a:moveTo>
                    <a:cubicBezTo>
                      <a:pt x="11125" y="3651"/>
                      <a:pt x="11125" y="3651"/>
                      <a:pt x="11125" y="3651"/>
                    </a:cubicBezTo>
                    <a:cubicBezTo>
                      <a:pt x="11820" y="2608"/>
                      <a:pt x="11820" y="1218"/>
                      <a:pt x="11125" y="522"/>
                    </a:cubicBezTo>
                    <a:cubicBezTo>
                      <a:pt x="11125" y="522"/>
                      <a:pt x="11125" y="522"/>
                      <a:pt x="11125" y="522"/>
                    </a:cubicBezTo>
                    <a:cubicBezTo>
                      <a:pt x="10082" y="-173"/>
                      <a:pt x="9039" y="-173"/>
                      <a:pt x="7996" y="522"/>
                    </a:cubicBezTo>
                    <a:cubicBezTo>
                      <a:pt x="4520" y="4346"/>
                      <a:pt x="4520" y="4346"/>
                      <a:pt x="4520" y="4346"/>
                    </a:cubicBezTo>
                    <a:cubicBezTo>
                      <a:pt x="3825" y="4694"/>
                      <a:pt x="3477" y="5041"/>
                      <a:pt x="2782" y="5389"/>
                    </a:cubicBezTo>
                    <a:cubicBezTo>
                      <a:pt x="2782" y="5389"/>
                      <a:pt x="2782" y="5389"/>
                      <a:pt x="2782" y="5389"/>
                    </a:cubicBezTo>
                    <a:cubicBezTo>
                      <a:pt x="1044" y="6084"/>
                      <a:pt x="1" y="7822"/>
                      <a:pt x="1" y="9561"/>
                    </a:cubicBezTo>
                    <a:cubicBezTo>
                      <a:pt x="1" y="19294"/>
                      <a:pt x="1" y="19294"/>
                      <a:pt x="1" y="19294"/>
                    </a:cubicBezTo>
                  </a:path>
                </a:pathLst>
              </a:custGeom>
              <a:noFill/>
              <a:ln w="9525" cap="rnd" cmpd="sng">
                <a:solidFill>
                  <a:srgbClr val="284F58"/>
                </a:solidFill>
                <a:prstDash val="solid"/>
                <a:round/>
                <a:headEnd type="none" w="sm" len="sm"/>
                <a:tailEnd type="none" w="sm" len="sm"/>
              </a:ln>
            </p:spPr>
            <p:txBody>
              <a:bodyPr spcFirstLastPara="1" wrap="square" lIns="30200" tIns="30200" rIns="30200" bIns="30200" anchor="ctr" anchorCtr="0">
                <a:noAutofit/>
              </a:bodyPr>
              <a:lstStyle/>
              <a:p>
                <a:pPr marL="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FFFFF"/>
                  </a:solidFill>
                  <a:latin typeface="Arial"/>
                  <a:ea typeface="Arial"/>
                  <a:cs typeface="Arial"/>
                  <a:sym typeface="Arial"/>
                </a:endParaRPr>
              </a:p>
            </p:txBody>
          </p:sp>
        </p:grpSp>
      </p:grpSp>
      <p:sp>
        <p:nvSpPr>
          <p:cNvPr id="67" name="Google Shape;67;p35"/>
          <p:cNvSpPr txBox="1"/>
          <p:nvPr/>
        </p:nvSpPr>
        <p:spPr>
          <a:xfrm>
            <a:off x="3687725" y="52000"/>
            <a:ext cx="1136700" cy="551100"/>
          </a:xfrm>
          <a:prstGeom prst="rect">
            <a:avLst/>
          </a:prstGeom>
          <a:noFill/>
          <a:ln>
            <a:noFill/>
          </a:ln>
        </p:spPr>
        <p:txBody>
          <a:bodyPr spcFirstLastPara="1" wrap="square" lIns="181400" tIns="181400" rIns="181400" bIns="1814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1" u="none" strike="noStrike" cap="none">
                <a:solidFill>
                  <a:srgbClr val="284F58"/>
                </a:solidFill>
                <a:latin typeface="Dosis SemiBold"/>
                <a:ea typeface="Dosis SemiBold"/>
                <a:cs typeface="Dosis SemiBold"/>
                <a:sym typeface="Dosis SemiBold"/>
              </a:rPr>
              <a:t>Protecteurs</a:t>
            </a:r>
            <a:endParaRPr sz="1200" b="0" i="1" u="none" strike="noStrike" cap="none">
              <a:solidFill>
                <a:srgbClr val="284F58"/>
              </a:solidFill>
              <a:latin typeface="Dosis SemiBold"/>
              <a:ea typeface="Dosis SemiBold"/>
              <a:cs typeface="Dosis SemiBold"/>
              <a:sym typeface="Dosis SemiBold"/>
            </a:endParaRPr>
          </a:p>
        </p:txBody>
      </p:sp>
      <p:sp>
        <p:nvSpPr>
          <p:cNvPr id="2" name="Rectangle 1">
            <a:extLst>
              <a:ext uri="{FF2B5EF4-FFF2-40B4-BE49-F238E27FC236}">
                <a16:creationId xmlns:a16="http://schemas.microsoft.com/office/drawing/2014/main" id="{12DE35AD-14C8-B113-AF42-0F861D7FBEDD}"/>
              </a:ext>
            </a:extLst>
          </p:cNvPr>
          <p:cNvSpPr/>
          <p:nvPr userDrawn="1"/>
        </p:nvSpPr>
        <p:spPr>
          <a:xfrm>
            <a:off x="978401" y="1697086"/>
            <a:ext cx="3564099" cy="4672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e de titre 1 1 1 1">
  <p:cSld name="TITLE_1_1_1_1">
    <p:spTree>
      <p:nvGrpSpPr>
        <p:cNvPr id="1" name="Shape 68"/>
        <p:cNvGrpSpPr/>
        <p:nvPr/>
      </p:nvGrpSpPr>
      <p:grpSpPr>
        <a:xfrm>
          <a:off x="0" y="0"/>
          <a:ext cx="0" cy="0"/>
          <a:chOff x="0" y="0"/>
          <a:chExt cx="0" cy="0"/>
        </a:xfrm>
      </p:grpSpPr>
      <p:sp>
        <p:nvSpPr>
          <p:cNvPr id="69" name="Google Shape;69;p36"/>
          <p:cNvSpPr/>
          <p:nvPr/>
        </p:nvSpPr>
        <p:spPr>
          <a:xfrm flipH="1">
            <a:off x="-15451" y="3359605"/>
            <a:ext cx="5346000" cy="4200395"/>
          </a:xfrm>
          <a:prstGeom prst="flowChartManualInput">
            <a:avLst/>
          </a:prstGeom>
          <a:solidFill>
            <a:srgbClr val="F7BD21">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sp>
        <p:nvSpPr>
          <p:cNvPr id="70" name="Google Shape;70;p36"/>
          <p:cNvSpPr/>
          <p:nvPr/>
        </p:nvSpPr>
        <p:spPr>
          <a:xfrm rot="10800000" flipH="1">
            <a:off x="-15451" y="0"/>
            <a:ext cx="5346000" cy="4200395"/>
          </a:xfrm>
          <a:prstGeom prst="flowChartManualInput">
            <a:avLst/>
          </a:prstGeom>
          <a:solidFill>
            <a:srgbClr val="28AFB0">
              <a:alpha val="84705"/>
            </a:srgbClr>
          </a:solidFill>
          <a:ln>
            <a:noFill/>
          </a:ln>
        </p:spPr>
        <p:txBody>
          <a:bodyPr spcFirstLastPara="1" wrap="square" lIns="90925" tIns="90925" rIns="90925" bIns="90925" anchor="ctr" anchorCtr="0">
            <a:noAutofit/>
          </a:bodyPr>
          <a:lstStyle/>
          <a:p>
            <a:pPr marL="0" marR="0" lvl="0" indent="0" algn="ctr" rtl="0">
              <a:lnSpc>
                <a:spcPct val="100000"/>
              </a:lnSpc>
              <a:spcBef>
                <a:spcPts val="0"/>
              </a:spcBef>
              <a:spcAft>
                <a:spcPts val="0"/>
              </a:spcAft>
              <a:buClr>
                <a:srgbClr val="000000"/>
              </a:buClr>
              <a:buSzPts val="1392"/>
              <a:buFont typeface="Arial"/>
              <a:buNone/>
            </a:pPr>
            <a:endParaRPr sz="1392" b="0" i="0" u="none" strike="noStrike" cap="none">
              <a:solidFill>
                <a:srgbClr val="000000"/>
              </a:solidFill>
              <a:latin typeface="Arial"/>
              <a:ea typeface="Arial"/>
              <a:cs typeface="Arial"/>
              <a:sym typeface="Arial"/>
            </a:endParaRPr>
          </a:p>
        </p:txBody>
      </p:sp>
      <p:cxnSp>
        <p:nvCxnSpPr>
          <p:cNvPr id="71" name="Google Shape;71;p36"/>
          <p:cNvCxnSpPr/>
          <p:nvPr/>
        </p:nvCxnSpPr>
        <p:spPr>
          <a:xfrm rot="10800000">
            <a:off x="-372677" y="3321731"/>
            <a:ext cx="5976900" cy="928800"/>
          </a:xfrm>
          <a:prstGeom prst="straightConnector1">
            <a:avLst/>
          </a:prstGeom>
          <a:noFill/>
          <a:ln w="152400" cap="flat" cmpd="sng">
            <a:solidFill>
              <a:srgbClr val="FFFFFF"/>
            </a:solidFill>
            <a:prstDash val="solid"/>
            <a:round/>
            <a:headEnd type="none" w="sm" len="sm"/>
            <a:tailEnd type="none" w="sm" len="sm"/>
          </a:ln>
        </p:spPr>
      </p:cxnSp>
      <p:sp>
        <p:nvSpPr>
          <p:cNvPr id="72" name="Google Shape;72;p36"/>
          <p:cNvSpPr/>
          <p:nvPr/>
        </p:nvSpPr>
        <p:spPr>
          <a:xfrm rot="10800000">
            <a:off x="4967550" y="5940063"/>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6"/>
          <p:cNvSpPr/>
          <p:nvPr/>
        </p:nvSpPr>
        <p:spPr>
          <a:xfrm rot="10800000">
            <a:off x="4967550" y="1439938"/>
            <a:ext cx="180000" cy="1800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C868E146-4A82-3AC9-DF53-AE8556617239}"/>
              </a:ext>
            </a:extLst>
          </p:cNvPr>
          <p:cNvSpPr/>
          <p:nvPr userDrawn="1"/>
        </p:nvSpPr>
        <p:spPr>
          <a:xfrm rot="509984">
            <a:off x="875498" y="3946851"/>
            <a:ext cx="3564099" cy="3025899"/>
          </a:xfrm>
          <a:prstGeom prst="rect">
            <a:avLst/>
          </a:prstGeom>
          <a:solidFill>
            <a:srgbClr val="F8C7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F1DA6128-B9FA-9D47-F054-A21DBD94FD4A}"/>
              </a:ext>
            </a:extLst>
          </p:cNvPr>
          <p:cNvSpPr/>
          <p:nvPr userDrawn="1"/>
        </p:nvSpPr>
        <p:spPr>
          <a:xfrm rot="509984">
            <a:off x="923725" y="636407"/>
            <a:ext cx="3564099" cy="3025899"/>
          </a:xfrm>
          <a:prstGeom prst="rect">
            <a:avLst/>
          </a:prstGeom>
          <a:solidFill>
            <a:srgbClr val="47BC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p:nvPr/>
        </p:nvSpPr>
        <p:spPr>
          <a:xfrm rot="-3615097">
            <a:off x="-1594825" y="3201130"/>
            <a:ext cx="8517298"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7000" b="0" i="0" u="none" strike="noStrike" cap="none">
                <a:solidFill>
                  <a:srgbClr val="F2F2F2"/>
                </a:solidFill>
                <a:latin typeface="Oswald"/>
                <a:ea typeface="Oswald"/>
                <a:cs typeface="Oswald"/>
                <a:sym typeface="Oswald"/>
              </a:rPr>
              <a:t>PROTOTYPE</a:t>
            </a:r>
            <a:endParaRPr/>
          </a:p>
        </p:txBody>
      </p:sp>
      <p:sp>
        <p:nvSpPr>
          <p:cNvPr id="2" name="Rectangle 1">
            <a:extLst>
              <a:ext uri="{FF2B5EF4-FFF2-40B4-BE49-F238E27FC236}">
                <a16:creationId xmlns:a16="http://schemas.microsoft.com/office/drawing/2014/main" id="{3B55D095-A4A8-3307-9DBE-2BBB1931F5B9}"/>
              </a:ext>
            </a:extLst>
          </p:cNvPr>
          <p:cNvSpPr/>
          <p:nvPr userDrawn="1"/>
        </p:nvSpPr>
        <p:spPr>
          <a:xfrm>
            <a:off x="978401" y="1697086"/>
            <a:ext cx="3564099" cy="4672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maboussoleaidants.f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otegerunproche.f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maboussoleaidants.fr/" TargetMode="External"/><Relationship Id="rId5" Type="http://schemas.openxmlformats.org/officeDocument/2006/relationships/image" Target="../media/image1.png"/><Relationship Id="rId4" Type="http://schemas.openxmlformats.org/officeDocument/2006/relationships/hyperlink" Target="https://maboussoleaidants.fr/ma-vie-daidant/prendre-des-decisions/protection-juridique/mise-sous-tutelle-proche-questions-a-se-pos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maboussoleaidants.fr/" TargetMode="External"/><Relationship Id="rId4" Type="http://schemas.openxmlformats.org/officeDocument/2006/relationships/hyperlink" Target="https://www.pour-les-personnes-agees.gouv.fr/departements/p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maboussoleaidants.f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our-les-personnes-agees.gouv.fr/departements/pf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maboussoleaidants.fr/" TargetMode="External"/><Relationship Id="rId4" Type="http://schemas.openxmlformats.org/officeDocument/2006/relationships/hyperlink" Target="https://www.pour-les-personnes-agees.gouv.fr/acces-annuaires#je-recherche-par-annuair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maboussoleaidants.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protegerunproche.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protegerunproche.f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protegerunproche.f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rotegerunproche.fr/"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protegerunproche.fr/"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solidarites.gouv.fr/3133-maltraitance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rotegerunproche.fr/"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protegerunproche.f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
          <p:cNvSpPr txBox="1"/>
          <p:nvPr/>
        </p:nvSpPr>
        <p:spPr>
          <a:xfrm>
            <a:off x="0" y="108175"/>
            <a:ext cx="53280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fr" sz="1300" b="1" i="0" u="none" strike="noStrike" cap="none" dirty="0">
                <a:solidFill>
                  <a:srgbClr val="FFFFFF"/>
                </a:solidFill>
                <a:latin typeface="Dosis"/>
                <a:ea typeface="Dosis"/>
                <a:cs typeface="Dosis"/>
                <a:sym typeface="Dosis"/>
              </a:rPr>
              <a:t>Mars 2026</a:t>
            </a:r>
            <a:endParaRPr sz="1300" b="1" i="0" u="none" strike="noStrike" cap="none" dirty="0">
              <a:solidFill>
                <a:srgbClr val="FFFFFF"/>
              </a:solidFill>
              <a:latin typeface="Dosis"/>
              <a:ea typeface="Dosis"/>
              <a:cs typeface="Dosis"/>
              <a:sym typeface="Dosis"/>
            </a:endParaRPr>
          </a:p>
        </p:txBody>
      </p:sp>
      <p:pic>
        <p:nvPicPr>
          <p:cNvPr id="80" name="Google Shape;80;p1" title="parapluie.png"/>
          <p:cNvPicPr preferRelativeResize="0"/>
          <p:nvPr/>
        </p:nvPicPr>
        <p:blipFill rotWithShape="1">
          <a:blip r:embed="rId3">
            <a:alphaModFix/>
          </a:blip>
          <a:srcRect l="35453" t="24065" r="41262" b="24425"/>
          <a:stretch/>
        </p:blipFill>
        <p:spPr>
          <a:xfrm rot="3048535">
            <a:off x="1076015" y="1329765"/>
            <a:ext cx="784247" cy="1735018"/>
          </a:xfrm>
          <a:prstGeom prst="rect">
            <a:avLst/>
          </a:prstGeom>
          <a:noFill/>
          <a:ln>
            <a:noFill/>
          </a:ln>
        </p:spPr>
      </p:pic>
      <p:sp>
        <p:nvSpPr>
          <p:cNvPr id="81" name="Google Shape;81;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018788" y="2134788"/>
            <a:ext cx="3290400" cy="3290400"/>
          </a:xfrm>
          <a:prstGeom prst="ellipse">
            <a:avLst/>
          </a:prstGeom>
          <a:solidFill>
            <a:srgbClr val="FFFFFF"/>
          </a:solidFill>
          <a:ln>
            <a:noFill/>
          </a:ln>
        </p:spPr>
        <p:txBody>
          <a:bodyPr spcFirstLastPara="1" wrap="square" lIns="91425" tIns="378000"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1800" b="0" i="0" u="none" strike="noStrike" cap="none" dirty="0">
              <a:solidFill>
                <a:srgbClr val="2B576E"/>
              </a:solidFill>
              <a:latin typeface="Dosis Medium"/>
              <a:ea typeface="Dosis Medium"/>
              <a:cs typeface="Dosis Medium"/>
              <a:sym typeface="Dosis Medium"/>
            </a:endParaRPr>
          </a:p>
        </p:txBody>
      </p:sp>
      <p:pic>
        <p:nvPicPr>
          <p:cNvPr id="2" name="Google Shape;84;p1" title="maison.png">
            <a:extLst>
              <a:ext uri="{FF2B5EF4-FFF2-40B4-BE49-F238E27FC236}">
                <a16:creationId xmlns:a16="http://schemas.microsoft.com/office/drawing/2014/main" id="{D9D53966-123B-0EB2-19B3-27DF70B87346}"/>
              </a:ext>
            </a:extLst>
          </p:cNvPr>
          <p:cNvPicPr preferRelativeResize="0"/>
          <p:nvPr/>
        </p:nvPicPr>
        <p:blipFill rotWithShape="1">
          <a:blip r:embed="rId4">
            <a:alphaModFix/>
          </a:blip>
          <a:srcRect l="29549" t="30941" r="30410" b="27381"/>
          <a:stretch/>
        </p:blipFill>
        <p:spPr>
          <a:xfrm>
            <a:off x="235817" y="2828446"/>
            <a:ext cx="1008450" cy="1049640"/>
          </a:xfrm>
          <a:prstGeom prst="rect">
            <a:avLst/>
          </a:prstGeom>
          <a:noFill/>
          <a:ln>
            <a:noFill/>
          </a:ln>
        </p:spPr>
      </p:pic>
      <p:pic>
        <p:nvPicPr>
          <p:cNvPr id="3" name="Google Shape;85;p1" title="clé.png">
            <a:extLst>
              <a:ext uri="{FF2B5EF4-FFF2-40B4-BE49-F238E27FC236}">
                <a16:creationId xmlns:a16="http://schemas.microsoft.com/office/drawing/2014/main" id="{DB26FCE9-E020-A93C-F52E-4146FCA31E24}"/>
              </a:ext>
            </a:extLst>
          </p:cNvPr>
          <p:cNvPicPr preferRelativeResize="0"/>
          <p:nvPr/>
        </p:nvPicPr>
        <p:blipFill rotWithShape="1">
          <a:blip r:embed="rId5">
            <a:alphaModFix/>
          </a:blip>
          <a:srcRect l="23256" t="33931" r="31567" b="42941"/>
          <a:stretch/>
        </p:blipFill>
        <p:spPr>
          <a:xfrm rot="1227665">
            <a:off x="3858284" y="4561324"/>
            <a:ext cx="969696" cy="496434"/>
          </a:xfrm>
          <a:prstGeom prst="rect">
            <a:avLst/>
          </a:prstGeom>
          <a:noFill/>
          <a:ln>
            <a:noFill/>
          </a:ln>
        </p:spPr>
      </p:pic>
      <p:pic>
        <p:nvPicPr>
          <p:cNvPr id="4" name="Google Shape;86;p1" title="parapluie ouvert.png">
            <a:extLst>
              <a:ext uri="{FF2B5EF4-FFF2-40B4-BE49-F238E27FC236}">
                <a16:creationId xmlns:a16="http://schemas.microsoft.com/office/drawing/2014/main" id="{A5F3F72B-D483-072D-12A2-42D3541A6940}"/>
              </a:ext>
            </a:extLst>
          </p:cNvPr>
          <p:cNvPicPr preferRelativeResize="0"/>
          <p:nvPr/>
        </p:nvPicPr>
        <p:blipFill rotWithShape="1">
          <a:blip r:embed="rId6">
            <a:alphaModFix/>
          </a:blip>
          <a:srcRect l="23209" t="22831" r="27225" b="26743"/>
          <a:stretch/>
        </p:blipFill>
        <p:spPr>
          <a:xfrm rot="-1586035">
            <a:off x="3994726" y="3538110"/>
            <a:ext cx="1105932" cy="1125115"/>
          </a:xfrm>
          <a:prstGeom prst="rect">
            <a:avLst/>
          </a:prstGeom>
          <a:noFill/>
          <a:ln>
            <a:noFill/>
          </a:ln>
        </p:spPr>
      </p:pic>
      <p:pic>
        <p:nvPicPr>
          <p:cNvPr id="5" name="Google Shape;87;p1" title="calendrier.png">
            <a:extLst>
              <a:ext uri="{FF2B5EF4-FFF2-40B4-BE49-F238E27FC236}">
                <a16:creationId xmlns:a16="http://schemas.microsoft.com/office/drawing/2014/main" id="{DC7584C4-B39C-AB69-6512-F240E530EB9D}"/>
              </a:ext>
            </a:extLst>
          </p:cNvPr>
          <p:cNvPicPr preferRelativeResize="0"/>
          <p:nvPr/>
        </p:nvPicPr>
        <p:blipFill rotWithShape="1">
          <a:blip r:embed="rId7">
            <a:alphaModFix/>
          </a:blip>
          <a:srcRect l="18585" t="26794" r="31852" b="32613"/>
          <a:stretch/>
        </p:blipFill>
        <p:spPr>
          <a:xfrm>
            <a:off x="3320075" y="4924350"/>
            <a:ext cx="1085900" cy="889380"/>
          </a:xfrm>
          <a:prstGeom prst="rect">
            <a:avLst/>
          </a:prstGeom>
          <a:noFill/>
          <a:ln>
            <a:noFill/>
          </a:ln>
        </p:spPr>
      </p:pic>
      <p:pic>
        <p:nvPicPr>
          <p:cNvPr id="6" name="Google Shape;88;p1" title="sacoche.png">
            <a:extLst>
              <a:ext uri="{FF2B5EF4-FFF2-40B4-BE49-F238E27FC236}">
                <a16:creationId xmlns:a16="http://schemas.microsoft.com/office/drawing/2014/main" id="{354D2FBB-43E1-618B-F971-16D6E17B59D2}"/>
              </a:ext>
            </a:extLst>
          </p:cNvPr>
          <p:cNvPicPr preferRelativeResize="0"/>
          <p:nvPr/>
        </p:nvPicPr>
        <p:blipFill rotWithShape="1">
          <a:blip r:embed="rId8">
            <a:alphaModFix/>
          </a:blip>
          <a:srcRect l="32526" t="38246" r="32932" b="29770"/>
          <a:stretch/>
        </p:blipFill>
        <p:spPr>
          <a:xfrm>
            <a:off x="3994525" y="2474645"/>
            <a:ext cx="992400" cy="918980"/>
          </a:xfrm>
          <a:prstGeom prst="rect">
            <a:avLst/>
          </a:prstGeom>
          <a:noFill/>
          <a:ln>
            <a:noFill/>
          </a:ln>
        </p:spPr>
      </p:pic>
      <p:pic>
        <p:nvPicPr>
          <p:cNvPr id="7" name="Google Shape;89;p1" title="reveil.png">
            <a:extLst>
              <a:ext uri="{FF2B5EF4-FFF2-40B4-BE49-F238E27FC236}">
                <a16:creationId xmlns:a16="http://schemas.microsoft.com/office/drawing/2014/main" id="{71FEEA01-C7DE-EF2F-2149-78D6E67899DB}"/>
              </a:ext>
            </a:extLst>
          </p:cNvPr>
          <p:cNvPicPr preferRelativeResize="0"/>
          <p:nvPr/>
        </p:nvPicPr>
        <p:blipFill rotWithShape="1">
          <a:blip r:embed="rId9">
            <a:alphaModFix/>
          </a:blip>
          <a:srcRect l="32275" t="34025" r="35256" b="32943"/>
          <a:stretch/>
        </p:blipFill>
        <p:spPr>
          <a:xfrm rot="-608398">
            <a:off x="1482615" y="5087045"/>
            <a:ext cx="933310" cy="949470"/>
          </a:xfrm>
          <a:prstGeom prst="rect">
            <a:avLst/>
          </a:prstGeom>
          <a:noFill/>
          <a:ln>
            <a:noFill/>
          </a:ln>
        </p:spPr>
      </p:pic>
      <p:pic>
        <p:nvPicPr>
          <p:cNvPr id="8" name="Google Shape;90;p1" title="montre.png">
            <a:extLst>
              <a:ext uri="{FF2B5EF4-FFF2-40B4-BE49-F238E27FC236}">
                <a16:creationId xmlns:a16="http://schemas.microsoft.com/office/drawing/2014/main" id="{25342C73-3609-E282-2D44-826C758B3201}"/>
              </a:ext>
            </a:extLst>
          </p:cNvPr>
          <p:cNvPicPr preferRelativeResize="0"/>
          <p:nvPr/>
        </p:nvPicPr>
        <p:blipFill rotWithShape="1">
          <a:blip r:embed="rId10">
            <a:alphaModFix/>
          </a:blip>
          <a:srcRect l="40227" t="22994" r="46415" b="28919"/>
          <a:stretch/>
        </p:blipFill>
        <p:spPr>
          <a:xfrm rot="3399700">
            <a:off x="976026" y="4471441"/>
            <a:ext cx="396902" cy="1428840"/>
          </a:xfrm>
          <a:prstGeom prst="rect">
            <a:avLst/>
          </a:prstGeom>
          <a:noFill/>
          <a:ln>
            <a:noFill/>
          </a:ln>
        </p:spPr>
      </p:pic>
      <p:pic>
        <p:nvPicPr>
          <p:cNvPr id="9" name="Google Shape;91;p1" title="balance.png">
            <a:extLst>
              <a:ext uri="{FF2B5EF4-FFF2-40B4-BE49-F238E27FC236}">
                <a16:creationId xmlns:a16="http://schemas.microsoft.com/office/drawing/2014/main" id="{D25ABF10-C035-8144-FD0D-090D2C0CEB39}"/>
              </a:ext>
            </a:extLst>
          </p:cNvPr>
          <p:cNvPicPr preferRelativeResize="0"/>
          <p:nvPr/>
        </p:nvPicPr>
        <p:blipFill rotWithShape="1">
          <a:blip r:embed="rId11">
            <a:alphaModFix/>
          </a:blip>
          <a:srcRect l="32550" t="29043" r="33277" b="33950"/>
          <a:stretch/>
        </p:blipFill>
        <p:spPr>
          <a:xfrm rot="206608">
            <a:off x="443472" y="3939818"/>
            <a:ext cx="933343" cy="1010735"/>
          </a:xfrm>
          <a:prstGeom prst="rect">
            <a:avLst/>
          </a:prstGeom>
          <a:noFill/>
          <a:ln>
            <a:noFill/>
          </a:ln>
        </p:spPr>
      </p:pic>
      <p:pic>
        <p:nvPicPr>
          <p:cNvPr id="10" name="Google Shape;92;p1" title="dossier.png">
            <a:extLst>
              <a:ext uri="{FF2B5EF4-FFF2-40B4-BE49-F238E27FC236}">
                <a16:creationId xmlns:a16="http://schemas.microsoft.com/office/drawing/2014/main" id="{A6DBD222-B43D-7264-2DA3-B6BC8A1A1AA9}"/>
              </a:ext>
            </a:extLst>
          </p:cNvPr>
          <p:cNvPicPr preferRelativeResize="0"/>
          <p:nvPr/>
        </p:nvPicPr>
        <p:blipFill rotWithShape="1">
          <a:blip r:embed="rId12">
            <a:alphaModFix/>
          </a:blip>
          <a:srcRect l="35534" t="34485" r="36512" b="37559"/>
          <a:stretch/>
        </p:blipFill>
        <p:spPr>
          <a:xfrm>
            <a:off x="2403668" y="5188886"/>
            <a:ext cx="927132" cy="927075"/>
          </a:xfrm>
          <a:prstGeom prst="rect">
            <a:avLst/>
          </a:prstGeom>
          <a:noFill/>
          <a:ln>
            <a:noFill/>
          </a:ln>
        </p:spPr>
      </p:pic>
      <p:pic>
        <p:nvPicPr>
          <p:cNvPr id="11" name="Google Shape;78;p1" title="document.png">
            <a:extLst>
              <a:ext uri="{FF2B5EF4-FFF2-40B4-BE49-F238E27FC236}">
                <a16:creationId xmlns:a16="http://schemas.microsoft.com/office/drawing/2014/main" id="{B8DA6088-0000-5FE9-A999-E5CD3957D700}"/>
              </a:ext>
            </a:extLst>
          </p:cNvPr>
          <p:cNvPicPr preferRelativeResize="0"/>
          <p:nvPr/>
        </p:nvPicPr>
        <p:blipFill rotWithShape="1">
          <a:blip r:embed="rId13">
            <a:alphaModFix/>
          </a:blip>
          <a:srcRect l="15562" t="34358" r="20968" b="29641"/>
          <a:stretch/>
        </p:blipFill>
        <p:spPr>
          <a:xfrm flipH="1">
            <a:off x="3331548" y="1708039"/>
            <a:ext cx="1319042" cy="748172"/>
          </a:xfrm>
          <a:prstGeom prst="rect">
            <a:avLst/>
          </a:prstGeom>
          <a:noFill/>
          <a:ln>
            <a:noFill/>
          </a:ln>
        </p:spPr>
      </p:pic>
      <p:pic>
        <p:nvPicPr>
          <p:cNvPr id="12" name="Google Shape;83;p1" title="medico-social.png">
            <a:extLst>
              <a:ext uri="{FF2B5EF4-FFF2-40B4-BE49-F238E27FC236}">
                <a16:creationId xmlns:a16="http://schemas.microsoft.com/office/drawing/2014/main" id="{4C111A6F-0940-75EB-4D20-C5F2F0A7446C}"/>
              </a:ext>
            </a:extLst>
          </p:cNvPr>
          <p:cNvPicPr preferRelativeResize="0"/>
          <p:nvPr/>
        </p:nvPicPr>
        <p:blipFill rotWithShape="1">
          <a:blip r:embed="rId14">
            <a:alphaModFix/>
          </a:blip>
          <a:srcRect l="31669" t="26477" r="33133" b="16704"/>
          <a:stretch/>
        </p:blipFill>
        <p:spPr>
          <a:xfrm>
            <a:off x="2238875" y="1067325"/>
            <a:ext cx="992400" cy="1601975"/>
          </a:xfrm>
          <a:prstGeom prst="rect">
            <a:avLst/>
          </a:prstGeom>
          <a:noFill/>
          <a:ln>
            <a:noFill/>
          </a:ln>
        </p:spPr>
      </p:pic>
      <p:sp>
        <p:nvSpPr>
          <p:cNvPr id="15" name="Google Shape;94;p1">
            <a:extLst>
              <a:ext uri="{FF2B5EF4-FFF2-40B4-BE49-F238E27FC236}">
                <a16:creationId xmlns:a16="http://schemas.microsoft.com/office/drawing/2014/main" id="{DB0AFD6F-23B2-84DC-AE20-ADAEEC412D5D}"/>
              </a:ext>
            </a:extLst>
          </p:cNvPr>
          <p:cNvSpPr/>
          <p:nvPr/>
        </p:nvSpPr>
        <p:spPr>
          <a:xfrm>
            <a:off x="1025947" y="1999742"/>
            <a:ext cx="3290400" cy="3290400"/>
          </a:xfrm>
          <a:prstGeom prst="ellipse">
            <a:avLst/>
          </a:prstGeom>
          <a:noFill/>
          <a:ln>
            <a:noFill/>
          </a:ln>
        </p:spPr>
        <p:txBody>
          <a:bodyPr spcFirstLastPara="1" wrap="square" lIns="91425" tIns="378000"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 sz="3600" b="0" i="0" u="none" strike="noStrike" cap="none" dirty="0">
                <a:solidFill>
                  <a:srgbClr val="2B576E"/>
                </a:solidFill>
                <a:latin typeface="Dosis ExtraBold"/>
                <a:ea typeface="Dosis ExtraBold"/>
                <a:cs typeface="Dosis ExtraBold"/>
                <a:sym typeface="Dosis ExtraBold"/>
              </a:rPr>
              <a:t>CLÉS EN MAIN</a:t>
            </a:r>
            <a:endParaRPr sz="3600" b="0" i="0" u="none" strike="noStrike" cap="none" dirty="0">
              <a:solidFill>
                <a:srgbClr val="2B576E"/>
              </a:solidFill>
              <a:latin typeface="Dosis ExtraBold"/>
              <a:ea typeface="Dosis ExtraBold"/>
              <a:cs typeface="Dosis ExtraBold"/>
              <a:sym typeface="Dosis ExtraBold"/>
            </a:endParaRPr>
          </a:p>
          <a:p>
            <a:pPr marL="0" marR="0" lvl="0" indent="0" algn="ctr" rtl="0">
              <a:lnSpc>
                <a:spcPct val="100000"/>
              </a:lnSpc>
              <a:spcBef>
                <a:spcPts val="0"/>
              </a:spcBef>
              <a:spcAft>
                <a:spcPts val="0"/>
              </a:spcAft>
              <a:buClr>
                <a:srgbClr val="000000"/>
              </a:buClr>
              <a:buSzPts val="1800"/>
              <a:buFont typeface="Arial"/>
              <a:buNone/>
            </a:pPr>
            <a:r>
              <a:rPr lang="fr" sz="1800" dirty="0">
                <a:solidFill>
                  <a:srgbClr val="2B576E"/>
                </a:solidFill>
                <a:latin typeface="Dosis Medium"/>
                <a:ea typeface="Dosis Medium"/>
                <a:cs typeface="Dosis Medium"/>
                <a:sym typeface="Dosis Medium"/>
              </a:rPr>
              <a:t>Repères</a:t>
            </a:r>
            <a:r>
              <a:rPr lang="fr" sz="1800" b="0" i="0" u="none" strike="noStrike" cap="none" dirty="0">
                <a:solidFill>
                  <a:srgbClr val="2B576E"/>
                </a:solidFill>
                <a:latin typeface="Dosis Medium"/>
                <a:ea typeface="Dosis Medium"/>
                <a:cs typeface="Dosis Medium"/>
                <a:sym typeface="Dosis Medium"/>
              </a:rPr>
              <a:t> à l’information</a:t>
            </a:r>
            <a:r>
              <a:rPr lang="fr" sz="1800" dirty="0">
                <a:solidFill>
                  <a:srgbClr val="2B576E"/>
                </a:solidFill>
                <a:latin typeface="Dosis Medium"/>
                <a:ea typeface="Dosis Medium"/>
                <a:cs typeface="Dosis Medium"/>
                <a:sym typeface="Dosis Medium"/>
              </a:rPr>
              <a:t> et à l’orientation </a:t>
            </a:r>
            <a:r>
              <a:rPr lang="fr" sz="1800" b="0" i="0" u="none" strike="noStrike" cap="none" dirty="0">
                <a:solidFill>
                  <a:srgbClr val="2B576E"/>
                </a:solidFill>
                <a:latin typeface="Dosis Medium"/>
                <a:ea typeface="Dosis Medium"/>
                <a:cs typeface="Dosis Medium"/>
                <a:sym typeface="Dosis Medium"/>
              </a:rPr>
              <a:t>des aidants &amp; </a:t>
            </a:r>
            <a:r>
              <a:rPr lang="fr" sz="1800" dirty="0">
                <a:solidFill>
                  <a:srgbClr val="2B576E"/>
                </a:solidFill>
                <a:latin typeface="Dosis Medium"/>
                <a:ea typeface="Dosis Medium"/>
                <a:cs typeface="Dosis Medium"/>
                <a:sym typeface="Dosis Medium"/>
              </a:rPr>
              <a:t>protecteurs </a:t>
            </a:r>
            <a:r>
              <a:rPr lang="fr" sz="1800" b="0" i="0" u="none" strike="noStrike" cap="none" dirty="0">
                <a:solidFill>
                  <a:srgbClr val="2B576E"/>
                </a:solidFill>
                <a:latin typeface="Dosis Medium"/>
                <a:ea typeface="Dosis Medium"/>
                <a:cs typeface="Dosis Medium"/>
                <a:sym typeface="Dosis Medium"/>
              </a:rPr>
              <a:t>familiaux</a:t>
            </a:r>
            <a:endParaRPr sz="1800" b="0" i="0" u="none" strike="noStrike" cap="none" dirty="0">
              <a:solidFill>
                <a:srgbClr val="2B576E"/>
              </a:solidFill>
              <a:latin typeface="Dosis Medium"/>
              <a:ea typeface="Dosis Medium"/>
              <a:cs typeface="Dosis Medium"/>
              <a:sym typeface="Dosi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p:nvPr/>
        </p:nvSpPr>
        <p:spPr>
          <a:xfrm>
            <a:off x="1240900" y="517762"/>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212" name="Google Shape;212;p9"/>
          <p:cNvSpPr txBox="1"/>
          <p:nvPr/>
        </p:nvSpPr>
        <p:spPr>
          <a:xfrm>
            <a:off x="1641176" y="559674"/>
            <a:ext cx="3073386"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FFFFF"/>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Mobiliser aides et droits pour la personne aidée</a:t>
            </a:r>
          </a:p>
        </p:txBody>
      </p:sp>
      <p:sp>
        <p:nvSpPr>
          <p:cNvPr id="213" name="Google Shape;213;p9"/>
          <p:cNvSpPr/>
          <p:nvPr/>
        </p:nvSpPr>
        <p:spPr>
          <a:xfrm>
            <a:off x="798825" y="644618"/>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1</a:t>
            </a:r>
            <a:endParaRPr sz="3214" b="0" i="0" u="none" strike="noStrike" cap="none">
              <a:solidFill>
                <a:srgbClr val="FFFFFF"/>
              </a:solidFill>
              <a:latin typeface="Dosis ExtraBold"/>
              <a:ea typeface="Dosis ExtraBold"/>
              <a:cs typeface="Dosis ExtraBold"/>
              <a:sym typeface="Dosis ExtraBold"/>
            </a:endParaRPr>
          </a:p>
        </p:txBody>
      </p:sp>
      <p:sp>
        <p:nvSpPr>
          <p:cNvPr id="214" name="Google Shape;214;p9"/>
          <p:cNvSpPr/>
          <p:nvPr/>
        </p:nvSpPr>
        <p:spPr>
          <a:xfrm>
            <a:off x="798825" y="1830529"/>
            <a:ext cx="4043100" cy="1888458"/>
          </a:xfrm>
          <a:prstGeom prst="roundRect">
            <a:avLst>
              <a:gd name="adj" fmla="val 13853"/>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9"/>
          <p:cNvSpPr/>
          <p:nvPr/>
        </p:nvSpPr>
        <p:spPr>
          <a:xfrm>
            <a:off x="798825" y="4376072"/>
            <a:ext cx="4043100" cy="2505546"/>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9"/>
          <p:cNvSpPr/>
          <p:nvPr/>
        </p:nvSpPr>
        <p:spPr>
          <a:xfrm>
            <a:off x="1164762" y="2258065"/>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17" name="Google Shape;217;p9"/>
          <p:cNvSpPr txBox="1"/>
          <p:nvPr/>
        </p:nvSpPr>
        <p:spPr>
          <a:xfrm>
            <a:off x="1293364" y="2138875"/>
            <a:ext cx="3338700" cy="153885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u</a:t>
            </a:r>
            <a:r>
              <a:rPr lang="fr" sz="1100" b="0" i="0" u="none" strike="noStrike" cap="none"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ne personne âgée</a:t>
            </a:r>
            <a:endParaRPr lang="fr" sz="1100"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0" marR="0" lvl="0" indent="0" algn="l" rtl="0">
              <a:lnSpc>
                <a:spcPct val="100000"/>
              </a:lnSpc>
              <a:spcBef>
                <a:spcPts val="0"/>
              </a:spcBef>
              <a:spcAft>
                <a:spcPts val="0"/>
              </a:spcAft>
              <a:buClr>
                <a:srgbClr val="000000"/>
              </a:buClr>
              <a:buSzPts val="1100"/>
              <a:buFont typeface="Arial"/>
              <a:buNone/>
            </a:pP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une demande d’</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APA a déjà été réalisée ?</a:t>
            </a:r>
            <a:endParaRPr sz="1100" b="0" i="0" u="none" strike="noStrike" cap="none"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un adulte handicapé</a:t>
            </a:r>
            <a:endParaRPr lang="fr" sz="1100"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0" marR="0" lvl="0" indent="0" algn="l"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une d</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emande</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AA</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H et/ou</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PCH) a déjà été réalisée auprès de la MDPH ?</a:t>
            </a:r>
            <a:endParaRPr sz="1100" b="0" i="0" u="none" strike="noStrike" cap="none"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marR="0" lvl="0" indent="0" algn="l"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un enfant handicapé</a:t>
            </a:r>
            <a:endParaRPr lang="fr" sz="1100" dirty="0">
              <a:solidFill>
                <a:srgbClr val="284F58"/>
              </a:solidFill>
              <a:latin typeface="Dosis SemiBold"/>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0" marR="0" lvl="0" indent="0" algn="l"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un</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e demande (PCH et/ou </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EE</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H) a déjà été réalisée auprès de la MDPH ?</a:t>
            </a:r>
            <a:endParaRPr sz="1100" b="0" i="0" u="none" strike="noStrike" cap="none" dirty="0">
              <a:solidFill>
                <a:srgbClr val="284F58"/>
              </a:solidFill>
              <a:latin typeface="Dosis"/>
              <a:ea typeface="Dosis"/>
              <a:cs typeface="Dosis"/>
              <a:sym typeface="Dosis"/>
            </a:endParaRPr>
          </a:p>
        </p:txBody>
      </p:sp>
      <p:sp>
        <p:nvSpPr>
          <p:cNvPr id="218" name="Google Shape;218;p9"/>
          <p:cNvSpPr/>
          <p:nvPr/>
        </p:nvSpPr>
        <p:spPr>
          <a:xfrm>
            <a:off x="1164762" y="259304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19" name="Google Shape;219;p9"/>
          <p:cNvSpPr/>
          <p:nvPr/>
        </p:nvSpPr>
        <p:spPr>
          <a:xfrm>
            <a:off x="1164762" y="309130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20" name="Google Shape;220;p9"/>
          <p:cNvSpPr txBox="1"/>
          <p:nvPr/>
        </p:nvSpPr>
        <p:spPr>
          <a:xfrm>
            <a:off x="952575" y="1841404"/>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Votre interlocuteur vous sollicite pour aider :</a:t>
            </a:r>
            <a:endParaRPr sz="1300" b="1" i="0" u="none" strike="noStrike" cap="none" dirty="0">
              <a:solidFill>
                <a:srgbClr val="284F58"/>
              </a:solidFill>
              <a:latin typeface="Dosis"/>
              <a:ea typeface="Dosis"/>
              <a:cs typeface="Dosis"/>
              <a:sym typeface="Dosis"/>
            </a:endParaRPr>
          </a:p>
        </p:txBody>
      </p:sp>
      <p:sp>
        <p:nvSpPr>
          <p:cNvPr id="221" name="Google Shape;221;p9"/>
          <p:cNvSpPr txBox="1"/>
          <p:nvPr/>
        </p:nvSpPr>
        <p:spPr>
          <a:xfrm>
            <a:off x="952575" y="3991152"/>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PREMIÈRES DÉMARCHES</a:t>
            </a:r>
            <a:endParaRPr sz="1300" b="0" i="0" u="none" strike="noStrike" cap="none">
              <a:solidFill>
                <a:srgbClr val="284F58"/>
              </a:solidFill>
              <a:latin typeface="Dosis ExtraBold"/>
              <a:ea typeface="Dosis ExtraBold"/>
              <a:cs typeface="Dosis ExtraBold"/>
              <a:sym typeface="Dosis ExtraBold"/>
            </a:endParaRPr>
          </a:p>
        </p:txBody>
      </p:sp>
      <p:sp>
        <p:nvSpPr>
          <p:cNvPr id="222" name="Google Shape;222;p9"/>
          <p:cNvSpPr txBox="1"/>
          <p:nvPr/>
        </p:nvSpPr>
        <p:spPr>
          <a:xfrm>
            <a:off x="948400" y="4470377"/>
            <a:ext cx="388260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100" b="1" i="0" u="none" strike="noStrike" cap="none" dirty="0">
                <a:solidFill>
                  <a:srgbClr val="284F58"/>
                </a:solidFill>
                <a:latin typeface="Dosis" pitchFamily="2" charset="0"/>
                <a:ea typeface="Dosis SemiBold"/>
                <a:cs typeface="Dosis SemiBold"/>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Les interlocuteurs clés </a:t>
            </a:r>
            <a:endParaRPr sz="1100" b="1" i="0" u="none" strike="noStrike" cap="none" dirty="0">
              <a:solidFill>
                <a:srgbClr val="284F58"/>
              </a:solidFill>
              <a:latin typeface="Dosis" pitchFamily="2" charset="0"/>
              <a:ea typeface="Dosis"/>
              <a:cs typeface="Dosis"/>
              <a:sym typeface="Dosis"/>
            </a:endParaRPr>
          </a:p>
        </p:txBody>
      </p:sp>
      <p:sp>
        <p:nvSpPr>
          <p:cNvPr id="223" name="Google Shape;223;p9"/>
          <p:cNvSpPr txBox="1"/>
          <p:nvPr/>
        </p:nvSpPr>
        <p:spPr>
          <a:xfrm>
            <a:off x="948400" y="5974595"/>
            <a:ext cx="3169800" cy="523190"/>
          </a:xfrm>
          <a:prstGeom prst="rect">
            <a:avLst/>
          </a:prstGeom>
          <a:noFill/>
          <a:ln>
            <a:noFill/>
          </a:ln>
        </p:spPr>
        <p:txBody>
          <a:bodyPr spcFirstLastPara="1" wrap="square" lIns="91425" tIns="91425" rIns="91425" bIns="91425" anchor="t" anchorCtr="0">
            <a:spAutoFit/>
          </a:bodyPr>
          <a:lstStyle/>
          <a:p>
            <a:pPr>
              <a:buSzPts val="1300"/>
            </a:pPr>
            <a:r>
              <a:rPr lang="fr" sz="1100" b="1" dirty="0">
                <a:solidFill>
                  <a:srgbClr val="284F58"/>
                </a:solidFill>
                <a:latin typeface="Dosis" pitchFamily="2" charset="0"/>
                <a:sym typeface="Dosi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Un appui pour comprendre, s’orienter et accéder plus facilement à ses droits</a:t>
            </a:r>
            <a:endParaRPr sz="1100" b="1" dirty="0">
              <a:solidFill>
                <a:srgbClr val="284F58"/>
              </a:solidFill>
              <a:latin typeface="Dosis" pitchFamily="2" charset="0"/>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p:txBody>
      </p:sp>
      <p:sp>
        <p:nvSpPr>
          <p:cNvPr id="224" name="Google Shape;224;p9"/>
          <p:cNvSpPr txBox="1"/>
          <p:nvPr/>
        </p:nvSpPr>
        <p:spPr>
          <a:xfrm>
            <a:off x="951883" y="4758295"/>
            <a:ext cx="3723334" cy="1261854"/>
          </a:xfrm>
          <a:prstGeom prst="rect">
            <a:avLst/>
          </a:prstGeom>
          <a:noFill/>
          <a:ln>
            <a:noFill/>
          </a:ln>
        </p:spPr>
        <p:txBody>
          <a:bodyPr spcFirstLastPara="1" wrap="square" lIns="91425" tIns="91425" rIns="91425" bIns="91425" anchor="t" anchorCtr="0">
            <a:spAutoFit/>
          </a:bodyPr>
          <a:lstStyle/>
          <a:p>
            <a:pPr marL="63" marR="0" lvl="0" indent="0" algn="just" rtl="0">
              <a:lnSpc>
                <a:spcPct val="100000"/>
              </a:lnSpc>
              <a:spcBef>
                <a:spcPts val="0"/>
              </a:spcBef>
              <a:spcAft>
                <a:spcPts val="0"/>
              </a:spcAft>
              <a:buNone/>
            </a:pPr>
            <a:r>
              <a:rPr lang="fr" sz="1000" b="0" i="0" u="none" strike="noStrike" cap="none" dirty="0">
                <a:solidFill>
                  <a:srgbClr val="284F58"/>
                </a:solidFill>
                <a:latin typeface="Dosis"/>
                <a:ea typeface="Dosis"/>
                <a:cs typeface="Dosis"/>
                <a:sym typeface="Dosis"/>
              </a:rPr>
              <a:t>#Personnes âgées</a:t>
            </a:r>
            <a:endParaRPr dirty="0"/>
          </a:p>
          <a:p>
            <a:pPr marL="171453" marR="0" lvl="0" indent="-171390" algn="just" rtl="0">
              <a:lnSpc>
                <a:spcPct val="100000"/>
              </a:lnSpc>
              <a:spcBef>
                <a:spcPts val="0"/>
              </a:spcBef>
              <a:spcAft>
                <a:spcPts val="0"/>
              </a:spcAft>
              <a:buClr>
                <a:srgbClr val="284F58"/>
              </a:buClr>
              <a:buSzPts val="1000"/>
              <a:buFont typeface="Dosis"/>
              <a:buChar char="•"/>
            </a:pPr>
            <a:r>
              <a:rPr lang="fr" sz="1000" b="0" i="0" u="none" strike="noStrike" cap="none" dirty="0">
                <a:solidFill>
                  <a:srgbClr val="284F58"/>
                </a:solidFill>
                <a:latin typeface="Dosis"/>
                <a:ea typeface="Dosis"/>
                <a:cs typeface="Dosis"/>
                <a:sym typeface="Dosis"/>
              </a:rPr>
              <a:t>Un Centre Local d’Information et de Coordination (CLIC)</a:t>
            </a:r>
            <a:r>
              <a:rPr lang="fr" sz="1000" dirty="0">
                <a:solidFill>
                  <a:srgbClr val="284F58"/>
                </a:solidFill>
                <a:latin typeface="Dosis"/>
                <a:ea typeface="Dosis"/>
                <a:cs typeface="Dosis"/>
                <a:sym typeface="Dosis"/>
              </a:rPr>
              <a:t> ou Maison départementale de l’Autonomie (MDA)</a:t>
            </a:r>
            <a:endParaRPr dirty="0"/>
          </a:p>
          <a:p>
            <a:pPr marL="171453" marR="0" lvl="0" indent="-107890" algn="just" rtl="0">
              <a:lnSpc>
                <a:spcPct val="100000"/>
              </a:lnSpc>
              <a:spcBef>
                <a:spcPts val="0"/>
              </a:spcBef>
              <a:spcAft>
                <a:spcPts val="0"/>
              </a:spcAft>
              <a:buClr>
                <a:srgbClr val="284F58"/>
              </a:buClr>
              <a:buSzPts val="1000"/>
              <a:buFont typeface="Dosis"/>
              <a:buNone/>
            </a:pPr>
            <a:endParaRPr sz="1000" b="0" i="0" u="none" strike="noStrike" cap="none" dirty="0">
              <a:solidFill>
                <a:srgbClr val="284F58"/>
              </a:solidFill>
              <a:latin typeface="Dosis"/>
              <a:ea typeface="Dosis"/>
              <a:cs typeface="Dosis"/>
              <a:sym typeface="Dosis"/>
            </a:endParaRPr>
          </a:p>
          <a:p>
            <a:pPr marL="63" marR="0" lvl="0" indent="0" algn="just" rtl="0">
              <a:lnSpc>
                <a:spcPct val="100000"/>
              </a:lnSpc>
              <a:spcBef>
                <a:spcPts val="0"/>
              </a:spcBef>
              <a:spcAft>
                <a:spcPts val="0"/>
              </a:spcAft>
              <a:buNone/>
            </a:pPr>
            <a:r>
              <a:rPr lang="fr" sz="1000" b="0" i="0" u="none" strike="noStrike" cap="none" dirty="0">
                <a:solidFill>
                  <a:srgbClr val="284F58"/>
                </a:solidFill>
                <a:latin typeface="Dosis"/>
                <a:ea typeface="Dosis"/>
                <a:cs typeface="Dosis"/>
                <a:sym typeface="Dosis"/>
              </a:rPr>
              <a:t>#Adultes et enfants en situation d’handicap</a:t>
            </a:r>
            <a:endParaRPr sz="1000" b="0" i="0" u="none" strike="noStrike" cap="none" dirty="0">
              <a:solidFill>
                <a:srgbClr val="284F58"/>
              </a:solidFill>
              <a:latin typeface="Dosis"/>
              <a:ea typeface="Dosis"/>
              <a:cs typeface="Dosis"/>
              <a:sym typeface="Dosis"/>
            </a:endParaRPr>
          </a:p>
          <a:p>
            <a:pPr marL="171453" lvl="0" indent="-171390" algn="just">
              <a:buClr>
                <a:srgbClr val="284F58"/>
              </a:buClr>
              <a:buSzPts val="1000"/>
              <a:buFont typeface="Dosis"/>
              <a:buChar char="•"/>
            </a:pPr>
            <a:r>
              <a:rPr lang="fr" sz="1000" b="0" i="0" u="none" strike="noStrike" cap="none" dirty="0">
                <a:solidFill>
                  <a:srgbClr val="284F58"/>
                </a:solidFill>
                <a:latin typeface="Dosis"/>
                <a:ea typeface="Dosis"/>
                <a:cs typeface="Dosis"/>
                <a:sym typeface="Dosis"/>
              </a:rPr>
              <a:t>Maison départementale des personnes handicapées (MDPH) </a:t>
            </a:r>
            <a:r>
              <a:rPr lang="fr" sz="1000" dirty="0">
                <a:solidFill>
                  <a:srgbClr val="284F58"/>
                </a:solidFill>
                <a:latin typeface="Dosis"/>
                <a:ea typeface="Dosis"/>
                <a:cs typeface="Dosis"/>
                <a:sym typeface="Dosis"/>
              </a:rPr>
              <a:t>ou Maison départementale de l’Autonomie (MDA)</a:t>
            </a:r>
            <a:endParaRPr sz="1000" b="0" i="0" u="none" strike="noStrike" cap="none" dirty="0">
              <a:solidFill>
                <a:srgbClr val="284F58"/>
              </a:solidFill>
              <a:latin typeface="Dosis"/>
              <a:ea typeface="Dosis"/>
              <a:cs typeface="Dosis"/>
              <a:sym typeface="Dosis"/>
            </a:endParaRPr>
          </a:p>
        </p:txBody>
      </p:sp>
      <p:sp>
        <p:nvSpPr>
          <p:cNvPr id="225" name="Google Shape;225;p9"/>
          <p:cNvSpPr txBox="1"/>
          <p:nvPr/>
        </p:nvSpPr>
        <p:spPr>
          <a:xfrm>
            <a:off x="948400" y="6421972"/>
            <a:ext cx="3169800" cy="338700"/>
          </a:xfrm>
          <a:prstGeom prst="rect">
            <a:avLst/>
          </a:prstGeom>
          <a:noFill/>
          <a:ln>
            <a:noFill/>
          </a:ln>
        </p:spPr>
        <p:txBody>
          <a:bodyPr spcFirstLastPara="1" wrap="square" lIns="91425" tIns="91425" rIns="91425" bIns="91425" anchor="t" anchorCtr="0">
            <a:spAutoFit/>
          </a:bodyPr>
          <a:lstStyle/>
          <a:p>
            <a:pPr marL="171453" marR="0" lvl="0" indent="-171390" algn="just" rtl="0">
              <a:lnSpc>
                <a:spcPct val="100000"/>
              </a:lnSpc>
              <a:spcBef>
                <a:spcPts val="0"/>
              </a:spcBef>
              <a:spcAft>
                <a:spcPts val="0"/>
              </a:spcAft>
              <a:buClr>
                <a:srgbClr val="284F58"/>
              </a:buClr>
              <a:buSzPts val="1000"/>
              <a:buFont typeface="Dosis"/>
              <a:buChar char="•"/>
            </a:pPr>
            <a:r>
              <a:rPr lang="fr" sz="1000" dirty="0">
                <a:solidFill>
                  <a:srgbClr val="284F58"/>
                </a:solidFill>
                <a:latin typeface="Dosis"/>
                <a:ea typeface="Dosis"/>
                <a:cs typeface="Dosis"/>
                <a:sym typeface="Dosis"/>
              </a:rPr>
              <a:t>Plateformes d’accompagnement et de répit (PFR) </a:t>
            </a:r>
            <a:endParaRPr sz="1000" dirty="0">
              <a:solidFill>
                <a:srgbClr val="284F58"/>
              </a:solidFill>
              <a:latin typeface="Dosis"/>
              <a:ea typeface="Dosis"/>
              <a:cs typeface="Dosis"/>
              <a:sym typeface="Dosis"/>
            </a:endParaRPr>
          </a:p>
        </p:txBody>
      </p:sp>
      <p:pic>
        <p:nvPicPr>
          <p:cNvPr id="226" name="Google Shape;226;p9" title="document.png"/>
          <p:cNvPicPr preferRelativeResize="0"/>
          <p:nvPr/>
        </p:nvPicPr>
        <p:blipFill rotWithShape="1">
          <a:blip r:embed="rId3">
            <a:alphaModFix/>
          </a:blip>
          <a:srcRect l="15562" t="34358" r="20968" b="29641"/>
          <a:stretch/>
        </p:blipFill>
        <p:spPr>
          <a:xfrm>
            <a:off x="3686475" y="950202"/>
            <a:ext cx="1645423" cy="933300"/>
          </a:xfrm>
          <a:prstGeom prst="rect">
            <a:avLst/>
          </a:prstGeom>
          <a:noFill/>
          <a:ln>
            <a:noFill/>
          </a:ln>
        </p:spPr>
      </p:pic>
      <p:sp>
        <p:nvSpPr>
          <p:cNvPr id="2" name="Google Shape;298;p13">
            <a:extLst>
              <a:ext uri="{FF2B5EF4-FFF2-40B4-BE49-F238E27FC236}">
                <a16:creationId xmlns:a16="http://schemas.microsoft.com/office/drawing/2014/main" id="{CB82100F-2A11-CCEB-E054-8A0AFAB9B987}"/>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u="none"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u="none" strike="noStrike" cap="none" dirty="0">
                <a:solidFill>
                  <a:schemeClr val="tx1"/>
                </a:solidFill>
                <a:latin typeface="Dosis"/>
                <a:ea typeface="Dosis"/>
                <a:cs typeface="Dosis"/>
                <a:sym typeface="Dosis"/>
              </a:rPr>
              <a:t> Pour plus d’informations rendez-vous sur le site </a:t>
            </a:r>
            <a:r>
              <a:rPr lang="fr" sz="900" b="0" i="1" u="sng" strike="noStrike" cap="none" dirty="0">
                <a:solidFill>
                  <a:schemeClr val="tx1"/>
                </a:solidFill>
                <a:uFill>
                  <a:noFill/>
                </a:uFill>
                <a:latin typeface="Dosis"/>
                <a:ea typeface="Dosis"/>
                <a:cs typeface="Dosis"/>
                <a:sym typeface="Dosis"/>
                <a:hlinkClick r:id="rId4">
                  <a:extLst>
                    <a:ext uri="{A12FA001-AC4F-418D-AE19-62706E023703}">
                      <ahyp:hlinkClr xmlns:ahyp="http://schemas.microsoft.com/office/drawing/2018/hyperlinkcolor" val="tx"/>
                    </a:ext>
                  </a:extLst>
                </a:hlinkClick>
              </a:rPr>
              <a:t>maboussoleaidants.fr</a:t>
            </a:r>
            <a:endParaRPr sz="900" b="0" i="1" u="sng" strike="noStrike" cap="none" dirty="0">
              <a:solidFill>
                <a:schemeClr val="tx1"/>
              </a:solidFill>
              <a:latin typeface="Dosis"/>
              <a:ea typeface="Dosis"/>
              <a:cs typeface="Dosis"/>
              <a:sym typeface="Dosi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10"/>
          <p:cNvSpPr txBox="1"/>
          <p:nvPr/>
        </p:nvSpPr>
        <p:spPr>
          <a:xfrm>
            <a:off x="847269" y="5663574"/>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2" name="Groupe 1">
            <a:extLst>
              <a:ext uri="{FF2B5EF4-FFF2-40B4-BE49-F238E27FC236}">
                <a16:creationId xmlns:a16="http://schemas.microsoft.com/office/drawing/2014/main" id="{90DA9CCF-ECC2-8EC2-CCA1-E9A5F8B1EF16}"/>
              </a:ext>
            </a:extLst>
          </p:cNvPr>
          <p:cNvGrpSpPr/>
          <p:nvPr/>
        </p:nvGrpSpPr>
        <p:grpSpPr>
          <a:xfrm>
            <a:off x="801261" y="1643931"/>
            <a:ext cx="4043100" cy="1507799"/>
            <a:chOff x="801261" y="1839772"/>
            <a:chExt cx="4043100" cy="1507799"/>
          </a:xfrm>
        </p:grpSpPr>
        <p:sp>
          <p:nvSpPr>
            <p:cNvPr id="234" name="Google Shape;234;p10"/>
            <p:cNvSpPr/>
            <p:nvPr/>
          </p:nvSpPr>
          <p:spPr>
            <a:xfrm>
              <a:off x="801261" y="1839772"/>
              <a:ext cx="4043100" cy="1496873"/>
            </a:xfrm>
            <a:prstGeom prst="roundRect">
              <a:avLst>
                <a:gd name="adj" fmla="val 17379"/>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0"/>
            <p:cNvSpPr txBox="1"/>
            <p:nvPr/>
          </p:nvSpPr>
          <p:spPr>
            <a:xfrm>
              <a:off x="1078925" y="2316171"/>
              <a:ext cx="3169800" cy="10314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Altération des facultés mentales,</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Incapacité physique grave,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Troubles psychiatriques graves,</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Perte d’autonomie sévère,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Une situation de vulnérabilité aux abus.</a:t>
              </a:r>
              <a:endParaRPr sz="1100" b="0" i="0" u="none" strike="noStrike" cap="none" dirty="0">
                <a:solidFill>
                  <a:srgbClr val="284F58"/>
                </a:solidFill>
                <a:latin typeface="Dosis"/>
                <a:ea typeface="Dosis"/>
                <a:cs typeface="Dosis"/>
                <a:sym typeface="Dosis"/>
              </a:endParaRPr>
            </a:p>
          </p:txBody>
        </p:sp>
        <p:sp>
          <p:nvSpPr>
            <p:cNvPr id="236" name="Google Shape;236;p10"/>
            <p:cNvSpPr txBox="1"/>
            <p:nvPr/>
          </p:nvSpPr>
          <p:spPr>
            <a:xfrm>
              <a:off x="955010" y="1850698"/>
              <a:ext cx="3880089" cy="5847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Une mesure de protection peut s’avérer utile dans le cas où les signes ci-dessous sont observées : </a:t>
              </a:r>
              <a:endParaRPr sz="1300" b="1" i="0" u="none" strike="noStrike" cap="none" dirty="0">
                <a:solidFill>
                  <a:srgbClr val="284F58"/>
                </a:solidFill>
                <a:latin typeface="Dosis"/>
                <a:ea typeface="Dosis"/>
                <a:cs typeface="Dosis"/>
                <a:sym typeface="Dosis"/>
              </a:endParaRPr>
            </a:p>
          </p:txBody>
        </p:sp>
      </p:grpSp>
      <p:grpSp>
        <p:nvGrpSpPr>
          <p:cNvPr id="3" name="Groupe 2">
            <a:extLst>
              <a:ext uri="{FF2B5EF4-FFF2-40B4-BE49-F238E27FC236}">
                <a16:creationId xmlns:a16="http://schemas.microsoft.com/office/drawing/2014/main" id="{C68A6130-EF8E-BE48-1AE6-1F6FCF0A573D}"/>
              </a:ext>
            </a:extLst>
          </p:cNvPr>
          <p:cNvGrpSpPr/>
          <p:nvPr/>
        </p:nvGrpSpPr>
        <p:grpSpPr>
          <a:xfrm>
            <a:off x="801261" y="6033238"/>
            <a:ext cx="4043100" cy="1034162"/>
            <a:chOff x="801261" y="5607892"/>
            <a:chExt cx="4043100" cy="1217450"/>
          </a:xfrm>
        </p:grpSpPr>
        <p:sp>
          <p:nvSpPr>
            <p:cNvPr id="232" name="Google Shape;232;p10"/>
            <p:cNvSpPr/>
            <p:nvPr/>
          </p:nvSpPr>
          <p:spPr>
            <a:xfrm>
              <a:off x="801261" y="5639902"/>
              <a:ext cx="4043100" cy="1185440"/>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0"/>
            <p:cNvSpPr txBox="1"/>
            <p:nvPr/>
          </p:nvSpPr>
          <p:spPr>
            <a:xfrm>
              <a:off x="913489" y="5607892"/>
              <a:ext cx="3612900" cy="1213752"/>
            </a:xfrm>
            <a:prstGeom prst="rect">
              <a:avLst/>
            </a:prstGeom>
            <a:noFill/>
            <a:ln>
              <a:noFill/>
            </a:ln>
          </p:spPr>
          <p:txBody>
            <a:bodyPr spcFirstLastPara="1" wrap="square" lIns="91425" tIns="91425" rIns="91425" bIns="91425" anchor="t" anchorCtr="0">
              <a:spAutoFit/>
            </a:bodyPr>
            <a:lstStyle/>
            <a:p>
              <a:pPr marL="171452" marR="0" lvl="0" indent="-171452"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Tribunaux judiciaires</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Allô Service Public au 3939</a:t>
              </a:r>
              <a:endParaRPr sz="1100"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Dispositifs d’information et de soutien aux protecteurs familiaux (tuteurs familiaux) : retrouver le dispositif de votre département sur le </a:t>
              </a:r>
              <a:r>
                <a:rPr lang="fr" sz="1100" b="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site </a:t>
              </a:r>
              <a:r>
                <a:rPr lang="fr" sz="1100" b="0" u="none" strike="noStrike" cap="none" dirty="0" err="1">
                  <a:solidFill>
                    <a:srgbClr val="284F58"/>
                  </a:solidFill>
                  <a:latin typeface="Dosis"/>
                  <a:ea typeface="Dosis"/>
                  <a:cs typeface="Dosis"/>
                  <a:sym typeface="Dosis"/>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protegerunproche.fr</a:t>
              </a:r>
              <a:endParaRPr sz="1100" b="0" u="none" strike="noStrike" cap="none" dirty="0">
                <a:solidFill>
                  <a:srgbClr val="284F58"/>
                </a:solidFill>
                <a:latin typeface="Dosis"/>
                <a:ea typeface="Dosis"/>
                <a:cs typeface="Dosis"/>
                <a:sym typeface="Dosis"/>
              </a:endParaRPr>
            </a:p>
          </p:txBody>
        </p:sp>
      </p:grpSp>
      <p:sp>
        <p:nvSpPr>
          <p:cNvPr id="238" name="Google Shape;238;p10"/>
          <p:cNvSpPr txBox="1"/>
          <p:nvPr/>
        </p:nvSpPr>
        <p:spPr>
          <a:xfrm>
            <a:off x="791999" y="3155018"/>
            <a:ext cx="4043100" cy="255451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La mise en place d’une mesure de protection juridique par le juge doit néanmoins être considérée comme une mesure de dernier recours</a:t>
            </a:r>
            <a:r>
              <a:rPr lang="fr" sz="1100" dirty="0">
                <a:solidFill>
                  <a:srgbClr val="284F58"/>
                </a:solidFill>
                <a:latin typeface="Dosis"/>
                <a:ea typeface="Dosis"/>
                <a:cs typeface="Dosis"/>
                <a:sym typeface="Dosis"/>
              </a:rPr>
              <a:t>.</a:t>
            </a:r>
            <a:endParaRPr lang="f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endParaRPr lang="f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rPr>
              <a:t>Avant d’envisager des procédures telles que la </a:t>
            </a:r>
            <a:r>
              <a:rPr lang="fr" sz="1100" b="0" i="0" strike="noStrike" cap="none" dirty="0">
                <a:solidFill>
                  <a:srgbClr val="284F58"/>
                </a:solidFill>
                <a:latin typeface="Dosis"/>
                <a:ea typeface="Dosis"/>
                <a:cs typeface="Dosis"/>
                <a:sym typeface="Dosis"/>
                <a:hlinkClick r:id="rId4">
                  <a:extLst>
                    <a:ext uri="{A12FA001-AC4F-418D-AE19-62706E023703}">
                      <ahyp:hlinkClr xmlns:ahyp="http://schemas.microsoft.com/office/drawing/2018/hyperlinkcolor" val="tx"/>
                    </a:ext>
                  </a:extLst>
                </a:hlinkClick>
              </a:rPr>
              <a:t>tutelle</a:t>
            </a:r>
            <a:r>
              <a:rPr lang="fr" sz="1100" b="0" i="0" u="none" strike="noStrike" cap="none" dirty="0">
                <a:solidFill>
                  <a:srgbClr val="284F58"/>
                </a:solidFill>
                <a:latin typeface="Dosis"/>
                <a:ea typeface="Dosis"/>
                <a:cs typeface="Dosis"/>
                <a:sym typeface="Dosis"/>
              </a:rPr>
              <a:t> ou la </a:t>
            </a:r>
            <a:r>
              <a:rPr lang="fr" sz="1100" b="0" i="0" u="sng" strike="noStrike" cap="none" dirty="0">
                <a:solidFill>
                  <a:srgbClr val="284F58"/>
                </a:solidFill>
                <a:latin typeface="Dosis"/>
                <a:ea typeface="Dosis"/>
                <a:cs typeface="Dosis"/>
                <a:sym typeface="Dosis"/>
                <a:hlinkClick r:id="rId4">
                  <a:extLst>
                    <a:ext uri="{A12FA001-AC4F-418D-AE19-62706E023703}">
                      <ahyp:hlinkClr xmlns:ahyp="http://schemas.microsoft.com/office/drawing/2018/hyperlinkcolor" val="tx"/>
                    </a:ext>
                  </a:extLst>
                </a:hlinkClick>
              </a:rPr>
              <a:t>curatelle</a:t>
            </a:r>
            <a:r>
              <a:rPr lang="fr" sz="1100" b="0" i="0" u="none" strike="noStrike" cap="none" dirty="0">
                <a:solidFill>
                  <a:srgbClr val="284F58"/>
                </a:solidFill>
                <a:latin typeface="Dosis"/>
                <a:ea typeface="Dosis"/>
                <a:cs typeface="Dosis"/>
                <a:sym typeface="Dosis"/>
              </a:rPr>
              <a:t>, il s’agit d’étudier si un autre dispositif moins </a:t>
            </a:r>
            <a:r>
              <a:rPr lang="fr" sz="1100" dirty="0">
                <a:solidFill>
                  <a:srgbClr val="284F58"/>
                </a:solidFill>
                <a:latin typeface="Dosis"/>
                <a:ea typeface="Dosis"/>
                <a:cs typeface="Dosis"/>
                <a:sym typeface="Dosis"/>
              </a:rPr>
              <a:t>contraignant</a:t>
            </a:r>
            <a:r>
              <a:rPr lang="fr" sz="1100" b="0" i="0" u="none" strike="noStrike" cap="none" dirty="0">
                <a:solidFill>
                  <a:srgbClr val="284F58"/>
                </a:solidFill>
                <a:latin typeface="Dosis"/>
                <a:ea typeface="Dosis"/>
                <a:cs typeface="Dosis"/>
                <a:sym typeface="Dosis"/>
              </a:rPr>
              <a:t> comme la procuration ou </a:t>
            </a:r>
            <a:r>
              <a:rPr lang="fr" sz="1100" dirty="0">
                <a:solidFill>
                  <a:srgbClr val="284F58"/>
                </a:solidFill>
                <a:latin typeface="Dosis"/>
                <a:ea typeface="Dosis"/>
                <a:cs typeface="Dosis"/>
                <a:sym typeface="Dosis"/>
              </a:rPr>
              <a:t>l’</a:t>
            </a:r>
            <a:r>
              <a:rPr lang="fr" sz="1100" b="0" i="0" u="none" strike="noStrike" cap="none" dirty="0">
                <a:solidFill>
                  <a:srgbClr val="284F58"/>
                </a:solidFill>
                <a:latin typeface="Dosis"/>
                <a:ea typeface="Dosis"/>
                <a:cs typeface="Dosis"/>
                <a:sym typeface="Dosis"/>
              </a:rPr>
              <a:t>habilitation p</a:t>
            </a:r>
            <a:r>
              <a:rPr lang="fr" sz="1100" dirty="0">
                <a:solidFill>
                  <a:srgbClr val="284F58"/>
                </a:solidFill>
                <a:latin typeface="Dosis"/>
                <a:ea typeface="Dosis"/>
                <a:cs typeface="Dosis"/>
                <a:sym typeface="Dosis"/>
              </a:rPr>
              <a:t>ourrait </a:t>
            </a:r>
            <a:r>
              <a:rPr lang="fr" sz="1100" b="0" i="0" u="none" strike="noStrike" cap="none" dirty="0">
                <a:solidFill>
                  <a:srgbClr val="284F58"/>
                </a:solidFill>
                <a:latin typeface="Dosis"/>
                <a:ea typeface="Dosis"/>
                <a:cs typeface="Dosis"/>
                <a:sym typeface="Dosis"/>
              </a:rPr>
              <a:t>convenir.</a:t>
            </a:r>
          </a:p>
          <a:p>
            <a:pPr marL="0" marR="0" lvl="0" indent="0" algn="just" rtl="0">
              <a:lnSpc>
                <a:spcPct val="100000"/>
              </a:lnSpc>
              <a:spcBef>
                <a:spcPts val="0"/>
              </a:spcBef>
              <a:spcAft>
                <a:spcPts val="0"/>
              </a:spcAft>
              <a:buClr>
                <a:srgbClr val="000000"/>
              </a:buClr>
              <a:buSzPts val="1100"/>
              <a:buFont typeface="Arial"/>
              <a:buNone/>
            </a:pPr>
            <a:endParaRPr lang="fr" sz="1100"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rPr>
              <a:t>L’avis d’un médecin sera requis pour constater la dégradation de l’état de santé de la personne et les conséquences sur son quotidien (sauf pour la procuration).</a:t>
            </a:r>
          </a:p>
          <a:p>
            <a:pPr marL="0" marR="0" lvl="0" indent="0" algn="just" rtl="0">
              <a:lnSpc>
                <a:spcPct val="100000"/>
              </a:lnSpc>
              <a:spcBef>
                <a:spcPts val="0"/>
              </a:spcBef>
              <a:spcAft>
                <a:spcPts val="0"/>
              </a:spcAft>
              <a:buClr>
                <a:srgbClr val="000000"/>
              </a:buClr>
              <a:buSzPts val="1100"/>
              <a:buFont typeface="Arial"/>
              <a:buNone/>
            </a:pPr>
            <a:endParaRPr lang="f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Voir les fiches « information et orientation protecteur » et plus particulièrement les </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n°3, 4 et 5.</a:t>
            </a:r>
            <a:endParaRPr sz="1100" dirty="0">
              <a:solidFill>
                <a:srgbClr val="284F58"/>
              </a:solidFill>
              <a:latin typeface="Dosis"/>
              <a:ea typeface="Dosis"/>
              <a:cs typeface="Dosis"/>
              <a:sym typeface="Dosis"/>
            </a:endParaRPr>
          </a:p>
        </p:txBody>
      </p:sp>
      <p:sp>
        <p:nvSpPr>
          <p:cNvPr id="239" name="Google Shape;239;p10"/>
          <p:cNvSpPr/>
          <p:nvPr/>
        </p:nvSpPr>
        <p:spPr>
          <a:xfrm>
            <a:off x="1240900" y="521029"/>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240" name="Google Shape;240;p10"/>
          <p:cNvSpPr txBox="1"/>
          <p:nvPr/>
        </p:nvSpPr>
        <p:spPr>
          <a:xfrm>
            <a:off x="1668709" y="594829"/>
            <a:ext cx="25239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Activer des mesures de protection</a:t>
            </a:r>
            <a:endParaRPr sz="2000" b="0" i="0" u="none" strike="noStrike" cap="none" dirty="0">
              <a:solidFill>
                <a:srgbClr val="FFFFFF"/>
              </a:solidFill>
              <a:latin typeface="Dosis"/>
              <a:ea typeface="Dosis"/>
              <a:cs typeface="Dosis"/>
              <a:sym typeface="Dosis"/>
            </a:endParaRPr>
          </a:p>
        </p:txBody>
      </p:sp>
      <p:sp>
        <p:nvSpPr>
          <p:cNvPr id="241" name="Google Shape;241;p10"/>
          <p:cNvSpPr/>
          <p:nvPr/>
        </p:nvSpPr>
        <p:spPr>
          <a:xfrm>
            <a:off x="798825" y="647886"/>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2</a:t>
            </a:r>
            <a:endParaRPr sz="3214" b="0" i="0" u="none" strike="noStrike" cap="none">
              <a:solidFill>
                <a:srgbClr val="FFFFFF"/>
              </a:solidFill>
              <a:latin typeface="Dosis ExtraBold"/>
              <a:ea typeface="Dosis ExtraBold"/>
              <a:cs typeface="Dosis ExtraBold"/>
              <a:sym typeface="Dosis ExtraBold"/>
            </a:endParaRPr>
          </a:p>
        </p:txBody>
      </p:sp>
      <p:pic>
        <p:nvPicPr>
          <p:cNvPr id="242" name="Google Shape;242;p10" title="parapluie.png"/>
          <p:cNvPicPr preferRelativeResize="0"/>
          <p:nvPr/>
        </p:nvPicPr>
        <p:blipFill rotWithShape="1">
          <a:blip r:embed="rId5">
            <a:alphaModFix/>
          </a:blip>
          <a:srcRect l="35453" t="24065" r="41262" b="24425"/>
          <a:stretch/>
        </p:blipFill>
        <p:spPr>
          <a:xfrm rot="3048524">
            <a:off x="3950038" y="324876"/>
            <a:ext cx="765495" cy="1693533"/>
          </a:xfrm>
          <a:prstGeom prst="rect">
            <a:avLst/>
          </a:prstGeom>
          <a:noFill/>
          <a:ln>
            <a:noFill/>
          </a:ln>
        </p:spPr>
      </p:pic>
      <p:sp>
        <p:nvSpPr>
          <p:cNvPr id="4" name="Google Shape;298;p13">
            <a:extLst>
              <a:ext uri="{FF2B5EF4-FFF2-40B4-BE49-F238E27FC236}">
                <a16:creationId xmlns:a16="http://schemas.microsoft.com/office/drawing/2014/main" id="{95AA6B31-F254-2CD6-F575-69E51EB60838}"/>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u="none"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u="none" strike="noStrike" cap="none" dirty="0">
                <a:solidFill>
                  <a:schemeClr val="tx1"/>
                </a:solidFill>
                <a:latin typeface="Dosis"/>
                <a:ea typeface="Dosis"/>
                <a:cs typeface="Dosis"/>
                <a:sym typeface="Dosis"/>
              </a:rPr>
              <a:t> Pour plus d’informations rendez-vous sur le site </a:t>
            </a:r>
            <a:r>
              <a:rPr lang="fr" sz="900" b="0" i="1" u="sng" strike="noStrike" cap="none" dirty="0">
                <a:solidFill>
                  <a:schemeClr val="tx1"/>
                </a:solidFill>
                <a:uFill>
                  <a:noFill/>
                </a:uFill>
                <a:latin typeface="Dosis"/>
                <a:ea typeface="Dosis"/>
                <a:cs typeface="Dosis"/>
                <a:sym typeface="Dosis"/>
                <a:hlinkClick r:id="rId6">
                  <a:extLst>
                    <a:ext uri="{A12FA001-AC4F-418D-AE19-62706E023703}">
                      <ahyp:hlinkClr xmlns:ahyp="http://schemas.microsoft.com/office/drawing/2018/hyperlinkcolor" val="tx"/>
                    </a:ext>
                  </a:extLst>
                </a:hlinkClick>
              </a:rPr>
              <a:t>maboussoleaidants.fr</a:t>
            </a:r>
            <a:endParaRPr sz="900" b="0" i="1" u="sng" strike="noStrike" cap="none" dirty="0">
              <a:solidFill>
                <a:schemeClr val="tx1"/>
              </a:solidFill>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p:nvPr/>
        </p:nvSpPr>
        <p:spPr>
          <a:xfrm>
            <a:off x="1240900" y="522275"/>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250" name="Google Shape;250;p11"/>
          <p:cNvSpPr txBox="1"/>
          <p:nvPr/>
        </p:nvSpPr>
        <p:spPr>
          <a:xfrm>
            <a:off x="1668710" y="596075"/>
            <a:ext cx="25239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Activer des dispositifs médico-sociaux</a:t>
            </a:r>
            <a:endParaRPr sz="2000" b="0" i="0" u="none" strike="noStrike" cap="none" dirty="0">
              <a:solidFill>
                <a:srgbClr val="FFFFFF"/>
              </a:solidFill>
              <a:latin typeface="Dosis"/>
              <a:ea typeface="Dosis"/>
              <a:cs typeface="Dosis"/>
              <a:sym typeface="Dosis"/>
            </a:endParaRPr>
          </a:p>
        </p:txBody>
      </p:sp>
      <p:sp>
        <p:nvSpPr>
          <p:cNvPr id="251" name="Google Shape;251;p11"/>
          <p:cNvSpPr/>
          <p:nvPr/>
        </p:nvSpPr>
        <p:spPr>
          <a:xfrm>
            <a:off x="798825" y="649131"/>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3</a:t>
            </a:r>
            <a:endParaRPr sz="3214" b="0" i="0" u="none" strike="noStrike" cap="none">
              <a:solidFill>
                <a:srgbClr val="FFFFFF"/>
              </a:solidFill>
              <a:latin typeface="Dosis ExtraBold"/>
              <a:ea typeface="Dosis ExtraBold"/>
              <a:cs typeface="Dosis ExtraBold"/>
              <a:sym typeface="Dosis ExtraBold"/>
            </a:endParaRPr>
          </a:p>
        </p:txBody>
      </p:sp>
      <p:sp>
        <p:nvSpPr>
          <p:cNvPr id="253" name="Google Shape;253;p11"/>
          <p:cNvSpPr/>
          <p:nvPr/>
        </p:nvSpPr>
        <p:spPr>
          <a:xfrm>
            <a:off x="1045320" y="2086235"/>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55" name="Google Shape;255;p11"/>
          <p:cNvSpPr/>
          <p:nvPr/>
        </p:nvSpPr>
        <p:spPr>
          <a:xfrm>
            <a:off x="1045320" y="2585982"/>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58" name="Google Shape;258;p11"/>
          <p:cNvSpPr/>
          <p:nvPr/>
        </p:nvSpPr>
        <p:spPr>
          <a:xfrm>
            <a:off x="1235016" y="3933006"/>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60" name="Google Shape;260;p11"/>
          <p:cNvSpPr/>
          <p:nvPr/>
        </p:nvSpPr>
        <p:spPr>
          <a:xfrm>
            <a:off x="1234124" y="416742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61" name="Google Shape;261;p11"/>
          <p:cNvSpPr/>
          <p:nvPr/>
        </p:nvSpPr>
        <p:spPr>
          <a:xfrm>
            <a:off x="1240900" y="4392963"/>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grpSp>
        <p:nvGrpSpPr>
          <p:cNvPr id="4" name="Groupe 3">
            <a:extLst>
              <a:ext uri="{FF2B5EF4-FFF2-40B4-BE49-F238E27FC236}">
                <a16:creationId xmlns:a16="http://schemas.microsoft.com/office/drawing/2014/main" id="{D0316884-7ACF-2689-522D-AFBD1E872772}"/>
              </a:ext>
            </a:extLst>
          </p:cNvPr>
          <p:cNvGrpSpPr/>
          <p:nvPr/>
        </p:nvGrpSpPr>
        <p:grpSpPr>
          <a:xfrm>
            <a:off x="807448" y="1663707"/>
            <a:ext cx="4043100" cy="2959422"/>
            <a:chOff x="807448" y="1663707"/>
            <a:chExt cx="4043100" cy="2959422"/>
          </a:xfrm>
        </p:grpSpPr>
        <p:sp>
          <p:nvSpPr>
            <p:cNvPr id="252" name="Google Shape;252;p11"/>
            <p:cNvSpPr/>
            <p:nvPr/>
          </p:nvSpPr>
          <p:spPr>
            <a:xfrm>
              <a:off x="807448" y="1678025"/>
              <a:ext cx="4043100" cy="2944082"/>
            </a:xfrm>
            <a:prstGeom prst="roundRect">
              <a:avLst>
                <a:gd name="adj" fmla="val 8992"/>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grpSp>
          <p:nvGrpSpPr>
            <p:cNvPr id="2" name="Groupe 1">
              <a:extLst>
                <a:ext uri="{FF2B5EF4-FFF2-40B4-BE49-F238E27FC236}">
                  <a16:creationId xmlns:a16="http://schemas.microsoft.com/office/drawing/2014/main" id="{8EE807E2-9BD9-FEEC-3AB7-20903400674B}"/>
                </a:ext>
              </a:extLst>
            </p:cNvPr>
            <p:cNvGrpSpPr/>
            <p:nvPr/>
          </p:nvGrpSpPr>
          <p:grpSpPr>
            <a:xfrm>
              <a:off x="922614" y="1663707"/>
              <a:ext cx="3727579" cy="2959422"/>
              <a:chOff x="952575" y="1806954"/>
              <a:chExt cx="3727579" cy="2959422"/>
            </a:xfrm>
          </p:grpSpPr>
          <p:sp>
            <p:nvSpPr>
              <p:cNvPr id="254" name="Google Shape;254;p11"/>
              <p:cNvSpPr txBox="1"/>
              <p:nvPr/>
            </p:nvSpPr>
            <p:spPr>
              <a:xfrm>
                <a:off x="1206755" y="2104416"/>
                <a:ext cx="3473399" cy="1708130"/>
              </a:xfrm>
              <a:prstGeom prst="rect">
                <a:avLst/>
              </a:prstGeom>
              <a:noFill/>
              <a:ln>
                <a:noFill/>
              </a:ln>
            </p:spPr>
            <p:txBody>
              <a:bodyPr spcFirstLastPara="1" wrap="square" lIns="91425" tIns="91425" rIns="91425" bIns="91425" anchor="t" anchorCtr="0">
                <a:spAutoFit/>
              </a:bodyPr>
              <a:lstStyle/>
              <a:p>
                <a:pPr lvl="0">
                  <a:buSzPts val="1100"/>
                </a:pPr>
                <a:r>
                  <a:rPr lang="fr-FR" sz="1100" dirty="0">
                    <a:solidFill>
                      <a:srgbClr val="284F58"/>
                    </a:solidFill>
                    <a:latin typeface="Dosis SemiBold"/>
                    <a:ea typeface="Dosis SemiBold"/>
                    <a:cs typeface="Dosis SemiBold"/>
                    <a:sym typeface="Dosis SemiBold"/>
                  </a:rPr>
                  <a:t>u</a:t>
                </a:r>
                <a:r>
                  <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ne personne âgée</a:t>
                </a:r>
                <a:endPar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endParaRPr>
              </a:p>
              <a:p>
                <a:pPr lvl="0">
                  <a:buSzPts val="1100"/>
                </a:pP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une demande d’</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APA a déjà été réalisée auprès du conseil départemental ?</a:t>
                </a:r>
                <a:endPar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endParaRPr>
              </a:p>
              <a:p>
                <a:pPr lvl="0">
                  <a:buSzPts val="1100"/>
                </a:pPr>
                <a:r>
                  <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un adulte handicapé</a:t>
                </a:r>
                <a:endPar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endParaRPr>
              </a:p>
              <a:p>
                <a:pPr lvl="0">
                  <a:buSzPts val="1100"/>
                </a:pP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une d</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emande</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 </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AA</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H et/ou</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 PCH) a déjà été réalisée auprès de la MDPH ?</a:t>
                </a:r>
                <a:endPar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endParaRPr>
              </a:p>
              <a:p>
                <a:pPr lvl="0">
                  <a:buSzPts val="1100"/>
                </a:pPr>
                <a:r>
                  <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
                      </a:ext>
                    </a:extLst>
                  </a:rPr>
                  <a:t>un enfant handicapé</a:t>
                </a:r>
                <a:endParaRPr lang="fr-FR" sz="1100" dirty="0">
                  <a:solidFill>
                    <a:srgbClr val="284F58"/>
                  </a:solidFill>
                  <a:latin typeface="Dosis SemiBold"/>
                  <a:ea typeface="Dosis SemiBold"/>
                  <a:cs typeface="Dosis SemiBold"/>
                  <a:sym typeface="Dosis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endParaRPr>
              </a:p>
              <a:p>
                <a:pPr lvl="0">
                  <a:buSzPts val="1100"/>
                </a:pP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un</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e demande (PCH et/ou </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A</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EE</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7"/>
                      </a:ext>
                    </a:extLst>
                  </a:rPr>
                  <a:t>H) a déjà été réalisée auprès de la MDPH ?</a:t>
                </a:r>
                <a:endParaRPr lang="fr-FR" sz="1100" dirty="0">
                  <a:solidFill>
                    <a:srgbClr val="284F58"/>
                  </a:solidFill>
                  <a:latin typeface="Dosis"/>
                  <a:ea typeface="Dosis"/>
                  <a:cs typeface="Dosis"/>
                  <a:sym typeface="Dosis"/>
                </a:endParaRPr>
              </a:p>
            </p:txBody>
          </p:sp>
          <p:sp>
            <p:nvSpPr>
              <p:cNvPr id="256" name="Google Shape;256;p11"/>
              <p:cNvSpPr/>
              <p:nvPr/>
            </p:nvSpPr>
            <p:spPr>
              <a:xfrm>
                <a:off x="1075650" y="3231275"/>
                <a:ext cx="125400" cy="125400"/>
              </a:xfrm>
              <a:prstGeom prst="rect">
                <a:avLst/>
              </a:prstGeom>
              <a:noFill/>
              <a:ln w="19050" cap="flat" cmpd="sng">
                <a:solidFill>
                  <a:srgbClr val="2A566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257" name="Google Shape;257;p11"/>
              <p:cNvSpPr txBox="1"/>
              <p:nvPr/>
            </p:nvSpPr>
            <p:spPr>
              <a:xfrm>
                <a:off x="952575" y="1806954"/>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Votre interlocuteur vous sollicite pour aider :</a:t>
                </a:r>
                <a:endParaRPr sz="1300" b="1" i="0" u="none" strike="noStrike" cap="none" dirty="0">
                  <a:solidFill>
                    <a:srgbClr val="284F58"/>
                  </a:solidFill>
                  <a:latin typeface="Dosis"/>
                  <a:ea typeface="Dosis"/>
                  <a:cs typeface="Dosis"/>
                  <a:sym typeface="Dosis"/>
                </a:endParaRPr>
              </a:p>
            </p:txBody>
          </p:sp>
          <p:sp>
            <p:nvSpPr>
              <p:cNvPr id="259" name="Google Shape;259;p11"/>
              <p:cNvSpPr txBox="1"/>
              <p:nvPr/>
            </p:nvSpPr>
            <p:spPr>
              <a:xfrm>
                <a:off x="1380363" y="3921560"/>
                <a:ext cx="3169800" cy="844816"/>
              </a:xfrm>
              <a:prstGeom prst="rect">
                <a:avLst/>
              </a:prstGeom>
              <a:noFill/>
              <a:ln>
                <a:noFill/>
              </a:ln>
            </p:spPr>
            <p:txBody>
              <a:bodyPr spcFirstLastPara="1" wrap="square" lIns="91425" tIns="91425" rIns="91425" bIns="91425" anchor="t" anchorCtr="0">
                <a:spAutoFit/>
              </a:bodyPr>
              <a:lstStyle/>
              <a:p>
                <a:pPr marL="0" marR="0" lvl="0" indent="0" algn="l" rtl="0">
                  <a:lnSpc>
                    <a:spcPct val="130000"/>
                  </a:lnSpc>
                  <a:spcBef>
                    <a:spcPts val="0"/>
                  </a:spcBef>
                  <a:spcAft>
                    <a:spcPts val="0"/>
                  </a:spcAft>
                  <a:buClr>
                    <a:srgbClr val="000000"/>
                  </a:buClr>
                  <a:buSzPts val="1100"/>
                  <a:buFont typeface="Arial"/>
                  <a:buNone/>
                </a:pPr>
                <a:r>
                  <a:rPr lang="fr-FR" sz="1100" dirty="0">
                    <a:solidFill>
                      <a:srgbClr val="284F58"/>
                    </a:solidFill>
                    <a:latin typeface="Dosis SemiBold"/>
                    <a:ea typeface="Dosis SemiBold"/>
                    <a:cs typeface="Dosis SemiBold"/>
                    <a:sym typeface="Dosis SemiBold"/>
                  </a:rPr>
                  <a:t>l</a:t>
                </a:r>
                <a:r>
                  <a:rPr lang="fr-FR" sz="1100" b="0" i="0" u="none" strike="noStrike" cap="none" dirty="0">
                    <a:solidFill>
                      <a:srgbClr val="284F58"/>
                    </a:solidFill>
                    <a:latin typeface="Dosis SemiBold"/>
                    <a:ea typeface="Dosis SemiBold"/>
                    <a:cs typeface="Dosis SemiBold"/>
                    <a:sym typeface="Dosis SemiBold"/>
                  </a:rPr>
                  <a:t>a gestion du quotidien ;</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30000"/>
                  </a:lnSpc>
                  <a:spcBef>
                    <a:spcPts val="0"/>
                  </a:spcBef>
                  <a:spcAft>
                    <a:spcPts val="0"/>
                  </a:spcAft>
                  <a:buClr>
                    <a:srgbClr val="000000"/>
                  </a:buClr>
                  <a:buSzPts val="1100"/>
                  <a:buFont typeface="Arial"/>
                  <a:buNone/>
                </a:pPr>
                <a:r>
                  <a:rPr lang="fr-FR" sz="1100" dirty="0">
                    <a:solidFill>
                      <a:srgbClr val="284F58"/>
                    </a:solidFill>
                    <a:latin typeface="Dosis SemiBold"/>
                    <a:ea typeface="Dosis SemiBold"/>
                    <a:cs typeface="Dosis SemiBold"/>
                    <a:sym typeface="Dosis SemiBold"/>
                  </a:rPr>
                  <a:t>u</a:t>
                </a:r>
                <a:r>
                  <a:rPr lang="fr-FR" sz="1100" b="0" i="0" u="none" strike="noStrike" cap="none" dirty="0">
                    <a:solidFill>
                      <a:srgbClr val="284F58"/>
                    </a:solidFill>
                    <a:latin typeface="Dosis SemiBold"/>
                    <a:ea typeface="Dosis SemiBold"/>
                    <a:cs typeface="Dosis SemiBold"/>
                    <a:sym typeface="Dosis SemiBold"/>
                  </a:rPr>
                  <a:t>ne situation de retour d’hospitalisation ;</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30000"/>
                  </a:lnSpc>
                  <a:spcBef>
                    <a:spcPts val="0"/>
                  </a:spcBef>
                  <a:spcAft>
                    <a:spcPts val="0"/>
                  </a:spcAft>
                  <a:buClr>
                    <a:srgbClr val="000000"/>
                  </a:buClr>
                  <a:buSzPts val="1100"/>
                  <a:buFont typeface="Arial"/>
                  <a:buNone/>
                </a:pPr>
                <a:r>
                  <a:rPr lang="fr" sz="1100" dirty="0">
                    <a:solidFill>
                      <a:srgbClr val="284F58"/>
                    </a:solidFill>
                    <a:latin typeface="Dosis SemiBold"/>
                    <a:ea typeface="Dosis SemiBold"/>
                    <a:cs typeface="Dosis SemiBold"/>
                    <a:sym typeface="Dosis SemiBold"/>
                  </a:rPr>
                  <a:t>t</a:t>
                </a:r>
                <a:r>
                  <a:rPr lang="fr" sz="1100" b="0" i="0" u="none" strike="noStrike" cap="none" dirty="0">
                    <a:solidFill>
                      <a:srgbClr val="284F58"/>
                    </a:solidFill>
                    <a:latin typeface="Dosis SemiBold"/>
                    <a:ea typeface="Dosis SemiBold"/>
                    <a:cs typeface="Dosis SemiBold"/>
                    <a:sym typeface="Dosis SemiBold"/>
                  </a:rPr>
                  <a:t>rouver du temps pour soi, un moment de répit ;</a:t>
                </a:r>
                <a:endParaRPr sz="1100" b="0" i="0" u="none" strike="noStrike" cap="none" dirty="0">
                  <a:solidFill>
                    <a:srgbClr val="284F58"/>
                  </a:solidFill>
                  <a:latin typeface="Dosis SemiBold"/>
                  <a:ea typeface="Dosis SemiBold"/>
                  <a:cs typeface="Dosis SemiBold"/>
                  <a:sym typeface="Dosis SemiBold"/>
                </a:endParaRPr>
              </a:p>
            </p:txBody>
          </p:sp>
          <p:sp>
            <p:nvSpPr>
              <p:cNvPr id="262" name="Google Shape;262;p11"/>
              <p:cNvSpPr txBox="1"/>
              <p:nvPr/>
            </p:nvSpPr>
            <p:spPr>
              <a:xfrm>
                <a:off x="957702" y="3669153"/>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Il recherche de l’aide pour :</a:t>
                </a:r>
                <a:endParaRPr sz="1300" b="1" i="0" u="none" strike="noStrike" cap="none" dirty="0">
                  <a:solidFill>
                    <a:srgbClr val="284F58"/>
                  </a:solidFill>
                  <a:latin typeface="Dosis"/>
                  <a:ea typeface="Dosis"/>
                  <a:cs typeface="Dosis"/>
                  <a:sym typeface="Dosis"/>
                </a:endParaRPr>
              </a:p>
            </p:txBody>
          </p:sp>
        </p:grpSp>
      </p:grpSp>
      <p:pic>
        <p:nvPicPr>
          <p:cNvPr id="263" name="Google Shape;263;p11" title="medico-social.png"/>
          <p:cNvPicPr preferRelativeResize="0"/>
          <p:nvPr/>
        </p:nvPicPr>
        <p:blipFill rotWithShape="1">
          <a:blip r:embed="rId3">
            <a:alphaModFix/>
          </a:blip>
          <a:srcRect l="31669" t="26477" r="33133" b="16704"/>
          <a:stretch/>
        </p:blipFill>
        <p:spPr>
          <a:xfrm>
            <a:off x="3904097" y="649123"/>
            <a:ext cx="1077925" cy="1740025"/>
          </a:xfrm>
          <a:prstGeom prst="rect">
            <a:avLst/>
          </a:prstGeom>
          <a:noFill/>
          <a:ln>
            <a:noFill/>
          </a:ln>
        </p:spPr>
      </p:pic>
      <p:sp>
        <p:nvSpPr>
          <p:cNvPr id="265" name="Google Shape;265;p11"/>
          <p:cNvSpPr txBox="1"/>
          <p:nvPr/>
        </p:nvSpPr>
        <p:spPr>
          <a:xfrm>
            <a:off x="922614" y="4631535"/>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5" name="Groupe 4">
            <a:extLst>
              <a:ext uri="{FF2B5EF4-FFF2-40B4-BE49-F238E27FC236}">
                <a16:creationId xmlns:a16="http://schemas.microsoft.com/office/drawing/2014/main" id="{7E85C569-5738-7FE2-B43B-44F42D92CB36}"/>
              </a:ext>
            </a:extLst>
          </p:cNvPr>
          <p:cNvGrpSpPr/>
          <p:nvPr/>
        </p:nvGrpSpPr>
        <p:grpSpPr>
          <a:xfrm>
            <a:off x="807448" y="4916749"/>
            <a:ext cx="4043100" cy="2554515"/>
            <a:chOff x="792000" y="5033860"/>
            <a:chExt cx="4043100" cy="2554515"/>
          </a:xfrm>
        </p:grpSpPr>
        <p:sp>
          <p:nvSpPr>
            <p:cNvPr id="264" name="Google Shape;264;p11"/>
            <p:cNvSpPr/>
            <p:nvPr/>
          </p:nvSpPr>
          <p:spPr>
            <a:xfrm>
              <a:off x="792000" y="5079759"/>
              <a:ext cx="4043100" cy="2306832"/>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1"/>
            <p:cNvSpPr txBox="1"/>
            <p:nvPr/>
          </p:nvSpPr>
          <p:spPr>
            <a:xfrm>
              <a:off x="907166" y="5033860"/>
              <a:ext cx="3597600" cy="255451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Au quotidien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rPr>
                <a:t>S’adresser à la MPDH/Maison de l’autonomie ou à l’équipe médico-sociale du conseil départemental.</a:t>
              </a:r>
            </a:p>
            <a:p>
              <a:pPr marL="171453" marR="0" lvl="0" indent="-171453" algn="just" rtl="0">
                <a:lnSpc>
                  <a:spcPct val="100000"/>
                </a:lnSpc>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rPr>
                <a:t>S’adresser au CCAS, CLIC, espace France Services  (ex : Demande place en EHPAD, adaptation logement …)</a:t>
              </a:r>
            </a:p>
            <a:p>
              <a:pPr marL="171453" marR="0" lvl="0" indent="-171453" algn="just" rtl="0">
                <a:lnSpc>
                  <a:spcPct val="100000"/>
                </a:lnSpc>
                <a:spcBef>
                  <a:spcPts val="0"/>
                </a:spcBef>
                <a:spcAft>
                  <a:spcPts val="0"/>
                </a:spcAft>
                <a:buClr>
                  <a:srgbClr val="284F58"/>
                </a:buClr>
                <a:buSzPts val="1100"/>
                <a:buFont typeface="Dosis"/>
                <a:buChar char="•"/>
              </a:pPr>
              <a:endParaRP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A</a:t>
              </a:r>
              <a:r>
                <a:rPr lang="fr" sz="1100" b="1" dirty="0">
                  <a:solidFill>
                    <a:srgbClr val="284F58"/>
                  </a:solidFill>
                  <a:latin typeface="Dosis"/>
                  <a:ea typeface="Dosis"/>
                  <a:cs typeface="Dosis"/>
                  <a:sym typeface="Dosis"/>
                </a:rPr>
                <a:t>nticiper un</a:t>
              </a:r>
              <a:r>
                <a:rPr lang="fr" sz="1100" b="1" i="0" u="none" strike="noStrike" cap="none" dirty="0">
                  <a:solidFill>
                    <a:srgbClr val="284F58"/>
                  </a:solidFill>
                  <a:latin typeface="Dosis"/>
                  <a:ea typeface="Dosis"/>
                  <a:cs typeface="Dosis"/>
                  <a:sym typeface="Dosis"/>
                </a:rPr>
                <a:t> retour d’hospitalisation </a:t>
              </a:r>
              <a:endParaRPr sz="1100" b="1"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dirty="0">
                  <a:solidFill>
                    <a:srgbClr val="284F58"/>
                  </a:solidFill>
                  <a:latin typeface="Dosis"/>
                  <a:ea typeface="Dosis"/>
                  <a:cs typeface="Dosis"/>
                  <a:sym typeface="Dosis"/>
                </a:rPr>
                <a:t>Contacter le service social de l’hôpital</a:t>
              </a:r>
              <a:endParaRPr sz="1100" b="1"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endParaRPr sz="1100" dirty="0">
                <a:solidFill>
                  <a:srgbClr val="284F58"/>
                </a:solidFill>
                <a:latin typeface="Dosis"/>
                <a:ea typeface="Dosis"/>
                <a:cs typeface="Dosis"/>
                <a:sym typeface="Dosis"/>
              </a:endParaRPr>
            </a:p>
            <a:p>
              <a:pPr marL="0" lvl="0" indent="0" algn="just" rtl="0">
                <a:spcBef>
                  <a:spcPts val="0"/>
                </a:spcBef>
                <a:spcAft>
                  <a:spcPts val="0"/>
                </a:spcAft>
                <a:buNone/>
              </a:pPr>
              <a:r>
                <a:rPr lang="fr-FR" sz="1100" b="1" dirty="0">
                  <a:solidFill>
                    <a:srgbClr val="284F58"/>
                  </a:solidFill>
                  <a:latin typeface="Dosis"/>
                  <a:ea typeface="Dosis"/>
                  <a:cs typeface="Dosis"/>
                  <a:sym typeface="Dosis"/>
                </a:rPr>
                <a:t>Trouver du temps pour soi</a:t>
              </a:r>
              <a:endParaRPr sz="1100" b="1" dirty="0">
                <a:solidFill>
                  <a:srgbClr val="284F58"/>
                </a:solidFill>
                <a:latin typeface="Dosis"/>
                <a:ea typeface="Dosis"/>
                <a:cs typeface="Dosis"/>
                <a:sym typeface="Dosis"/>
              </a:endParaRPr>
            </a:p>
            <a:p>
              <a:pPr algn="just">
                <a:buClr>
                  <a:schemeClr val="dk1"/>
                </a:buClr>
                <a:buSzPts val="1100"/>
              </a:pPr>
              <a:r>
                <a:rPr lang="fr" sz="1100" dirty="0">
                  <a:solidFill>
                    <a:srgbClr val="284F58"/>
                  </a:solidFill>
                  <a:latin typeface="Dosis"/>
                  <a:ea typeface="Dosis"/>
                  <a:cs typeface="Dosis"/>
                  <a:sym typeface="Dosis"/>
                </a:rPr>
                <a:t>Contacter la plateforme d’accompagnement et de répit des aidants (PFR) du territoire (</a:t>
              </a:r>
              <a:r>
                <a:rPr lang="fr-FR" sz="1100" dirty="0">
                  <a:solidFill>
                    <a:srgbClr val="284F58"/>
                  </a:solidFill>
                  <a:latin typeface="Dosis"/>
                  <a:ea typeface="Dosis"/>
                  <a:cs typeface="Dosis"/>
                  <a:sym typeface="Dosis"/>
                </a:rPr>
                <a:t>accessible sur le site </a:t>
              </a:r>
              <a:r>
                <a:rPr lang="fr-FR" sz="1100" dirty="0">
                  <a:solidFill>
                    <a:srgbClr val="284F58"/>
                  </a:solidFill>
                  <a:latin typeface="Dosis"/>
                  <a:ea typeface="Dosis"/>
                  <a:cs typeface="Dosis"/>
                  <a:sym typeface="Dosis"/>
                  <a:hlinkClick r:id="rId4"/>
                </a:rPr>
                <a:t>pour-les-personnes âgées.gouv.fr </a:t>
              </a:r>
              <a:r>
                <a:rPr lang="fr-FR" sz="1100" dirty="0">
                  <a:solidFill>
                    <a:srgbClr val="284F58"/>
                  </a:solidFill>
                  <a:latin typeface="Dosis"/>
                  <a:ea typeface="Dosis"/>
                  <a:cs typeface="Dosis"/>
                  <a:sym typeface="Dosis"/>
                </a:rPr>
                <a:t>).</a:t>
              </a:r>
            </a:p>
            <a:p>
              <a:pPr marL="0" lvl="0" indent="0" algn="just" rtl="0">
                <a:spcBef>
                  <a:spcPts val="0"/>
                </a:spcBef>
                <a:spcAft>
                  <a:spcPts val="0"/>
                </a:spcAft>
                <a:buClr>
                  <a:schemeClr val="dk1"/>
                </a:buClr>
                <a:buSzPts val="1100"/>
                <a:buFont typeface="Arial"/>
                <a:buNone/>
              </a:pPr>
              <a:endParaRPr sz="1100" b="1" dirty="0">
                <a:solidFill>
                  <a:srgbClr val="284F58"/>
                </a:solidFill>
                <a:latin typeface="Dosis"/>
                <a:ea typeface="Dosis"/>
                <a:cs typeface="Dosis"/>
                <a:sym typeface="Dosis"/>
              </a:endParaRPr>
            </a:p>
          </p:txBody>
        </p:sp>
      </p:grpSp>
      <p:sp>
        <p:nvSpPr>
          <p:cNvPr id="3" name="Google Shape;298;p13">
            <a:extLst>
              <a:ext uri="{FF2B5EF4-FFF2-40B4-BE49-F238E27FC236}">
                <a16:creationId xmlns:a16="http://schemas.microsoft.com/office/drawing/2014/main" id="{C329D74B-89C4-039F-729C-A86A4EAF8AFE}"/>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u="none"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u="none" strike="noStrike" cap="none" dirty="0">
                <a:solidFill>
                  <a:schemeClr val="tx1"/>
                </a:solidFill>
                <a:latin typeface="Dosis"/>
                <a:ea typeface="Dosis"/>
                <a:cs typeface="Dosis"/>
                <a:sym typeface="Dosis"/>
              </a:rPr>
              <a:t> Pour plus d’informations rendez-vous sur le site </a:t>
            </a:r>
            <a:r>
              <a:rPr lang="fr" sz="900" b="0" i="1" u="sng" strike="noStrike" cap="none" dirty="0">
                <a:solidFill>
                  <a:schemeClr val="tx1"/>
                </a:solidFill>
                <a:uFill>
                  <a:noFill/>
                </a:uFill>
                <a:latin typeface="Dosis"/>
                <a:ea typeface="Dosis"/>
                <a:cs typeface="Dosis"/>
                <a:sym typeface="Dosis"/>
                <a:hlinkClick r:id="rId5">
                  <a:extLst>
                    <a:ext uri="{A12FA001-AC4F-418D-AE19-62706E023703}">
                      <ahyp:hlinkClr xmlns:ahyp="http://schemas.microsoft.com/office/drawing/2018/hyperlinkcolor" val="tx"/>
                    </a:ext>
                  </a:extLst>
                </a:hlinkClick>
              </a:rPr>
              <a:t>maboussoleaidants.fr</a:t>
            </a:r>
            <a:endParaRPr sz="900" b="0" i="1" u="sng" strike="noStrike" cap="none" dirty="0">
              <a:solidFill>
                <a:schemeClr val="tx1"/>
              </a:solidFill>
              <a:latin typeface="Dosis"/>
              <a:ea typeface="Dosis"/>
              <a:cs typeface="Dosis"/>
              <a:sym typeface="Dosi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p:nvPr/>
        </p:nvSpPr>
        <p:spPr>
          <a:xfrm>
            <a:off x="1240900" y="521025"/>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273" name="Google Shape;273;p12"/>
          <p:cNvSpPr txBox="1"/>
          <p:nvPr/>
        </p:nvSpPr>
        <p:spPr>
          <a:xfrm>
            <a:off x="1657822" y="594825"/>
            <a:ext cx="4043099"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Co</a:t>
            </a:r>
            <a:r>
              <a:rPr lang="fr" sz="2000" b="1" dirty="0">
                <a:solidFill>
                  <a:srgbClr val="FFFFFF"/>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ncilier</a:t>
            </a:r>
            <a:r>
              <a:rPr lang="fr" sz="2000" b="1" i="0" u="none" strike="noStrike" cap="none" dirty="0">
                <a:solidFill>
                  <a:srgbClr val="FFFFFF"/>
                </a:solidFill>
                <a:latin typeface="Dosis"/>
                <a:ea typeface="Dosis"/>
                <a:cs typeface="Dosis"/>
                <a:sym typeface="Dosis"/>
              </a:rPr>
              <a:t> activité pro </a:t>
            </a:r>
          </a:p>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et </a:t>
            </a:r>
            <a:r>
              <a:rPr lang="fr" sz="2000" b="1" dirty="0">
                <a:solidFill>
                  <a:srgbClr val="FFFFFF"/>
                </a:solidFill>
                <a:latin typeface="Dosis"/>
                <a:ea typeface="Dosis"/>
                <a:cs typeface="Dosis"/>
                <a:sym typeface="Dosis"/>
              </a:rPr>
              <a:t>rôle d’aidant</a:t>
            </a:r>
            <a:endParaRPr sz="2000" b="0" i="0" u="none" strike="noStrike" cap="none" dirty="0">
              <a:solidFill>
                <a:srgbClr val="FFFFFF"/>
              </a:solidFill>
              <a:latin typeface="Dosis"/>
              <a:ea typeface="Dosis"/>
              <a:cs typeface="Dosis"/>
              <a:sym typeface="Dosis"/>
            </a:endParaRPr>
          </a:p>
        </p:txBody>
      </p:sp>
      <p:sp>
        <p:nvSpPr>
          <p:cNvPr id="274" name="Google Shape;274;p12"/>
          <p:cNvSpPr/>
          <p:nvPr/>
        </p:nvSpPr>
        <p:spPr>
          <a:xfrm>
            <a:off x="798825" y="647881"/>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4</a:t>
            </a:r>
            <a:endParaRPr sz="3214" b="0" i="0" u="none" strike="noStrike" cap="none">
              <a:solidFill>
                <a:srgbClr val="FFFFFF"/>
              </a:solidFill>
              <a:latin typeface="Dosis ExtraBold"/>
              <a:ea typeface="Dosis ExtraBold"/>
              <a:cs typeface="Dosis ExtraBold"/>
              <a:sym typeface="Dosis ExtraBold"/>
            </a:endParaRPr>
          </a:p>
        </p:txBody>
      </p:sp>
      <p:pic>
        <p:nvPicPr>
          <p:cNvPr id="275" name="Google Shape;275;p12" title="sacoche.png"/>
          <p:cNvPicPr preferRelativeResize="0"/>
          <p:nvPr/>
        </p:nvPicPr>
        <p:blipFill rotWithShape="1">
          <a:blip r:embed="rId3">
            <a:alphaModFix/>
          </a:blip>
          <a:srcRect l="32526" t="38246" r="32932" b="29770"/>
          <a:stretch/>
        </p:blipFill>
        <p:spPr>
          <a:xfrm>
            <a:off x="3726407" y="792944"/>
            <a:ext cx="1126650" cy="1043275"/>
          </a:xfrm>
          <a:prstGeom prst="rect">
            <a:avLst/>
          </a:prstGeom>
          <a:noFill/>
          <a:ln>
            <a:noFill/>
          </a:ln>
        </p:spPr>
      </p:pic>
      <p:sp>
        <p:nvSpPr>
          <p:cNvPr id="276" name="Google Shape;276;p12"/>
          <p:cNvSpPr/>
          <p:nvPr/>
        </p:nvSpPr>
        <p:spPr>
          <a:xfrm>
            <a:off x="792000" y="1717525"/>
            <a:ext cx="4043100" cy="951639"/>
          </a:xfrm>
          <a:prstGeom prst="roundRect">
            <a:avLst>
              <a:gd name="adj" fmla="val 17465"/>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e 1">
            <a:extLst>
              <a:ext uri="{FF2B5EF4-FFF2-40B4-BE49-F238E27FC236}">
                <a16:creationId xmlns:a16="http://schemas.microsoft.com/office/drawing/2014/main" id="{8D968EC7-A510-C5E5-1D5E-5E17489B02EC}"/>
              </a:ext>
            </a:extLst>
          </p:cNvPr>
          <p:cNvGrpSpPr/>
          <p:nvPr/>
        </p:nvGrpSpPr>
        <p:grpSpPr>
          <a:xfrm>
            <a:off x="774043" y="1700107"/>
            <a:ext cx="3922900" cy="913366"/>
            <a:chOff x="792000" y="1742004"/>
            <a:chExt cx="3922900" cy="989923"/>
          </a:xfrm>
        </p:grpSpPr>
        <p:sp>
          <p:nvSpPr>
            <p:cNvPr id="277" name="Google Shape;277;p12"/>
            <p:cNvSpPr txBox="1"/>
            <p:nvPr/>
          </p:nvSpPr>
          <p:spPr>
            <a:xfrm>
              <a:off x="792000" y="2039460"/>
              <a:ext cx="3922900" cy="692467"/>
            </a:xfrm>
            <a:prstGeom prst="rect">
              <a:avLst/>
            </a:prstGeom>
            <a:noFill/>
            <a:ln>
              <a:noFill/>
            </a:ln>
          </p:spPr>
          <p:txBody>
            <a:bodyPr spcFirstLastPara="1" wrap="square" lIns="91425" tIns="91425" rIns="91425" bIns="91425" anchor="t" anchorCtr="0">
              <a:spAutoFit/>
            </a:bodyPr>
            <a:lstStyle/>
            <a:p>
              <a:pPr marL="330200" marR="0" lvl="0" indent="-171450" rtl="0">
                <a:lnSpc>
                  <a:spcPct val="100000"/>
                </a:lnSpc>
                <a:spcBef>
                  <a:spcPts val="0"/>
                </a:spcBef>
                <a:spcAft>
                  <a:spcPts val="0"/>
                </a:spcAft>
                <a:buClr>
                  <a:srgbClr val="284F58"/>
                </a:buClr>
                <a:buSzPts val="1100"/>
                <a:buFont typeface="Arial" panose="020B0604020202020204" pitchFamily="34" charset="0"/>
                <a:buChar char="•"/>
              </a:pPr>
              <a:r>
                <a:rPr lang="fr" sz="1100" b="0" i="0" u="none" strike="noStrike" cap="none" dirty="0">
                  <a:solidFill>
                    <a:srgbClr val="284F58"/>
                  </a:solidFill>
                  <a:latin typeface="Dosis"/>
                  <a:ea typeface="Dosis"/>
                  <a:cs typeface="Dosis"/>
                  <a:sym typeface="Dosis"/>
                </a:rPr>
                <a:t>Quels </a:t>
              </a:r>
              <a:r>
                <a:rPr lang="fr" sz="1100" dirty="0">
                  <a:solidFill>
                    <a:srgbClr val="284F58"/>
                  </a:solidFill>
                  <a:latin typeface="Dosis"/>
                  <a:ea typeface="Dosis"/>
                  <a:cs typeface="Dosis"/>
                  <a:sym typeface="Dosis"/>
                </a:rPr>
                <a:t>c</a:t>
              </a:r>
              <a:r>
                <a:rPr lang="fr" sz="1100" b="0" i="0" u="none" strike="noStrike" cap="none" dirty="0">
                  <a:solidFill>
                    <a:srgbClr val="284F58"/>
                  </a:solidFill>
                  <a:latin typeface="Dosis"/>
                  <a:ea typeface="Dosis"/>
                  <a:cs typeface="Dosis"/>
                  <a:sym typeface="Dosis"/>
                </a:rPr>
                <a:t>ongés, télétravail, aménagement des horaires ? </a:t>
              </a:r>
              <a:endParaRPr lang="fr" sz="1100" dirty="0">
                <a:solidFill>
                  <a:srgbClr val="284F58"/>
                </a:solidFill>
                <a:latin typeface="Dosis"/>
                <a:ea typeface="Dosis"/>
                <a:cs typeface="Dosis"/>
                <a:sym typeface="Dosis"/>
              </a:endParaRPr>
            </a:p>
            <a:p>
              <a:pPr marL="330200" marR="0" lvl="0" indent="-171450" rtl="0">
                <a:lnSpc>
                  <a:spcPct val="100000"/>
                </a:lnSpc>
                <a:spcBef>
                  <a:spcPts val="0"/>
                </a:spcBef>
                <a:spcAft>
                  <a:spcPts val="0"/>
                </a:spcAft>
                <a:buClr>
                  <a:srgbClr val="284F58"/>
                </a:buClr>
                <a:buSzPts val="1100"/>
                <a:buFont typeface="Arial" panose="020B0604020202020204" pitchFamily="34" charset="0"/>
                <a:buChar char="•"/>
              </a:pPr>
              <a:r>
                <a:rPr lang="fr" sz="1100" b="0" i="0" u="none" strike="noStrike" cap="none" dirty="0">
                  <a:solidFill>
                    <a:srgbClr val="284F58"/>
                  </a:solidFill>
                  <a:latin typeface="Dosis"/>
                  <a:ea typeface="Dosis"/>
                  <a:cs typeface="Dosis"/>
                  <a:sym typeface="Dosis"/>
                </a:rPr>
                <a:t>Quelles sont les aides pour soutenir votre interlocuteur dans </a:t>
              </a:r>
              <a:r>
                <a:rPr lang="fr" sz="1100" dirty="0">
                  <a:solidFill>
                    <a:srgbClr val="284F58"/>
                  </a:solidFill>
                  <a:latin typeface="Dosis"/>
                  <a:ea typeface="Dosis"/>
                  <a:cs typeface="Dosis"/>
                  <a:sym typeface="Dosis"/>
                </a:rPr>
                <a:t>son</a:t>
              </a:r>
              <a:r>
                <a:rPr lang="fr" sz="1100" b="0" i="0" u="none" strike="noStrike" cap="none" dirty="0">
                  <a:solidFill>
                    <a:srgbClr val="284F58"/>
                  </a:solidFill>
                  <a:latin typeface="Dosis"/>
                  <a:ea typeface="Dosis"/>
                  <a:cs typeface="Dosis"/>
                  <a:sym typeface="Dosis"/>
                </a:rPr>
                <a:t> rôle d’aidant ? </a:t>
              </a:r>
              <a:endParaRPr sz="1100" b="0" i="0" u="none" strike="noStrike" cap="none" dirty="0">
                <a:solidFill>
                  <a:srgbClr val="284F58"/>
                </a:solidFill>
                <a:latin typeface="Dosis"/>
                <a:ea typeface="Dosis"/>
                <a:cs typeface="Dosis"/>
                <a:sym typeface="Dosis"/>
              </a:endParaRPr>
            </a:p>
          </p:txBody>
        </p:sp>
        <p:sp>
          <p:nvSpPr>
            <p:cNvPr id="278" name="Google Shape;278;p12"/>
            <p:cNvSpPr txBox="1"/>
            <p:nvPr/>
          </p:nvSpPr>
          <p:spPr>
            <a:xfrm>
              <a:off x="955011" y="1742004"/>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Exemples de questions</a:t>
              </a:r>
              <a:endParaRPr sz="1300" b="1" i="0" u="none" strike="noStrike" cap="none" dirty="0">
                <a:solidFill>
                  <a:srgbClr val="284F58"/>
                </a:solidFill>
                <a:latin typeface="Dosis"/>
                <a:ea typeface="Dosis"/>
                <a:cs typeface="Dosis"/>
                <a:sym typeface="Dosis"/>
              </a:endParaRPr>
            </a:p>
          </p:txBody>
        </p:sp>
      </p:grpSp>
      <p:sp>
        <p:nvSpPr>
          <p:cNvPr id="280" name="Google Shape;280;p12"/>
          <p:cNvSpPr txBox="1"/>
          <p:nvPr/>
        </p:nvSpPr>
        <p:spPr>
          <a:xfrm>
            <a:off x="845213" y="4438256"/>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3" name="Groupe 2">
            <a:extLst>
              <a:ext uri="{FF2B5EF4-FFF2-40B4-BE49-F238E27FC236}">
                <a16:creationId xmlns:a16="http://schemas.microsoft.com/office/drawing/2014/main" id="{FCCA6CFC-701D-3B4C-E903-11E8ADA30A9B}"/>
              </a:ext>
            </a:extLst>
          </p:cNvPr>
          <p:cNvGrpSpPr/>
          <p:nvPr/>
        </p:nvGrpSpPr>
        <p:grpSpPr>
          <a:xfrm>
            <a:off x="808884" y="4783935"/>
            <a:ext cx="4043100" cy="2351200"/>
            <a:chOff x="801250" y="4664852"/>
            <a:chExt cx="4043100" cy="2473367"/>
          </a:xfrm>
        </p:grpSpPr>
        <p:sp>
          <p:nvSpPr>
            <p:cNvPr id="279" name="Google Shape;279;p12"/>
            <p:cNvSpPr/>
            <p:nvPr/>
          </p:nvSpPr>
          <p:spPr>
            <a:xfrm>
              <a:off x="801250" y="4698428"/>
              <a:ext cx="4043100" cy="2439791"/>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2"/>
            <p:cNvSpPr txBox="1"/>
            <p:nvPr/>
          </p:nvSpPr>
          <p:spPr>
            <a:xfrm>
              <a:off x="1016350" y="4664852"/>
              <a:ext cx="3612900" cy="238523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Au sein de </a:t>
              </a:r>
              <a:r>
                <a:rPr lang="fr" sz="1100" b="1" dirty="0">
                  <a:solidFill>
                    <a:srgbClr val="284F58"/>
                  </a:solidFill>
                  <a:latin typeface="Dosis"/>
                  <a:ea typeface="Dosis"/>
                  <a:cs typeface="Dosis"/>
                  <a:sym typeface="Dosis"/>
                </a:rPr>
                <a:t>l’</a:t>
              </a:r>
              <a:r>
                <a:rPr lang="fr" sz="1100" b="1" i="0" u="none" strike="noStrike" cap="none" dirty="0">
                  <a:solidFill>
                    <a:srgbClr val="284F58"/>
                  </a:solidFill>
                  <a:latin typeface="Dosis"/>
                  <a:ea typeface="Dosis"/>
                  <a:cs typeface="Dosis"/>
                  <a:sym typeface="Dosis"/>
                </a:rPr>
                <a:t>entreprise</a:t>
              </a:r>
              <a:endParaRPr sz="1100" b="1"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Une assistante sociale ou un care manager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 médecine du travail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représentants du personnel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ressources humaines</a:t>
              </a:r>
              <a:endParaRP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Auprès </a:t>
              </a:r>
              <a:r>
                <a:rPr lang="fr-FR" sz="1100" b="1" i="0" u="none" strike="noStrike" cap="none" dirty="0">
                  <a:solidFill>
                    <a:srgbClr val="284F58"/>
                  </a:solidFill>
                  <a:latin typeface="Dosis"/>
                  <a:ea typeface="Dosis"/>
                  <a:cs typeface="Dosis"/>
                  <a:sym typeface="Dosis"/>
                </a:rPr>
                <a:t>des professionnels </a:t>
              </a:r>
              <a:endParaRPr sz="1100" b="0" i="0" u="none" strike="noStrike" cap="none" dirty="0">
                <a:solidFill>
                  <a:srgbClr val="284F58"/>
                </a:solidFill>
                <a:latin typeface="Dosis"/>
                <a:ea typeface="Dosis"/>
                <a:cs typeface="Dosis"/>
                <a:sym typeface="Dosis"/>
              </a:endParaRPr>
            </a:p>
            <a:p>
              <a:pPr marL="182563" lvl="0" indent="-173038" algn="just" rtl="0">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rPr>
                <a:t>La Caisse d’allocation familiale (Caf) / Caisse Locale MSA</a:t>
              </a:r>
              <a:endParaRPr sz="1100"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Un Centre Communal d’Action Sociale (CCAS ou CIAS) </a:t>
              </a:r>
              <a:endParaRP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Une Maison Départementale de l'Autonomie (MDA),</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Une assistante sociale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Communautés 360 </a:t>
              </a:r>
              <a:endParaRPr dirty="0"/>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associations</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rPr>
                <a:t>France Travail</a:t>
              </a:r>
              <a:endParaRPr sz="1100" b="0" i="0" u="none" strike="noStrike" cap="none" dirty="0">
                <a:solidFill>
                  <a:srgbClr val="284F58"/>
                </a:solidFill>
                <a:latin typeface="Dosis"/>
                <a:ea typeface="Dosis"/>
                <a:cs typeface="Dosis"/>
                <a:sym typeface="Dosis"/>
              </a:endParaRPr>
            </a:p>
          </p:txBody>
        </p:sp>
      </p:grpSp>
      <p:sp>
        <p:nvSpPr>
          <p:cNvPr id="283" name="Google Shape;283;p12"/>
          <p:cNvSpPr txBox="1"/>
          <p:nvPr/>
        </p:nvSpPr>
        <p:spPr>
          <a:xfrm>
            <a:off x="752611" y="2632341"/>
            <a:ext cx="4043100" cy="187740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L</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e </a:t>
            </a:r>
            <a:r>
              <a:rPr lang="fr" sz="1100" b="1"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congé de proche aidant </a:t>
            </a:r>
            <a:r>
              <a:rPr lang="fr" sz="1100" b="0"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permet au salarié de s'occuper d'une personne handicapée ou âgée ou en perte d'autonomie. Ce congé est accessible sous conditions (lien familial ou étroit avec la personne aidée, résidence en France de la personne aidée) et pour une durée limitée. La demande est à faire auprès de l’employeur.</a:t>
            </a:r>
            <a:r>
              <a:rPr lang="fr" sz="1100" b="0" i="0" u="none" strike="noStrike" cap="none" dirty="0">
                <a:solidFill>
                  <a:srgbClr val="284F58"/>
                </a:solidFill>
                <a:latin typeface="Dosis"/>
                <a:ea typeface="Dosis"/>
                <a:cs typeface="Dosis"/>
                <a:sym typeface="Dosis"/>
              </a:rPr>
              <a:t> Ce congé peut-</a:t>
            </a:r>
            <a:r>
              <a:rPr lang="fr" sz="1100" dirty="0">
                <a:solidFill>
                  <a:srgbClr val="284F58"/>
                </a:solidFill>
                <a:latin typeface="Dosis"/>
                <a:ea typeface="Dosis"/>
                <a:cs typeface="Dosis"/>
                <a:sym typeface="Dosis"/>
              </a:rPr>
              <a:t>être indemnisé via l’allocation journalière du proche aidant (AJPA). </a:t>
            </a:r>
            <a:r>
              <a:rPr lang="fr-FR" sz="1100" dirty="0">
                <a:solidFill>
                  <a:srgbClr val="284F58"/>
                </a:solidFill>
                <a:latin typeface="Dosis"/>
                <a:ea typeface="Dosis"/>
                <a:cs typeface="Dosis"/>
                <a:sym typeface="Dosis"/>
              </a:rPr>
              <a:t>P</a:t>
            </a:r>
            <a:r>
              <a:rPr lang="fr" sz="1100" dirty="0">
                <a:solidFill>
                  <a:srgbClr val="284F58"/>
                </a:solidFill>
                <a:latin typeface="Dosis"/>
                <a:ea typeface="Dosis"/>
                <a:cs typeface="Dosis"/>
                <a:sym typeface="Dosis"/>
              </a:rPr>
              <a:t>our les </a:t>
            </a:r>
            <a:r>
              <a:rPr lang="fr-FR" sz="1100" dirty="0">
                <a:solidFill>
                  <a:srgbClr val="284F58"/>
                </a:solidFill>
                <a:latin typeface="Dosis"/>
                <a:ea typeface="Dosis"/>
                <a:cs typeface="Dosis"/>
                <a:sym typeface="Dosis"/>
              </a:rPr>
              <a:t>parents d’enfant à charge atteint d’une maladie, d’un handicap, ou victime d’un accident d’une particulière gravité, le congé de présence parentale existe, indemnisé par l’allocation journalière de présence parentale (AJPP). </a:t>
            </a:r>
            <a:endParaRPr sz="1100" b="0" i="0" u="none" strike="noStrike" cap="none" dirty="0">
              <a:solidFill>
                <a:srgbClr val="284F58"/>
              </a:solidFill>
              <a:latin typeface="Dosis"/>
              <a:ea typeface="Dosis"/>
              <a:cs typeface="Dosis"/>
              <a:sym typeface="Dosis"/>
            </a:endParaRPr>
          </a:p>
        </p:txBody>
      </p:sp>
      <p:sp>
        <p:nvSpPr>
          <p:cNvPr id="4" name="Google Shape;298;p13">
            <a:extLst>
              <a:ext uri="{FF2B5EF4-FFF2-40B4-BE49-F238E27FC236}">
                <a16:creationId xmlns:a16="http://schemas.microsoft.com/office/drawing/2014/main" id="{73617C53-083A-5CCB-685A-ADFAB2D3FF3C}"/>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u="none"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u="none" strike="noStrike" cap="none" dirty="0">
                <a:solidFill>
                  <a:schemeClr val="tx1"/>
                </a:solidFill>
                <a:latin typeface="Dosis"/>
                <a:ea typeface="Dosis"/>
                <a:cs typeface="Dosis"/>
                <a:sym typeface="Dosis"/>
              </a:rPr>
              <a:t> Pour plus d’informations rendez-vous sur le site </a:t>
            </a:r>
            <a:r>
              <a:rPr lang="fr" sz="900" b="0" i="1" u="sng" strike="noStrike" cap="none" dirty="0">
                <a:solidFill>
                  <a:schemeClr val="tx1"/>
                </a:solidFill>
                <a:uFill>
                  <a:noFill/>
                </a:uFill>
                <a:latin typeface="Dosis"/>
                <a:ea typeface="Dosis"/>
                <a:cs typeface="Dosis"/>
                <a:sym typeface="Dosis"/>
                <a:hlinkClick r:id="rId4">
                  <a:extLst>
                    <a:ext uri="{A12FA001-AC4F-418D-AE19-62706E023703}">
                      <ahyp:hlinkClr xmlns:ahyp="http://schemas.microsoft.com/office/drawing/2018/hyperlinkcolor" val="tx"/>
                    </a:ext>
                  </a:extLst>
                </a:hlinkClick>
              </a:rPr>
              <a:t>maboussoleaidants.fr</a:t>
            </a:r>
            <a:endParaRPr sz="900" b="0" i="1" u="sng" strike="noStrike" cap="none" dirty="0">
              <a:solidFill>
                <a:schemeClr val="tx1"/>
              </a:solidFill>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3"/>
          <p:cNvSpPr/>
          <p:nvPr/>
        </p:nvSpPr>
        <p:spPr>
          <a:xfrm>
            <a:off x="1240900" y="521025"/>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289" name="Google Shape;289;p13"/>
          <p:cNvSpPr txBox="1"/>
          <p:nvPr/>
        </p:nvSpPr>
        <p:spPr>
          <a:xfrm>
            <a:off x="1690480" y="594825"/>
            <a:ext cx="2462693"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Activer des dispositifs de soutien</a:t>
            </a:r>
            <a:endParaRPr sz="2000" b="0" i="0" u="none" strike="noStrike" cap="none" dirty="0">
              <a:solidFill>
                <a:srgbClr val="FFFFFF"/>
              </a:solidFill>
              <a:latin typeface="Dosis"/>
              <a:ea typeface="Dosis"/>
              <a:cs typeface="Dosis"/>
              <a:sym typeface="Dosis"/>
            </a:endParaRPr>
          </a:p>
        </p:txBody>
      </p:sp>
      <p:sp>
        <p:nvSpPr>
          <p:cNvPr id="290" name="Google Shape;290;p13"/>
          <p:cNvSpPr/>
          <p:nvPr/>
        </p:nvSpPr>
        <p:spPr>
          <a:xfrm>
            <a:off x="798825" y="647881"/>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5</a:t>
            </a:r>
            <a:endParaRPr sz="3214" b="0" i="0" u="none" strike="noStrike" cap="none">
              <a:solidFill>
                <a:srgbClr val="FFFFFF"/>
              </a:solidFill>
              <a:latin typeface="Dosis ExtraBold"/>
              <a:ea typeface="Dosis ExtraBold"/>
              <a:cs typeface="Dosis ExtraBold"/>
              <a:sym typeface="Dosis ExtraBold"/>
            </a:endParaRPr>
          </a:p>
        </p:txBody>
      </p:sp>
      <p:grpSp>
        <p:nvGrpSpPr>
          <p:cNvPr id="2" name="Groupe 1">
            <a:extLst>
              <a:ext uri="{FF2B5EF4-FFF2-40B4-BE49-F238E27FC236}">
                <a16:creationId xmlns:a16="http://schemas.microsoft.com/office/drawing/2014/main" id="{5DC4F9EA-7589-EF98-1522-873F119882FF}"/>
              </a:ext>
            </a:extLst>
          </p:cNvPr>
          <p:cNvGrpSpPr/>
          <p:nvPr/>
        </p:nvGrpSpPr>
        <p:grpSpPr>
          <a:xfrm>
            <a:off x="813385" y="1689450"/>
            <a:ext cx="4043100" cy="1857376"/>
            <a:chOff x="801250" y="1825565"/>
            <a:chExt cx="4043100" cy="2074070"/>
          </a:xfrm>
        </p:grpSpPr>
        <p:sp>
          <p:nvSpPr>
            <p:cNvPr id="292" name="Google Shape;292;p13"/>
            <p:cNvSpPr/>
            <p:nvPr/>
          </p:nvSpPr>
          <p:spPr>
            <a:xfrm>
              <a:off x="801250" y="1825565"/>
              <a:ext cx="4043100" cy="2074070"/>
            </a:xfrm>
            <a:prstGeom prst="roundRect">
              <a:avLst>
                <a:gd name="adj" fmla="val 12442"/>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3"/>
            <p:cNvSpPr txBox="1"/>
            <p:nvPr/>
          </p:nvSpPr>
          <p:spPr>
            <a:xfrm>
              <a:off x="943637" y="2124140"/>
              <a:ext cx="3169800" cy="15393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solutions de répit</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bénévoles et associations de soutien</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 relayage au domicile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services d’aide à domicile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Faire appel à l’entourage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Activités de bien-être</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solutions de congés et absences</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 formation</a:t>
              </a:r>
              <a:endParaRPr sz="1100" b="0" i="0" u="none" strike="noStrike" cap="none" dirty="0">
                <a:solidFill>
                  <a:srgbClr val="284F58"/>
                </a:solidFill>
                <a:latin typeface="Dosis"/>
                <a:ea typeface="Dosis"/>
                <a:cs typeface="Dosis"/>
                <a:sym typeface="Dosis"/>
              </a:endParaRPr>
            </a:p>
          </p:txBody>
        </p:sp>
        <p:sp>
          <p:nvSpPr>
            <p:cNvPr id="294" name="Google Shape;294;p13"/>
            <p:cNvSpPr txBox="1"/>
            <p:nvPr/>
          </p:nvSpPr>
          <p:spPr>
            <a:xfrm>
              <a:off x="955011" y="1836482"/>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a:solidFill>
                    <a:srgbClr val="284F58"/>
                  </a:solidFill>
                  <a:latin typeface="Dosis"/>
                  <a:ea typeface="Dosis"/>
                  <a:cs typeface="Dosis"/>
                  <a:sym typeface="Dosis"/>
                </a:rPr>
                <a:t>Les solutions de soutien</a:t>
              </a:r>
              <a:endParaRPr sz="1300" b="1" i="0" u="none" strike="noStrike" cap="none">
                <a:solidFill>
                  <a:srgbClr val="284F58"/>
                </a:solidFill>
                <a:latin typeface="Dosis"/>
                <a:ea typeface="Dosis"/>
                <a:cs typeface="Dosis"/>
                <a:sym typeface="Dosis"/>
              </a:endParaRPr>
            </a:p>
          </p:txBody>
        </p:sp>
      </p:grpSp>
      <p:sp>
        <p:nvSpPr>
          <p:cNvPr id="296" name="Google Shape;296;p13"/>
          <p:cNvSpPr txBox="1"/>
          <p:nvPr/>
        </p:nvSpPr>
        <p:spPr>
          <a:xfrm>
            <a:off x="813385" y="3818848"/>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3" name="Groupe 2">
            <a:extLst>
              <a:ext uri="{FF2B5EF4-FFF2-40B4-BE49-F238E27FC236}">
                <a16:creationId xmlns:a16="http://schemas.microsoft.com/office/drawing/2014/main" id="{006C07FC-243D-D6DD-B02E-0A2DCA408D66}"/>
              </a:ext>
            </a:extLst>
          </p:cNvPr>
          <p:cNvGrpSpPr/>
          <p:nvPr/>
        </p:nvGrpSpPr>
        <p:grpSpPr>
          <a:xfrm>
            <a:off x="792000" y="4195725"/>
            <a:ext cx="4043100" cy="2733568"/>
            <a:chOff x="792000" y="3680512"/>
            <a:chExt cx="4043100" cy="2733568"/>
          </a:xfrm>
        </p:grpSpPr>
        <p:sp>
          <p:nvSpPr>
            <p:cNvPr id="295" name="Google Shape;295;p13"/>
            <p:cNvSpPr/>
            <p:nvPr/>
          </p:nvSpPr>
          <p:spPr>
            <a:xfrm>
              <a:off x="792000" y="3690288"/>
              <a:ext cx="4043100" cy="2723792"/>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
            <p:cNvSpPr txBox="1"/>
            <p:nvPr/>
          </p:nvSpPr>
          <p:spPr>
            <a:xfrm>
              <a:off x="855132" y="3680512"/>
              <a:ext cx="3959605" cy="2723792"/>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Interlocuteurs d’activation des solutions </a:t>
              </a:r>
              <a:r>
                <a:rPr lang="fr" sz="1100" b="1" dirty="0">
                  <a:solidFill>
                    <a:srgbClr val="284F58"/>
                  </a:solidFill>
                  <a:latin typeface="Dosis"/>
                  <a:sym typeface="Dosis"/>
                </a:rPr>
                <a:t>et des droits</a:t>
              </a:r>
              <a:endParaRPr sz="1100" b="1" dirty="0">
                <a:solidFill>
                  <a:srgbClr val="284F58"/>
                </a:solidFill>
                <a:latin typeface="Dosis"/>
                <a:sym typeface="Dosis"/>
              </a:endParaRPr>
            </a:p>
            <a:p>
              <a:pPr marL="171453" lvl="0" indent="-171453" algn="jus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Plateformes d’accompagnement et de répit (PFR) accessibles sur le site </a:t>
              </a:r>
              <a:r>
                <a:rPr lang="fr" sz="1100" dirty="0">
                  <a:solidFill>
                    <a:srgbClr val="284F58"/>
                  </a:solidFill>
                  <a:latin typeface="Dosis"/>
                  <a:ea typeface="Dosis"/>
                  <a:cs typeface="Dosis"/>
                  <a:sym typeface="Dosis"/>
                  <a:hlinkClick r:id="rId3"/>
                </a:rPr>
                <a:t>pour-les-personnes âgées.gouv.fr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Centre communal d’action sociale (CCAS  CIAS), CLIC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dirty="0">
                  <a:solidFill>
                    <a:srgbClr val="284F58"/>
                  </a:solidFill>
                  <a:latin typeface="Dosis"/>
                  <a:ea typeface="Dosis"/>
                  <a:cs typeface="Dosis"/>
                  <a:sym typeface="Dosis"/>
                </a:rPr>
                <a:t>Pour les personnes </a:t>
              </a:r>
              <a:r>
                <a:rPr lang="fr" sz="1100" dirty="0">
                  <a:solidFill>
                    <a:srgbClr val="284F58"/>
                  </a:solidFill>
                  <a:latin typeface="Dosis"/>
                  <a:sym typeface="Dosis"/>
                </a:rPr>
                <a:t>en situation de handicap </a:t>
              </a:r>
              <a:r>
                <a:rPr lang="fr" sz="1100" dirty="0">
                  <a:solidFill>
                    <a:srgbClr val="284F58"/>
                  </a:solidFill>
                  <a:latin typeface="Dosis"/>
                  <a:ea typeface="Dosis"/>
                  <a:cs typeface="Dosis"/>
                  <a:sym typeface="Dosis"/>
                </a:rPr>
                <a:t>: le numéro </a:t>
              </a:r>
              <a:r>
                <a:rPr lang="fr-FR" sz="1100" dirty="0">
                  <a:solidFill>
                    <a:srgbClr val="284F58"/>
                  </a:solidFill>
                  <a:latin typeface="Dosis"/>
                  <a:ea typeface="Dosis"/>
                  <a:cs typeface="Dosis"/>
                  <a:sym typeface="Dosis"/>
                </a:rPr>
                <a:t>0 800 360 360 (appels et service gratuits)</a:t>
              </a:r>
              <a:endParaRPr lang="fr" sz="1100" b="0" i="0" u="none" strike="noStrike" cap="none" dirty="0">
                <a:solidFill>
                  <a:srgbClr val="284F58"/>
                </a:solidFill>
                <a:latin typeface="Dosis"/>
                <a:ea typeface="Dosis"/>
                <a:cs typeface="Dosis"/>
                <a:sym typeface="Dosis"/>
              </a:endParaRPr>
            </a:p>
            <a:p>
              <a:pPr marL="171453" lvl="0" indent="-171453" algn="just">
                <a:buClr>
                  <a:srgbClr val="284F58"/>
                </a:buClr>
                <a:buSzPts val="1100"/>
                <a:buFont typeface="Dosis"/>
                <a:buChar char="•"/>
              </a:pPr>
              <a:r>
                <a:rPr lang="fr" sz="1100" dirty="0">
                  <a:solidFill>
                    <a:srgbClr val="284F58"/>
                  </a:solidFill>
                  <a:latin typeface="Dosis"/>
                  <a:ea typeface="Dosis"/>
                  <a:cs typeface="Dosis"/>
                  <a:sym typeface="Dosis"/>
                </a:rPr>
                <a:t>Pour les personnes âgées : </a:t>
              </a:r>
              <a:r>
                <a:rPr lang="fr" sz="1100" dirty="0">
                  <a:solidFill>
                    <a:srgbClr val="284F58"/>
                  </a:solidFill>
                  <a:latin typeface="Dosis"/>
                  <a:ea typeface="Dosis"/>
                  <a:cs typeface="Dosis"/>
                  <a:sym typeface="Dosis"/>
                  <a:hlinkClick r:id="rId4"/>
                </a:rPr>
                <a:t>l’annuaire</a:t>
              </a:r>
              <a:r>
                <a:rPr lang="fr" sz="1100" dirty="0">
                  <a:solidFill>
                    <a:srgbClr val="284F58"/>
                  </a:solidFill>
                  <a:latin typeface="Dosis"/>
                  <a:ea typeface="Dosis"/>
                  <a:cs typeface="Dosis"/>
                  <a:sym typeface="Dosis"/>
                </a:rPr>
                <a:t> des solutions du site « </a:t>
              </a:r>
              <a:r>
                <a:rPr lang="fr" sz="1100" dirty="0">
                  <a:solidFill>
                    <a:srgbClr val="284F58"/>
                  </a:solidFill>
                  <a:latin typeface="Dosis"/>
                  <a:ea typeface="Dosis"/>
                  <a:cs typeface="Dosis"/>
                  <a:sym typeface="Dosis"/>
                  <a:hlinkClick r:id="rId4"/>
                </a:rPr>
                <a:t>pour-les-personnes âgées.gouv.fr </a:t>
              </a:r>
              <a:r>
                <a:rPr lang="fr" sz="1100" dirty="0">
                  <a:solidFill>
                    <a:srgbClr val="284F58"/>
                  </a:solidFill>
                  <a:latin typeface="Dosis"/>
                  <a:ea typeface="Dosis"/>
                  <a:cs typeface="Dosis"/>
                  <a:sym typeface="Dosis"/>
                </a:rPr>
                <a:t>»</a:t>
              </a:r>
              <a:endParaRPr sz="1100" b="0" i="0" u="none" strike="noStrike" cap="none" dirty="0">
                <a:solidFill>
                  <a:srgbClr val="284F58"/>
                </a:solidFill>
                <a:latin typeface="Dosis"/>
                <a:ea typeface="Dosis"/>
                <a:cs typeface="Dosis"/>
                <a:sym typeface="Dosis"/>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Interlocuteurs de soutien</a:t>
              </a:r>
              <a:endParaRPr sz="1100" b="1"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groupes de paroles </a:t>
              </a:r>
              <a:r>
                <a:rPr lang="fr-FR" sz="1100" b="0" i="0" u="none" strike="noStrike" cap="none" dirty="0">
                  <a:solidFill>
                    <a:srgbClr val="284F58"/>
                  </a:solidFill>
                  <a:latin typeface="Dosis"/>
                  <a:ea typeface="Dosis"/>
                  <a:cs typeface="Dosis"/>
                  <a:sym typeface="Dosis"/>
                </a:rPr>
                <a:t>(associations et PFR)</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Les plateformes d’écoutes téléphoniques : “Avec Nos Proches” (Tel : 0184729472) </a:t>
              </a:r>
              <a:r>
                <a:rPr lang="fr" sz="1100" dirty="0">
                  <a:solidFill>
                    <a:srgbClr val="284F58"/>
                  </a:solidFill>
                  <a:latin typeface="Dosis"/>
                  <a:sym typeface="Dosis"/>
                </a:rPr>
                <a:t>/ Numéro vert </a:t>
              </a:r>
              <a:r>
                <a:rPr lang="fr-FR" sz="1100" dirty="0">
                  <a:solidFill>
                    <a:srgbClr val="284F58"/>
                  </a:solidFill>
                  <a:latin typeface="Dosis"/>
                  <a:sym typeface="Dosis"/>
                </a:rPr>
                <a:t>dédié aux personnes en situation de handicap et aux proches aidants (Tel : 0800 360 360)</a:t>
              </a:r>
              <a:endParaRPr sz="1100" dirty="0">
                <a:solidFill>
                  <a:srgbClr val="284F58"/>
                </a:solidFill>
                <a:latin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L’accompagnement au deuil et à la fin de vie (associations)</a:t>
              </a:r>
              <a:endParaRPr sz="1100" b="0" i="0" u="none" strike="noStrike" cap="none" dirty="0">
                <a:solidFill>
                  <a:srgbClr val="284F58"/>
                </a:solidFill>
                <a:latin typeface="Dosis"/>
                <a:ea typeface="Dosis"/>
                <a:cs typeface="Dosis"/>
                <a:sym typeface="Dosis"/>
              </a:endParaRPr>
            </a:p>
          </p:txBody>
        </p:sp>
      </p:grpSp>
      <p:sp>
        <p:nvSpPr>
          <p:cNvPr id="298" name="Google Shape;298;p13"/>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u="none"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u="none" strike="noStrike" cap="none" dirty="0">
                <a:solidFill>
                  <a:schemeClr val="tx1"/>
                </a:solidFill>
                <a:latin typeface="Dosis"/>
                <a:ea typeface="Dosis"/>
                <a:cs typeface="Dosis"/>
                <a:sym typeface="Dosis"/>
              </a:rPr>
              <a:t> Pour plus d’informations rendez-vous sur le site </a:t>
            </a:r>
            <a:r>
              <a:rPr lang="fr" sz="900" b="0" i="1" u="sng" strike="noStrike" cap="none" dirty="0">
                <a:solidFill>
                  <a:schemeClr val="tx1"/>
                </a:solidFill>
                <a:uFill>
                  <a:noFill/>
                </a:uFill>
                <a:latin typeface="Dosis"/>
                <a:ea typeface="Dosis"/>
                <a:cs typeface="Dosis"/>
                <a:sym typeface="Dosis"/>
                <a:hlinkClick r:id="rId5">
                  <a:extLst>
                    <a:ext uri="{A12FA001-AC4F-418D-AE19-62706E023703}">
                      <ahyp:hlinkClr xmlns:ahyp="http://schemas.microsoft.com/office/drawing/2018/hyperlinkcolor" val="tx"/>
                    </a:ext>
                  </a:extLst>
                </a:hlinkClick>
              </a:rPr>
              <a:t>maboussoleaidants.fr</a:t>
            </a:r>
            <a:endParaRPr sz="900" b="0" i="1" u="sng" strike="noStrike" cap="none" dirty="0">
              <a:solidFill>
                <a:schemeClr val="tx1"/>
              </a:solidFill>
              <a:latin typeface="Dosis"/>
              <a:ea typeface="Dosis"/>
              <a:cs typeface="Dosis"/>
              <a:sym typeface="Dosis"/>
            </a:endParaRPr>
          </a:p>
        </p:txBody>
      </p:sp>
      <p:pic>
        <p:nvPicPr>
          <p:cNvPr id="291" name="Google Shape;291;p13" title="maison.png"/>
          <p:cNvPicPr preferRelativeResize="0"/>
          <p:nvPr/>
        </p:nvPicPr>
        <p:blipFill rotWithShape="1">
          <a:blip r:embed="rId6">
            <a:alphaModFix/>
          </a:blip>
          <a:srcRect l="29549" t="30941" r="30410" b="27381"/>
          <a:stretch/>
        </p:blipFill>
        <p:spPr>
          <a:xfrm>
            <a:off x="3634351" y="922336"/>
            <a:ext cx="1074500" cy="11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p:nvPr/>
        </p:nvSpPr>
        <p:spPr>
          <a:xfrm>
            <a:off x="1145125" y="521025"/>
            <a:ext cx="3696900" cy="1570200"/>
          </a:xfrm>
          <a:prstGeom prst="roundRect">
            <a:avLst>
              <a:gd name="adj" fmla="val 16958"/>
            </a:avLst>
          </a:prstGeom>
          <a:solidFill>
            <a:schemeClr val="lt1"/>
          </a:solid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4"/>
          <p:cNvSpPr txBox="1"/>
          <p:nvPr/>
        </p:nvSpPr>
        <p:spPr>
          <a:xfrm>
            <a:off x="1915205" y="857863"/>
            <a:ext cx="3273112" cy="11579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dirty="0">
                <a:solidFill>
                  <a:srgbClr val="284F58"/>
                </a:solidFill>
                <a:latin typeface="Dosis SemiBold"/>
                <a:ea typeface="Dosis SemiBold"/>
                <a:cs typeface="Dosis SemiBold"/>
                <a:sym typeface="Dosis SemiBold"/>
              </a:rPr>
              <a:t>Mobiliser aides et droits pour la personne aidée </a:t>
            </a:r>
          </a:p>
          <a:p>
            <a:pPr marL="0" marR="0" lvl="0" indent="0" algn="l" rtl="0">
              <a:lnSpc>
                <a:spcPct val="115000"/>
              </a:lnSpc>
              <a:spcBef>
                <a:spcPts val="0"/>
              </a:spcBef>
              <a:spcAft>
                <a:spcPts val="0"/>
              </a:spcAft>
              <a:buClr>
                <a:srgbClr val="000000"/>
              </a:buClr>
              <a:buSzPts val="1100"/>
              <a:buFont typeface="Arial"/>
              <a:buNone/>
            </a:pPr>
            <a:r>
              <a:rPr lang="fr-FR" sz="1100" dirty="0">
                <a:solidFill>
                  <a:srgbClr val="284F58"/>
                </a:solidFill>
                <a:latin typeface="Dosis SemiBold"/>
                <a:ea typeface="Dosis SemiBold"/>
                <a:cs typeface="Dosis SemiBold"/>
                <a:sym typeface="Dosis SemiBold"/>
              </a:rPr>
              <a:t>A</a:t>
            </a:r>
            <a:r>
              <a:rPr lang="fr" sz="1100" b="0" i="0" u="none" strike="noStrike" cap="none" dirty="0">
                <a:solidFill>
                  <a:srgbClr val="284F58"/>
                </a:solidFill>
                <a:latin typeface="Dosis SemiBold"/>
                <a:ea typeface="Dosis SemiBold"/>
                <a:cs typeface="Dosis SemiBold"/>
                <a:sym typeface="Dosis SemiBold"/>
              </a:rPr>
              <a:t>ctiver des mesures de protection</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Activer des dispositifs médico-sociaux</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Combiner activité professionnelle et </a:t>
            </a:r>
            <a:r>
              <a:rPr lang="fr" sz="1100" dirty="0">
                <a:solidFill>
                  <a:srgbClr val="284F58"/>
                </a:solidFill>
                <a:latin typeface="Dosis SemiBold"/>
                <a:ea typeface="Dosis SemiBold"/>
                <a:cs typeface="Dosis SemiBold"/>
                <a:sym typeface="Dosis SemiBold"/>
              </a:rPr>
              <a:t>rôle d’aidant</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15000"/>
              </a:lnSpc>
              <a:spcBef>
                <a:spcPts val="0"/>
              </a:spcBef>
              <a:spcAft>
                <a:spcPts val="0"/>
              </a:spcAft>
              <a:buClr>
                <a:srgbClr val="000000"/>
              </a:buClr>
              <a:buSzPts val="1100"/>
              <a:buFont typeface="Arial"/>
              <a:buNone/>
            </a:pPr>
            <a:r>
              <a:rPr lang="fr" sz="1100" dirty="0">
                <a:solidFill>
                  <a:srgbClr val="284F58"/>
                </a:solidFill>
                <a:latin typeface="Dosis SemiBold"/>
                <a:ea typeface="Dosis SemiBold"/>
                <a:cs typeface="Dosis SemiBold"/>
                <a:sym typeface="Dosis SemiBold"/>
              </a:rPr>
              <a:t>A</a:t>
            </a:r>
            <a:r>
              <a:rPr lang="fr" sz="1100" b="0" i="0" u="none" strike="noStrike" cap="none" dirty="0">
                <a:solidFill>
                  <a:srgbClr val="284F58"/>
                </a:solidFill>
                <a:latin typeface="Dosis SemiBold"/>
                <a:ea typeface="Dosis SemiBold"/>
                <a:cs typeface="Dosis SemiBold"/>
                <a:sym typeface="Dosis SemiBold"/>
              </a:rPr>
              <a:t>ctiver des dispositifs de soutien</a:t>
            </a:r>
            <a:endParaRPr sz="1100" b="0" i="0" u="none" strike="noStrike" cap="none" dirty="0">
              <a:solidFill>
                <a:srgbClr val="284F58"/>
              </a:solidFill>
              <a:latin typeface="Dosis SemiBold"/>
              <a:ea typeface="Dosis SemiBold"/>
              <a:cs typeface="Dosis SemiBold"/>
              <a:sym typeface="Dosis SemiBold"/>
            </a:endParaRPr>
          </a:p>
        </p:txBody>
      </p:sp>
      <p:sp>
        <p:nvSpPr>
          <p:cNvPr id="305" name="Google Shape;305;p14"/>
          <p:cNvSpPr txBox="1"/>
          <p:nvPr/>
        </p:nvSpPr>
        <p:spPr>
          <a:xfrm>
            <a:off x="1370013" y="560388"/>
            <a:ext cx="2766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a:solidFill>
                  <a:srgbClr val="284F58"/>
                </a:solidFill>
                <a:latin typeface="Dosis"/>
                <a:ea typeface="Dosis"/>
                <a:cs typeface="Dosis"/>
                <a:sym typeface="Dosis"/>
              </a:rPr>
              <a:t>J’ai besoin de :</a:t>
            </a:r>
            <a:endParaRPr sz="1300" b="1" i="0" u="none" strike="noStrike" cap="none">
              <a:solidFill>
                <a:srgbClr val="284F58"/>
              </a:solidFill>
              <a:latin typeface="Dosis"/>
              <a:ea typeface="Dosis"/>
              <a:cs typeface="Dosis"/>
              <a:sym typeface="Dosis"/>
            </a:endParaRPr>
          </a:p>
        </p:txBody>
      </p:sp>
      <p:sp>
        <p:nvSpPr>
          <p:cNvPr id="306" name="Google Shape;306;p14"/>
          <p:cNvSpPr/>
          <p:nvPr/>
        </p:nvSpPr>
        <p:spPr>
          <a:xfrm flipH="1">
            <a:off x="1755303" y="971663"/>
            <a:ext cx="125400" cy="125400"/>
          </a:xfrm>
          <a:prstGeom prst="ellipse">
            <a:avLst/>
          </a:prstGeom>
          <a:noFill/>
          <a:ln w="19050" cap="flat" cmpd="sng">
            <a:solidFill>
              <a:srgbClr val="28AFB0"/>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307" name="Google Shape;307;p14"/>
          <p:cNvSpPr/>
          <p:nvPr/>
        </p:nvSpPr>
        <p:spPr>
          <a:xfrm flipH="1">
            <a:off x="1755303" y="1167273"/>
            <a:ext cx="125400" cy="125400"/>
          </a:xfrm>
          <a:prstGeom prst="ellipse">
            <a:avLst/>
          </a:prstGeom>
          <a:noFill/>
          <a:ln w="19050" cap="flat" cmpd="sng">
            <a:solidFill>
              <a:srgbClr val="28AFB0"/>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308" name="Google Shape;308;p14"/>
          <p:cNvSpPr/>
          <p:nvPr/>
        </p:nvSpPr>
        <p:spPr>
          <a:xfrm flipH="1">
            <a:off x="1755303" y="1362884"/>
            <a:ext cx="125400" cy="125400"/>
          </a:xfrm>
          <a:prstGeom prst="ellipse">
            <a:avLst/>
          </a:prstGeom>
          <a:noFill/>
          <a:ln w="19050" cap="flat" cmpd="sng">
            <a:solidFill>
              <a:srgbClr val="28AFB0"/>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309" name="Google Shape;309;p14"/>
          <p:cNvSpPr/>
          <p:nvPr/>
        </p:nvSpPr>
        <p:spPr>
          <a:xfrm flipH="1">
            <a:off x="1755303" y="1558495"/>
            <a:ext cx="125400" cy="125400"/>
          </a:xfrm>
          <a:prstGeom prst="ellipse">
            <a:avLst/>
          </a:prstGeom>
          <a:noFill/>
          <a:ln w="19050" cap="flat" cmpd="sng">
            <a:solidFill>
              <a:srgbClr val="28AFB0"/>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310" name="Google Shape;310;p14"/>
          <p:cNvSpPr/>
          <p:nvPr/>
        </p:nvSpPr>
        <p:spPr>
          <a:xfrm flipH="1">
            <a:off x="1755303" y="1754106"/>
            <a:ext cx="125400" cy="125400"/>
          </a:xfrm>
          <a:prstGeom prst="ellipse">
            <a:avLst/>
          </a:prstGeom>
          <a:noFill/>
          <a:ln w="19050" cap="flat" cmpd="sng">
            <a:solidFill>
              <a:srgbClr val="28AFB0"/>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311" name="Google Shape;311;p14"/>
          <p:cNvSpPr/>
          <p:nvPr/>
        </p:nvSpPr>
        <p:spPr>
          <a:xfrm>
            <a:off x="798825" y="2340925"/>
            <a:ext cx="4043100" cy="4960200"/>
          </a:xfrm>
          <a:prstGeom prst="roundRect">
            <a:avLst>
              <a:gd name="adj" fmla="val 8105"/>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4"/>
          <p:cNvSpPr txBox="1"/>
          <p:nvPr/>
        </p:nvSpPr>
        <p:spPr>
          <a:xfrm>
            <a:off x="939950" y="2465044"/>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INFOS À RETENIR : </a:t>
            </a:r>
            <a:endParaRPr sz="1300" b="0" i="0" u="none" strike="noStrike" cap="none">
              <a:solidFill>
                <a:srgbClr val="284F58"/>
              </a:solidFill>
              <a:latin typeface="Dosis ExtraBold"/>
              <a:ea typeface="Dosis ExtraBold"/>
              <a:cs typeface="Dosis ExtraBold"/>
              <a:sym typeface="Dosis ExtraBold"/>
            </a:endParaRPr>
          </a:p>
        </p:txBody>
      </p:sp>
      <p:cxnSp>
        <p:nvCxnSpPr>
          <p:cNvPr id="313" name="Google Shape;313;p14"/>
          <p:cNvCxnSpPr>
            <a:stCxn id="306" idx="4"/>
            <a:endCxn id="307" idx="0"/>
          </p:cNvCxnSpPr>
          <p:nvPr/>
        </p:nvCxnSpPr>
        <p:spPr>
          <a:xfrm>
            <a:off x="1818003" y="1097063"/>
            <a:ext cx="0" cy="70200"/>
          </a:xfrm>
          <a:prstGeom prst="straightConnector1">
            <a:avLst/>
          </a:prstGeom>
          <a:noFill/>
          <a:ln w="19050" cap="flat" cmpd="sng">
            <a:solidFill>
              <a:srgbClr val="28AFB0"/>
            </a:solidFill>
            <a:prstDash val="solid"/>
            <a:round/>
            <a:headEnd type="none" w="sm" len="sm"/>
            <a:tailEnd type="none" w="sm" len="sm"/>
          </a:ln>
        </p:spPr>
      </p:cxnSp>
      <p:cxnSp>
        <p:nvCxnSpPr>
          <p:cNvPr id="314" name="Google Shape;314;p14"/>
          <p:cNvCxnSpPr>
            <a:endCxn id="308" idx="0"/>
          </p:cNvCxnSpPr>
          <p:nvPr/>
        </p:nvCxnSpPr>
        <p:spPr>
          <a:xfrm>
            <a:off x="1818003" y="1292684"/>
            <a:ext cx="0" cy="70200"/>
          </a:xfrm>
          <a:prstGeom prst="straightConnector1">
            <a:avLst/>
          </a:prstGeom>
          <a:noFill/>
          <a:ln w="19050" cap="flat" cmpd="sng">
            <a:solidFill>
              <a:srgbClr val="28AFB0"/>
            </a:solidFill>
            <a:prstDash val="solid"/>
            <a:round/>
            <a:headEnd type="none" w="sm" len="sm"/>
            <a:tailEnd type="none" w="sm" len="sm"/>
          </a:ln>
        </p:spPr>
      </p:cxnSp>
      <p:cxnSp>
        <p:nvCxnSpPr>
          <p:cNvPr id="315" name="Google Shape;315;p14"/>
          <p:cNvCxnSpPr>
            <a:endCxn id="309" idx="0"/>
          </p:cNvCxnSpPr>
          <p:nvPr/>
        </p:nvCxnSpPr>
        <p:spPr>
          <a:xfrm>
            <a:off x="1818003" y="1488295"/>
            <a:ext cx="0" cy="70200"/>
          </a:xfrm>
          <a:prstGeom prst="straightConnector1">
            <a:avLst/>
          </a:prstGeom>
          <a:noFill/>
          <a:ln w="19050" cap="flat" cmpd="sng">
            <a:solidFill>
              <a:srgbClr val="28AFB0"/>
            </a:solidFill>
            <a:prstDash val="solid"/>
            <a:round/>
            <a:headEnd type="none" w="sm" len="sm"/>
            <a:tailEnd type="none" w="sm" len="sm"/>
          </a:ln>
        </p:spPr>
      </p:cxnSp>
      <p:cxnSp>
        <p:nvCxnSpPr>
          <p:cNvPr id="316" name="Google Shape;316;p14"/>
          <p:cNvCxnSpPr>
            <a:stCxn id="309" idx="4"/>
            <a:endCxn id="310" idx="0"/>
          </p:cNvCxnSpPr>
          <p:nvPr/>
        </p:nvCxnSpPr>
        <p:spPr>
          <a:xfrm>
            <a:off x="1818003" y="1683895"/>
            <a:ext cx="0" cy="70200"/>
          </a:xfrm>
          <a:prstGeom prst="straightConnector1">
            <a:avLst/>
          </a:prstGeom>
          <a:noFill/>
          <a:ln w="19050" cap="flat" cmpd="sng">
            <a:solidFill>
              <a:srgbClr val="28AFB0"/>
            </a:solidFill>
            <a:prstDash val="solid"/>
            <a:round/>
            <a:headEnd type="none" w="sm" len="sm"/>
            <a:tailEnd type="none" w="sm" len="sm"/>
          </a:ln>
        </p:spPr>
      </p:cxnSp>
      <p:grpSp>
        <p:nvGrpSpPr>
          <p:cNvPr id="317" name="Google Shape;317;p14"/>
          <p:cNvGrpSpPr/>
          <p:nvPr/>
        </p:nvGrpSpPr>
        <p:grpSpPr>
          <a:xfrm>
            <a:off x="798831" y="1040529"/>
            <a:ext cx="756600" cy="756600"/>
            <a:chOff x="911431" y="712976"/>
            <a:chExt cx="756600" cy="756600"/>
          </a:xfrm>
        </p:grpSpPr>
        <p:sp>
          <p:nvSpPr>
            <p:cNvPr id="318" name="Google Shape;318;p14"/>
            <p:cNvSpPr/>
            <p:nvPr/>
          </p:nvSpPr>
          <p:spPr>
            <a:xfrm>
              <a:off x="911431" y="712976"/>
              <a:ext cx="756600" cy="756600"/>
            </a:xfrm>
            <a:prstGeom prst="ellipse">
              <a:avLst/>
            </a:prstGeom>
            <a:solidFill>
              <a:srgbClr val="28AFB0"/>
            </a:solidFill>
            <a:ln>
              <a:noFill/>
            </a:ln>
          </p:spPr>
          <p:txBody>
            <a:bodyPr spcFirstLastPara="1" wrap="square" lIns="74725" tIns="74725" rIns="74725" bIns="74725" anchor="ctr" anchorCtr="0">
              <a:noAutofit/>
            </a:bodyPr>
            <a:lstStyle/>
            <a:p>
              <a:pPr marL="0" marR="0" lvl="0" indent="0" algn="ctr" rtl="0">
                <a:lnSpc>
                  <a:spcPct val="100000"/>
                </a:lnSpc>
                <a:spcBef>
                  <a:spcPts val="0"/>
                </a:spcBef>
                <a:spcAft>
                  <a:spcPts val="0"/>
                </a:spcAft>
                <a:buClr>
                  <a:srgbClr val="000000"/>
                </a:buClr>
                <a:buSzPts val="1144"/>
                <a:buFont typeface="Arial"/>
                <a:buNone/>
              </a:pPr>
              <a:endParaRPr sz="1144" b="0" i="0" u="none" strike="noStrike" cap="none">
                <a:solidFill>
                  <a:srgbClr val="000000"/>
                </a:solidFill>
                <a:latin typeface="Arial"/>
                <a:ea typeface="Arial"/>
                <a:cs typeface="Arial"/>
                <a:sym typeface="Arial"/>
              </a:endParaRPr>
            </a:p>
          </p:txBody>
        </p:sp>
        <p:grpSp>
          <p:nvGrpSpPr>
            <p:cNvPr id="319" name="Google Shape;319;p14"/>
            <p:cNvGrpSpPr/>
            <p:nvPr/>
          </p:nvGrpSpPr>
          <p:grpSpPr>
            <a:xfrm>
              <a:off x="1026943" y="962549"/>
              <a:ext cx="525593" cy="284002"/>
              <a:chOff x="2137658" y="4825402"/>
              <a:chExt cx="566921" cy="306333"/>
            </a:xfrm>
          </p:grpSpPr>
          <p:sp>
            <p:nvSpPr>
              <p:cNvPr id="320" name="Google Shape;320;p14"/>
              <p:cNvSpPr/>
              <p:nvPr/>
            </p:nvSpPr>
            <p:spPr>
              <a:xfrm>
                <a:off x="2334890" y="4825402"/>
                <a:ext cx="369689" cy="232185"/>
              </a:xfrm>
              <a:custGeom>
                <a:avLst/>
                <a:gdLst/>
                <a:ahLst/>
                <a:cxnLst/>
                <a:rect l="l" t="t" r="r" b="b"/>
                <a:pathLst>
                  <a:path w="27203" h="17085" fill="none" extrusionOk="0">
                    <a:moveTo>
                      <a:pt x="27202" y="3390"/>
                    </a:moveTo>
                    <a:cubicBezTo>
                      <a:pt x="23031" y="3390"/>
                      <a:pt x="23031" y="3390"/>
                      <a:pt x="23031" y="3390"/>
                    </a:cubicBezTo>
                    <a:cubicBezTo>
                      <a:pt x="13297" y="262"/>
                      <a:pt x="13297" y="262"/>
                      <a:pt x="13297" y="262"/>
                    </a:cubicBezTo>
                    <a:cubicBezTo>
                      <a:pt x="12254" y="-86"/>
                      <a:pt x="11212" y="-86"/>
                      <a:pt x="10169" y="262"/>
                    </a:cubicBezTo>
                    <a:cubicBezTo>
                      <a:pt x="6692" y="957"/>
                      <a:pt x="6692" y="957"/>
                      <a:pt x="6692" y="957"/>
                    </a:cubicBezTo>
                    <a:cubicBezTo>
                      <a:pt x="5650" y="1304"/>
                      <a:pt x="4607" y="2000"/>
                      <a:pt x="3911" y="2695"/>
                    </a:cubicBezTo>
                    <a:cubicBezTo>
                      <a:pt x="783" y="5476"/>
                      <a:pt x="783" y="5476"/>
                      <a:pt x="783" y="5476"/>
                    </a:cubicBezTo>
                    <a:cubicBezTo>
                      <a:pt x="-260" y="6866"/>
                      <a:pt x="-260" y="8257"/>
                      <a:pt x="783" y="9300"/>
                    </a:cubicBezTo>
                    <a:cubicBezTo>
                      <a:pt x="1130" y="9647"/>
                      <a:pt x="1130" y="9647"/>
                      <a:pt x="1130" y="9647"/>
                    </a:cubicBezTo>
                    <a:cubicBezTo>
                      <a:pt x="2173" y="10690"/>
                      <a:pt x="3911" y="10690"/>
                      <a:pt x="4954" y="9647"/>
                    </a:cubicBezTo>
                    <a:cubicBezTo>
                      <a:pt x="5997" y="8257"/>
                      <a:pt x="7388" y="6866"/>
                      <a:pt x="7388" y="6866"/>
                    </a:cubicBezTo>
                    <a:cubicBezTo>
                      <a:pt x="8083" y="6519"/>
                      <a:pt x="8431" y="6171"/>
                      <a:pt x="9126" y="6171"/>
                    </a:cubicBezTo>
                    <a:cubicBezTo>
                      <a:pt x="10864" y="6171"/>
                      <a:pt x="10864" y="6171"/>
                      <a:pt x="10864" y="6171"/>
                    </a:cubicBezTo>
                    <a:cubicBezTo>
                      <a:pt x="11907" y="6171"/>
                      <a:pt x="12602" y="6519"/>
                      <a:pt x="13297" y="6866"/>
                    </a:cubicBezTo>
                    <a:cubicBezTo>
                      <a:pt x="22683" y="13819"/>
                      <a:pt x="22683" y="13819"/>
                      <a:pt x="22683" y="13819"/>
                    </a:cubicBezTo>
                    <a:cubicBezTo>
                      <a:pt x="23379" y="14514"/>
                      <a:pt x="23726" y="15557"/>
                      <a:pt x="23031" y="16252"/>
                    </a:cubicBezTo>
                    <a:cubicBezTo>
                      <a:pt x="23031" y="16252"/>
                      <a:pt x="23031" y="16252"/>
                      <a:pt x="23031" y="16252"/>
                    </a:cubicBezTo>
                    <a:cubicBezTo>
                      <a:pt x="22336" y="17295"/>
                      <a:pt x="21293" y="17295"/>
                      <a:pt x="20598" y="16600"/>
                    </a:cubicBezTo>
                    <a:cubicBezTo>
                      <a:pt x="15035" y="12776"/>
                      <a:pt x="15035" y="12776"/>
                      <a:pt x="15035" y="12776"/>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1" name="Google Shape;321;p14"/>
              <p:cNvSpPr/>
              <p:nvPr/>
            </p:nvSpPr>
            <p:spPr>
              <a:xfrm>
                <a:off x="2137658" y="4834861"/>
                <a:ext cx="269286" cy="46070"/>
              </a:xfrm>
              <a:custGeom>
                <a:avLst/>
                <a:gdLst/>
                <a:ahLst/>
                <a:cxnLst/>
                <a:rect l="l" t="t" r="r" b="b"/>
                <a:pathLst>
                  <a:path w="19815" h="3390" fill="none" extrusionOk="0">
                    <a:moveTo>
                      <a:pt x="0" y="3389"/>
                    </a:moveTo>
                    <a:cubicBezTo>
                      <a:pt x="4172" y="3389"/>
                      <a:pt x="4172" y="3389"/>
                      <a:pt x="4172" y="3389"/>
                    </a:cubicBezTo>
                    <a:cubicBezTo>
                      <a:pt x="13905" y="261"/>
                      <a:pt x="13905" y="261"/>
                      <a:pt x="13905" y="261"/>
                    </a:cubicBezTo>
                    <a:cubicBezTo>
                      <a:pt x="14948" y="-87"/>
                      <a:pt x="15991" y="-87"/>
                      <a:pt x="17034" y="261"/>
                    </a:cubicBezTo>
                    <a:cubicBezTo>
                      <a:pt x="19815" y="956"/>
                      <a:pt x="19815" y="956"/>
                      <a:pt x="19815" y="956"/>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2" name="Google Shape;322;p14"/>
              <p:cNvSpPr/>
              <p:nvPr/>
            </p:nvSpPr>
            <p:spPr>
              <a:xfrm>
                <a:off x="2520312" y="5003744"/>
                <a:ext cx="90210" cy="82192"/>
              </a:xfrm>
              <a:custGeom>
                <a:avLst/>
                <a:gdLst/>
                <a:ahLst/>
                <a:cxnLst/>
                <a:rect l="l" t="t" r="r" b="b"/>
                <a:pathLst>
                  <a:path w="6638" h="6048" fill="none" extrusionOk="0">
                    <a:moveTo>
                      <a:pt x="2087" y="1"/>
                    </a:moveTo>
                    <a:cubicBezTo>
                      <a:pt x="5911" y="2782"/>
                      <a:pt x="5911" y="2782"/>
                      <a:pt x="5911" y="2782"/>
                    </a:cubicBezTo>
                    <a:cubicBezTo>
                      <a:pt x="6606" y="3477"/>
                      <a:pt x="6954" y="4520"/>
                      <a:pt x="6258" y="5215"/>
                    </a:cubicBezTo>
                    <a:cubicBezTo>
                      <a:pt x="6258" y="5215"/>
                      <a:pt x="6258" y="5215"/>
                      <a:pt x="6258" y="5215"/>
                    </a:cubicBezTo>
                    <a:cubicBezTo>
                      <a:pt x="5911" y="6258"/>
                      <a:pt x="4520" y="6258"/>
                      <a:pt x="3825" y="5563"/>
                    </a:cubicBezTo>
                    <a:cubicBezTo>
                      <a:pt x="1" y="2782"/>
                      <a:pt x="1" y="2782"/>
                      <a:pt x="1" y="2782"/>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3" name="Google Shape;323;p14"/>
              <p:cNvSpPr/>
              <p:nvPr/>
            </p:nvSpPr>
            <p:spPr>
              <a:xfrm>
                <a:off x="2482518" y="5041538"/>
                <a:ext cx="85481" cy="71307"/>
              </a:xfrm>
              <a:custGeom>
                <a:avLst/>
                <a:gdLst/>
                <a:ahLst/>
                <a:cxnLst/>
                <a:rect l="l" t="t" r="r" b="b"/>
                <a:pathLst>
                  <a:path w="6290" h="5247" fill="none" extrusionOk="0">
                    <a:moveTo>
                      <a:pt x="2782" y="1"/>
                    </a:moveTo>
                    <a:cubicBezTo>
                      <a:pt x="5563" y="2086"/>
                      <a:pt x="5563" y="2086"/>
                      <a:pt x="5563" y="2086"/>
                    </a:cubicBezTo>
                    <a:cubicBezTo>
                      <a:pt x="6258" y="2782"/>
                      <a:pt x="6606" y="3824"/>
                      <a:pt x="5911" y="4520"/>
                    </a:cubicBezTo>
                    <a:cubicBezTo>
                      <a:pt x="5911" y="4520"/>
                      <a:pt x="5911" y="4520"/>
                      <a:pt x="5911" y="4520"/>
                    </a:cubicBezTo>
                    <a:cubicBezTo>
                      <a:pt x="5215" y="5215"/>
                      <a:pt x="4172" y="5563"/>
                      <a:pt x="3477" y="4867"/>
                    </a:cubicBezTo>
                    <a:cubicBezTo>
                      <a:pt x="1" y="2434"/>
                      <a:pt x="1" y="2434"/>
                      <a:pt x="1" y="2434"/>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4" name="Google Shape;324;p14"/>
              <p:cNvSpPr/>
              <p:nvPr/>
            </p:nvSpPr>
            <p:spPr>
              <a:xfrm>
                <a:off x="2440009" y="5079332"/>
                <a:ext cx="71307" cy="52403"/>
              </a:xfrm>
              <a:custGeom>
                <a:avLst/>
                <a:gdLst/>
                <a:ahLst/>
                <a:cxnLst/>
                <a:rect l="l" t="t" r="r" b="b"/>
                <a:pathLst>
                  <a:path w="5247" h="3856" fill="none" extrusionOk="0">
                    <a:moveTo>
                      <a:pt x="3477" y="1"/>
                    </a:moveTo>
                    <a:cubicBezTo>
                      <a:pt x="4519" y="696"/>
                      <a:pt x="4519" y="696"/>
                      <a:pt x="4519" y="696"/>
                    </a:cubicBezTo>
                    <a:cubicBezTo>
                      <a:pt x="5215" y="1043"/>
                      <a:pt x="5562" y="2434"/>
                      <a:pt x="4867" y="3129"/>
                    </a:cubicBezTo>
                    <a:cubicBezTo>
                      <a:pt x="4867" y="3129"/>
                      <a:pt x="4867" y="3129"/>
                      <a:pt x="4867" y="3129"/>
                    </a:cubicBezTo>
                    <a:cubicBezTo>
                      <a:pt x="4172" y="3824"/>
                      <a:pt x="3129" y="4172"/>
                      <a:pt x="2434" y="3477"/>
                    </a:cubicBezTo>
                    <a:cubicBezTo>
                      <a:pt x="0" y="1739"/>
                      <a:pt x="0" y="1739"/>
                      <a:pt x="0" y="1739"/>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5" name="Google Shape;325;p14"/>
              <p:cNvSpPr/>
              <p:nvPr/>
            </p:nvSpPr>
            <p:spPr>
              <a:xfrm>
                <a:off x="2482518" y="5074602"/>
                <a:ext cx="14" cy="14"/>
              </a:xfrm>
              <a:custGeom>
                <a:avLst/>
                <a:gdLst/>
                <a:ahLst/>
                <a:cxnLst/>
                <a:rect l="l" t="t" r="r" b="b"/>
                <a:pathLst>
                  <a:path w="1" h="1" fill="none" extrusionOk="0">
                    <a:moveTo>
                      <a:pt x="1" y="1"/>
                    </a:moveTo>
                    <a:lnTo>
                      <a:pt x="1" y="1"/>
                    </a:ln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6" name="Google Shape;326;p14"/>
              <p:cNvSpPr/>
              <p:nvPr/>
            </p:nvSpPr>
            <p:spPr>
              <a:xfrm>
                <a:off x="2258636" y="5011422"/>
                <a:ext cx="53015" cy="64974"/>
              </a:xfrm>
              <a:custGeom>
                <a:avLst/>
                <a:gdLst/>
                <a:ahLst/>
                <a:cxnLst/>
                <a:rect l="l" t="t" r="r" b="b"/>
                <a:pathLst>
                  <a:path w="3901" h="4781" fill="none" extrusionOk="0">
                    <a:moveTo>
                      <a:pt x="832" y="4650"/>
                    </a:moveTo>
                    <a:cubicBezTo>
                      <a:pt x="832" y="4650"/>
                      <a:pt x="832" y="4650"/>
                      <a:pt x="832" y="4650"/>
                    </a:cubicBezTo>
                    <a:cubicBezTo>
                      <a:pt x="136" y="4302"/>
                      <a:pt x="-211" y="3259"/>
                      <a:pt x="136" y="2217"/>
                    </a:cubicBezTo>
                    <a:cubicBezTo>
                      <a:pt x="484" y="1174"/>
                      <a:pt x="484" y="1174"/>
                      <a:pt x="484" y="1174"/>
                    </a:cubicBezTo>
                    <a:cubicBezTo>
                      <a:pt x="832" y="131"/>
                      <a:pt x="1875" y="-217"/>
                      <a:pt x="2917" y="131"/>
                    </a:cubicBezTo>
                    <a:cubicBezTo>
                      <a:pt x="2917" y="131"/>
                      <a:pt x="2917" y="131"/>
                      <a:pt x="2917" y="131"/>
                    </a:cubicBezTo>
                    <a:cubicBezTo>
                      <a:pt x="3613" y="478"/>
                      <a:pt x="4308" y="1521"/>
                      <a:pt x="3613" y="2564"/>
                    </a:cubicBezTo>
                    <a:cubicBezTo>
                      <a:pt x="3265" y="3607"/>
                      <a:pt x="3265" y="3607"/>
                      <a:pt x="3265" y="3607"/>
                    </a:cubicBezTo>
                    <a:cubicBezTo>
                      <a:pt x="2917" y="4650"/>
                      <a:pt x="1875" y="4998"/>
                      <a:pt x="832" y="4650"/>
                    </a:cubicBezTo>
                    <a:close/>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7" name="Google Shape;327;p14"/>
              <p:cNvSpPr/>
              <p:nvPr/>
            </p:nvSpPr>
            <p:spPr>
              <a:xfrm>
                <a:off x="2390908" y="5063907"/>
                <a:ext cx="53028" cy="64539"/>
              </a:xfrm>
              <a:custGeom>
                <a:avLst/>
                <a:gdLst/>
                <a:ahLst/>
                <a:cxnLst/>
                <a:rect l="l" t="t" r="r" b="b"/>
                <a:pathLst>
                  <a:path w="3902" h="4749" fill="none" extrusionOk="0">
                    <a:moveTo>
                      <a:pt x="832" y="4612"/>
                    </a:moveTo>
                    <a:cubicBezTo>
                      <a:pt x="832" y="4612"/>
                      <a:pt x="832" y="4612"/>
                      <a:pt x="832" y="4612"/>
                    </a:cubicBezTo>
                    <a:cubicBezTo>
                      <a:pt x="137" y="4264"/>
                      <a:pt x="-211" y="3221"/>
                      <a:pt x="137" y="2526"/>
                    </a:cubicBezTo>
                    <a:cubicBezTo>
                      <a:pt x="485" y="1136"/>
                      <a:pt x="485" y="1136"/>
                      <a:pt x="485" y="1136"/>
                    </a:cubicBezTo>
                    <a:cubicBezTo>
                      <a:pt x="832" y="440"/>
                      <a:pt x="1875" y="-255"/>
                      <a:pt x="2918" y="93"/>
                    </a:cubicBezTo>
                    <a:cubicBezTo>
                      <a:pt x="2918" y="93"/>
                      <a:pt x="2918" y="93"/>
                      <a:pt x="2918" y="93"/>
                    </a:cubicBezTo>
                    <a:cubicBezTo>
                      <a:pt x="3613" y="788"/>
                      <a:pt x="4309" y="1483"/>
                      <a:pt x="3613" y="2526"/>
                    </a:cubicBezTo>
                    <a:cubicBezTo>
                      <a:pt x="3266" y="3917"/>
                      <a:pt x="3266" y="3917"/>
                      <a:pt x="3266" y="3917"/>
                    </a:cubicBezTo>
                    <a:cubicBezTo>
                      <a:pt x="2918" y="4612"/>
                      <a:pt x="1875" y="4959"/>
                      <a:pt x="832" y="4612"/>
                    </a:cubicBezTo>
                    <a:close/>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8" name="Google Shape;328;p14"/>
              <p:cNvSpPr/>
              <p:nvPr/>
            </p:nvSpPr>
            <p:spPr>
              <a:xfrm>
                <a:off x="2296512" y="5020867"/>
                <a:ext cx="64457" cy="83877"/>
              </a:xfrm>
              <a:custGeom>
                <a:avLst/>
                <a:gdLst/>
                <a:ahLst/>
                <a:cxnLst/>
                <a:rect l="l" t="t" r="r" b="b"/>
                <a:pathLst>
                  <a:path w="4743" h="6172" fill="none" extrusionOk="0">
                    <a:moveTo>
                      <a:pt x="1173" y="6041"/>
                    </a:moveTo>
                    <a:cubicBezTo>
                      <a:pt x="1173" y="6041"/>
                      <a:pt x="1173" y="6041"/>
                      <a:pt x="1173" y="6041"/>
                    </a:cubicBezTo>
                    <a:cubicBezTo>
                      <a:pt x="130" y="5693"/>
                      <a:pt x="-217" y="4650"/>
                      <a:pt x="130" y="3607"/>
                    </a:cubicBezTo>
                    <a:cubicBezTo>
                      <a:pt x="1173" y="1174"/>
                      <a:pt x="1173" y="1174"/>
                      <a:pt x="1173" y="1174"/>
                    </a:cubicBezTo>
                    <a:cubicBezTo>
                      <a:pt x="1521" y="131"/>
                      <a:pt x="2564" y="-217"/>
                      <a:pt x="3607" y="131"/>
                    </a:cubicBezTo>
                    <a:cubicBezTo>
                      <a:pt x="3607" y="131"/>
                      <a:pt x="3607" y="131"/>
                      <a:pt x="3607" y="131"/>
                    </a:cubicBezTo>
                    <a:cubicBezTo>
                      <a:pt x="4302" y="479"/>
                      <a:pt x="4997" y="1522"/>
                      <a:pt x="4650" y="2564"/>
                    </a:cubicBezTo>
                    <a:cubicBezTo>
                      <a:pt x="3259" y="4998"/>
                      <a:pt x="3259" y="4998"/>
                      <a:pt x="3259" y="4998"/>
                    </a:cubicBezTo>
                    <a:cubicBezTo>
                      <a:pt x="2911" y="6041"/>
                      <a:pt x="1869" y="6388"/>
                      <a:pt x="1173" y="6041"/>
                    </a:cubicBezTo>
                    <a:close/>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29" name="Google Shape;329;p14"/>
              <p:cNvSpPr/>
              <p:nvPr/>
            </p:nvSpPr>
            <p:spPr>
              <a:xfrm>
                <a:off x="2339538" y="5039771"/>
                <a:ext cx="64457" cy="83864"/>
              </a:xfrm>
              <a:custGeom>
                <a:avLst/>
                <a:gdLst/>
                <a:ahLst/>
                <a:cxnLst/>
                <a:rect l="l" t="t" r="r" b="b"/>
                <a:pathLst>
                  <a:path w="4743" h="6171" fill="none" extrusionOk="0">
                    <a:moveTo>
                      <a:pt x="1136" y="6040"/>
                    </a:moveTo>
                    <a:cubicBezTo>
                      <a:pt x="1136" y="6040"/>
                      <a:pt x="1136" y="6040"/>
                      <a:pt x="1136" y="6040"/>
                    </a:cubicBezTo>
                    <a:cubicBezTo>
                      <a:pt x="441" y="5693"/>
                      <a:pt x="-255" y="4650"/>
                      <a:pt x="93" y="3607"/>
                    </a:cubicBezTo>
                    <a:cubicBezTo>
                      <a:pt x="1484" y="1173"/>
                      <a:pt x="1484" y="1173"/>
                      <a:pt x="1484" y="1173"/>
                    </a:cubicBezTo>
                    <a:cubicBezTo>
                      <a:pt x="1831" y="131"/>
                      <a:pt x="2874" y="-217"/>
                      <a:pt x="3569" y="131"/>
                    </a:cubicBezTo>
                    <a:cubicBezTo>
                      <a:pt x="3569" y="131"/>
                      <a:pt x="3569" y="131"/>
                      <a:pt x="3569" y="131"/>
                    </a:cubicBezTo>
                    <a:cubicBezTo>
                      <a:pt x="4612" y="478"/>
                      <a:pt x="4960" y="1521"/>
                      <a:pt x="4612" y="2564"/>
                    </a:cubicBezTo>
                    <a:cubicBezTo>
                      <a:pt x="3569" y="4997"/>
                      <a:pt x="3569" y="4997"/>
                      <a:pt x="3569" y="4997"/>
                    </a:cubicBezTo>
                    <a:cubicBezTo>
                      <a:pt x="3222" y="6040"/>
                      <a:pt x="2179" y="6388"/>
                      <a:pt x="1136" y="6040"/>
                    </a:cubicBezTo>
                    <a:close/>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30" name="Google Shape;330;p14"/>
              <p:cNvSpPr/>
              <p:nvPr/>
            </p:nvSpPr>
            <p:spPr>
              <a:xfrm>
                <a:off x="2137658" y="5013189"/>
                <a:ext cx="122840" cy="23633"/>
              </a:xfrm>
              <a:custGeom>
                <a:avLst/>
                <a:gdLst/>
                <a:ahLst/>
                <a:cxnLst/>
                <a:rect l="l" t="t" r="r" b="b"/>
                <a:pathLst>
                  <a:path w="9039" h="1739" fill="none" extrusionOk="0">
                    <a:moveTo>
                      <a:pt x="0" y="1"/>
                    </a:moveTo>
                    <a:cubicBezTo>
                      <a:pt x="3476" y="1"/>
                      <a:pt x="3476" y="1"/>
                      <a:pt x="3476" y="1"/>
                    </a:cubicBezTo>
                    <a:cubicBezTo>
                      <a:pt x="4867" y="1"/>
                      <a:pt x="6257" y="348"/>
                      <a:pt x="7300" y="696"/>
                    </a:cubicBezTo>
                    <a:cubicBezTo>
                      <a:pt x="9038" y="1739"/>
                      <a:pt x="9038" y="1739"/>
                      <a:pt x="9038" y="1739"/>
                    </a:cubicBez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sp>
            <p:nvSpPr>
              <p:cNvPr id="331" name="Google Shape;331;p14"/>
              <p:cNvSpPr/>
              <p:nvPr/>
            </p:nvSpPr>
            <p:spPr>
              <a:xfrm>
                <a:off x="2628978" y="5003744"/>
                <a:ext cx="75601" cy="14"/>
              </a:xfrm>
              <a:custGeom>
                <a:avLst/>
                <a:gdLst/>
                <a:ahLst/>
                <a:cxnLst/>
                <a:rect l="l" t="t" r="r" b="b"/>
                <a:pathLst>
                  <a:path w="5563" h="1" fill="none" extrusionOk="0">
                    <a:moveTo>
                      <a:pt x="5562" y="1"/>
                    </a:moveTo>
                    <a:lnTo>
                      <a:pt x="0" y="1"/>
                    </a:lnTo>
                  </a:path>
                </a:pathLst>
              </a:custGeom>
              <a:solidFill>
                <a:srgbClr val="28AFB0"/>
              </a:solidFill>
              <a:ln w="19050" cap="rnd" cmpd="sng">
                <a:solidFill>
                  <a:schemeClr val="lt1"/>
                </a:solidFill>
                <a:prstDash val="solid"/>
                <a:round/>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5"/>
          <p:cNvSpPr/>
          <p:nvPr/>
        </p:nvSpPr>
        <p:spPr>
          <a:xfrm>
            <a:off x="1240900" y="521025"/>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337" name="Google Shape;337;p15"/>
          <p:cNvSpPr/>
          <p:nvPr/>
        </p:nvSpPr>
        <p:spPr>
          <a:xfrm>
            <a:off x="798825" y="647881"/>
            <a:ext cx="670800" cy="670800"/>
          </a:xfrm>
          <a:prstGeom prst="ellipse">
            <a:avLst/>
          </a:prstGeom>
          <a:solidFill>
            <a:srgbClr val="28AFB0"/>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a:t>
            </a:r>
            <a:endParaRPr sz="3214" b="0" i="0" u="none" strike="noStrike" cap="none">
              <a:solidFill>
                <a:srgbClr val="FFFFFF"/>
              </a:solidFill>
              <a:latin typeface="Dosis ExtraBold"/>
              <a:ea typeface="Dosis ExtraBold"/>
              <a:cs typeface="Dosis ExtraBold"/>
              <a:sym typeface="Dosis ExtraBold"/>
            </a:endParaRPr>
          </a:p>
        </p:txBody>
      </p:sp>
      <p:sp>
        <p:nvSpPr>
          <p:cNvPr id="338" name="Google Shape;338;p15"/>
          <p:cNvSpPr txBox="1"/>
          <p:nvPr/>
        </p:nvSpPr>
        <p:spPr>
          <a:xfrm>
            <a:off x="1734025" y="594825"/>
            <a:ext cx="1824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a:solidFill>
                  <a:srgbClr val="FFFFFF"/>
                </a:solidFill>
                <a:latin typeface="Dosis"/>
                <a:ea typeface="Dosis"/>
                <a:cs typeface="Dosis"/>
                <a:sym typeface="Dosis"/>
              </a:rPr>
              <a:t>Titre</a:t>
            </a:r>
            <a:endParaRPr sz="2000" b="0" i="0" u="none" strike="noStrike" cap="none">
              <a:solidFill>
                <a:srgbClr val="FFFFFF"/>
              </a:solidFill>
              <a:latin typeface="Dosis"/>
              <a:ea typeface="Dosis"/>
              <a:cs typeface="Dosis"/>
              <a:sym typeface="Dosis"/>
            </a:endParaRPr>
          </a:p>
        </p:txBody>
      </p:sp>
      <p:sp>
        <p:nvSpPr>
          <p:cNvPr id="339" name="Google Shape;339;p15"/>
          <p:cNvSpPr/>
          <p:nvPr/>
        </p:nvSpPr>
        <p:spPr>
          <a:xfrm>
            <a:off x="801250" y="1806489"/>
            <a:ext cx="4043100" cy="1971900"/>
          </a:xfrm>
          <a:prstGeom prst="roundRect">
            <a:avLst>
              <a:gd name="adj" fmla="val 10954"/>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5"/>
          <p:cNvSpPr txBox="1"/>
          <p:nvPr/>
        </p:nvSpPr>
        <p:spPr>
          <a:xfrm>
            <a:off x="954998" y="2114873"/>
            <a:ext cx="3612900" cy="5232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p:txBody>
      </p:sp>
      <p:sp>
        <p:nvSpPr>
          <p:cNvPr id="341" name="Google Shape;341;p15"/>
          <p:cNvSpPr txBox="1"/>
          <p:nvPr/>
        </p:nvSpPr>
        <p:spPr>
          <a:xfrm>
            <a:off x="955011" y="1817418"/>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a:solidFill>
                  <a:srgbClr val="284F58"/>
                </a:solidFill>
                <a:latin typeface="Dosis"/>
                <a:ea typeface="Dosis"/>
                <a:cs typeface="Dosis"/>
                <a:sym typeface="Dosis"/>
              </a:rPr>
              <a:t>Sous-titre</a:t>
            </a:r>
            <a:endParaRPr sz="1300" b="1" i="0" u="none" strike="noStrike" cap="none">
              <a:solidFill>
                <a:srgbClr val="284F58"/>
              </a:solidFill>
              <a:latin typeface="Dosis"/>
              <a:ea typeface="Dosis"/>
              <a:cs typeface="Dosis"/>
              <a:sym typeface="Dosis"/>
            </a:endParaRPr>
          </a:p>
        </p:txBody>
      </p:sp>
      <p:sp>
        <p:nvSpPr>
          <p:cNvPr id="342" name="Google Shape;342;p15"/>
          <p:cNvSpPr/>
          <p:nvPr/>
        </p:nvSpPr>
        <p:spPr>
          <a:xfrm>
            <a:off x="801250" y="4307029"/>
            <a:ext cx="4043100" cy="2874000"/>
          </a:xfrm>
          <a:prstGeom prst="roundRect">
            <a:avLst>
              <a:gd name="adj" fmla="val 7738"/>
            </a:avLst>
          </a:prstGeom>
          <a:noFill/>
          <a:ln w="19050"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5"/>
          <p:cNvSpPr txBox="1"/>
          <p:nvPr/>
        </p:nvSpPr>
        <p:spPr>
          <a:xfrm>
            <a:off x="955011" y="3921804"/>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À QUI S’ADRESSER ?</a:t>
            </a:r>
            <a:endParaRPr sz="1300" b="0" i="0" u="none" strike="noStrike" cap="none">
              <a:solidFill>
                <a:srgbClr val="284F58"/>
              </a:solidFill>
              <a:latin typeface="Dosis ExtraBold"/>
              <a:ea typeface="Dosis ExtraBold"/>
              <a:cs typeface="Dosis ExtraBold"/>
              <a:sym typeface="Dosis ExtraBold"/>
            </a:endParaRPr>
          </a:p>
        </p:txBody>
      </p:sp>
      <p:sp>
        <p:nvSpPr>
          <p:cNvPr id="344" name="Google Shape;344;p15"/>
          <p:cNvSpPr txBox="1"/>
          <p:nvPr/>
        </p:nvSpPr>
        <p:spPr>
          <a:xfrm>
            <a:off x="955011" y="4352336"/>
            <a:ext cx="3612900" cy="3540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1129913" y="2134788"/>
            <a:ext cx="3290400" cy="3290400"/>
          </a:xfrm>
          <a:prstGeom prst="ellipse">
            <a:avLst/>
          </a:prstGeom>
          <a:solidFill>
            <a:srgbClr val="2B576E"/>
          </a:solidFill>
          <a:ln w="114300" cap="flat" cmpd="sng">
            <a:solidFill>
              <a:schemeClr val="lt1"/>
            </a:solidFill>
            <a:prstDash val="solid"/>
            <a:round/>
            <a:headEnd type="none" w="sm" len="sm"/>
            <a:tailEnd type="none" w="sm" len="sm"/>
          </a:ln>
        </p:spPr>
        <p:txBody>
          <a:bodyPr spcFirstLastPara="1" wrap="square" lIns="0" tIns="90000" rIns="0"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 sz="3100" dirty="0">
                <a:solidFill>
                  <a:schemeClr val="lt1"/>
                </a:solidFill>
                <a:latin typeface="Dosis ExtraBold"/>
                <a:ea typeface="Dosis ExtraBold"/>
                <a:cs typeface="Dosis ExtraBold"/>
                <a:sym typeface="Dosis ExtraBold"/>
              </a:rPr>
              <a:t>Information </a:t>
            </a:r>
          </a:p>
          <a:p>
            <a:pPr marL="0" marR="0" lvl="0" indent="0" algn="ctr" rtl="0">
              <a:lnSpc>
                <a:spcPct val="100000"/>
              </a:lnSpc>
              <a:spcBef>
                <a:spcPts val="0"/>
              </a:spcBef>
              <a:spcAft>
                <a:spcPts val="0"/>
              </a:spcAft>
              <a:buClr>
                <a:srgbClr val="000000"/>
              </a:buClr>
              <a:buSzPts val="3600"/>
              <a:buFont typeface="Arial"/>
              <a:buNone/>
            </a:pPr>
            <a:r>
              <a:rPr lang="fr" sz="3100" dirty="0">
                <a:solidFill>
                  <a:schemeClr val="lt1"/>
                </a:solidFill>
                <a:latin typeface="Dosis ExtraBold"/>
                <a:ea typeface="Dosis ExtraBold"/>
                <a:cs typeface="Dosis ExtraBold"/>
                <a:sym typeface="Dosis ExtraBold"/>
              </a:rPr>
              <a:t>et orientation</a:t>
            </a:r>
            <a:r>
              <a:rPr lang="fr" sz="3100" b="0" i="0" u="none" strike="noStrike" cap="none" dirty="0">
                <a:solidFill>
                  <a:schemeClr val="lt1"/>
                </a:solidFill>
                <a:latin typeface="Dosis ExtraBold"/>
                <a:ea typeface="Dosis ExtraBold"/>
                <a:cs typeface="Dosis ExtraBold"/>
                <a:sym typeface="Dosi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 </a:t>
            </a:r>
            <a:r>
              <a:rPr lang="fr" sz="3100" b="0" i="0" u="none" strike="noStrike" cap="none" dirty="0">
                <a:solidFill>
                  <a:schemeClr val="lt1"/>
                </a:solidFill>
                <a:latin typeface="Dosis ExtraBold"/>
                <a:ea typeface="Dosis ExtraBold"/>
                <a:cs typeface="Dosis ExtraBold"/>
                <a:sym typeface="Dosis ExtraBold"/>
              </a:rPr>
              <a:t>protecteurs</a:t>
            </a:r>
            <a:endParaRPr sz="3100" b="0" i="0" u="none" strike="noStrike" cap="none" dirty="0">
              <a:solidFill>
                <a:schemeClr val="lt1"/>
              </a:solidFill>
              <a:latin typeface="Dosis Medium"/>
              <a:ea typeface="Dosis Medium"/>
              <a:cs typeface="Dosis Medium"/>
              <a:sym typeface="Dosis Medium"/>
            </a:endParaRPr>
          </a:p>
        </p:txBody>
      </p:sp>
      <p:sp>
        <p:nvSpPr>
          <p:cNvPr id="351" name="Google Shape;351;p16"/>
          <p:cNvSpPr/>
          <p:nvPr/>
        </p:nvSpPr>
        <p:spPr>
          <a:xfrm>
            <a:off x="1129925" y="2134788"/>
            <a:ext cx="925800" cy="925800"/>
          </a:xfrm>
          <a:prstGeom prst="ellipse">
            <a:avLst/>
          </a:prstGeom>
          <a:solidFill>
            <a:srgbClr val="F7BD2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2" name="Google Shape;352;p16"/>
          <p:cNvGrpSpPr/>
          <p:nvPr/>
        </p:nvGrpSpPr>
        <p:grpSpPr>
          <a:xfrm>
            <a:off x="1289475" y="2320433"/>
            <a:ext cx="606699" cy="554546"/>
            <a:chOff x="764050" y="2052933"/>
            <a:chExt cx="606699" cy="554546"/>
          </a:xfrm>
        </p:grpSpPr>
        <p:grpSp>
          <p:nvGrpSpPr>
            <p:cNvPr id="353" name="Google Shape;353;p16"/>
            <p:cNvGrpSpPr/>
            <p:nvPr/>
          </p:nvGrpSpPr>
          <p:grpSpPr>
            <a:xfrm>
              <a:off x="868399" y="2052933"/>
              <a:ext cx="502350" cy="260264"/>
              <a:chOff x="868399" y="1990133"/>
              <a:chExt cx="502350" cy="260264"/>
            </a:xfrm>
          </p:grpSpPr>
          <p:sp>
            <p:nvSpPr>
              <p:cNvPr id="354" name="Google Shape;354;p16"/>
              <p:cNvSpPr/>
              <p:nvPr/>
            </p:nvSpPr>
            <p:spPr>
              <a:xfrm rot="-5400000" flipH="1">
                <a:off x="1043900" y="1820673"/>
                <a:ext cx="151328" cy="490248"/>
              </a:xfrm>
              <a:custGeom>
                <a:avLst/>
                <a:gdLst/>
                <a:ahLst/>
                <a:cxnLst/>
                <a:rect l="l" t="t" r="r" b="b"/>
                <a:pathLst>
                  <a:path w="8692" h="28159" fill="none" extrusionOk="0">
                    <a:moveTo>
                      <a:pt x="4520" y="9039"/>
                    </a:moveTo>
                    <a:cubicBezTo>
                      <a:pt x="4520" y="2434"/>
                      <a:pt x="4520" y="2434"/>
                      <a:pt x="4520" y="2434"/>
                    </a:cubicBezTo>
                    <a:cubicBezTo>
                      <a:pt x="4520" y="1044"/>
                      <a:pt x="3477" y="1"/>
                      <a:pt x="2086" y="1"/>
                    </a:cubicBezTo>
                    <a:cubicBezTo>
                      <a:pt x="2086" y="1"/>
                      <a:pt x="2086" y="1"/>
                      <a:pt x="2086" y="1"/>
                    </a:cubicBezTo>
                    <a:cubicBezTo>
                      <a:pt x="1044" y="1"/>
                      <a:pt x="1" y="1044"/>
                      <a:pt x="1" y="2434"/>
                    </a:cubicBezTo>
                    <a:cubicBezTo>
                      <a:pt x="1" y="11820"/>
                      <a:pt x="1" y="11820"/>
                      <a:pt x="1" y="11820"/>
                    </a:cubicBezTo>
                    <a:cubicBezTo>
                      <a:pt x="1" y="17034"/>
                      <a:pt x="3129" y="21554"/>
                      <a:pt x="7996" y="22944"/>
                    </a:cubicBezTo>
                    <a:cubicBezTo>
                      <a:pt x="7996" y="22944"/>
                      <a:pt x="7996" y="22944"/>
                      <a:pt x="7996" y="22944"/>
                    </a:cubicBezTo>
                    <a:cubicBezTo>
                      <a:pt x="8344" y="23292"/>
                      <a:pt x="8691" y="23292"/>
                      <a:pt x="8691" y="23987"/>
                    </a:cubicBezTo>
                    <a:cubicBezTo>
                      <a:pt x="8691" y="28158"/>
                      <a:pt x="8691" y="28158"/>
                      <a:pt x="8691" y="28158"/>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55" name="Google Shape;355;p16"/>
              <p:cNvSpPr/>
              <p:nvPr/>
            </p:nvSpPr>
            <p:spPr>
              <a:xfrm rot="-5400000" flipH="1">
                <a:off x="916816" y="1990134"/>
                <a:ext cx="66593" cy="163428"/>
              </a:xfrm>
              <a:custGeom>
                <a:avLst/>
                <a:gdLst/>
                <a:ahLst/>
                <a:cxnLst/>
                <a:rect l="l" t="t" r="r" b="b"/>
                <a:pathLst>
                  <a:path w="3825" h="9387" fill="none" extrusionOk="0">
                    <a:moveTo>
                      <a:pt x="3825" y="9386"/>
                    </a:moveTo>
                    <a:cubicBezTo>
                      <a:pt x="3825" y="2086"/>
                      <a:pt x="3825" y="2086"/>
                      <a:pt x="3825" y="2086"/>
                    </a:cubicBezTo>
                    <a:cubicBezTo>
                      <a:pt x="3825" y="1043"/>
                      <a:pt x="2782" y="0"/>
                      <a:pt x="1391" y="0"/>
                    </a:cubicBezTo>
                    <a:cubicBezTo>
                      <a:pt x="1391" y="0"/>
                      <a:pt x="1391" y="0"/>
                      <a:pt x="1391" y="0"/>
                    </a:cubicBezTo>
                    <a:cubicBezTo>
                      <a:pt x="1044" y="0"/>
                      <a:pt x="348" y="0"/>
                      <a:pt x="1" y="348"/>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56" name="Google Shape;356;p16"/>
              <p:cNvSpPr/>
              <p:nvPr/>
            </p:nvSpPr>
            <p:spPr>
              <a:xfrm rot="-5400000" flipH="1">
                <a:off x="968254" y="2035531"/>
                <a:ext cx="30276" cy="169469"/>
              </a:xfrm>
              <a:custGeom>
                <a:avLst/>
                <a:gdLst/>
                <a:ahLst/>
                <a:cxnLst/>
                <a:rect l="l" t="t" r="r" b="b"/>
                <a:pathLst>
                  <a:path w="1739" h="9734" fill="none" extrusionOk="0">
                    <a:moveTo>
                      <a:pt x="1739" y="9734"/>
                    </a:moveTo>
                    <a:cubicBezTo>
                      <a:pt x="1739" y="2434"/>
                      <a:pt x="1739" y="2434"/>
                      <a:pt x="1739" y="2434"/>
                    </a:cubicBezTo>
                    <a:cubicBezTo>
                      <a:pt x="1739" y="1391"/>
                      <a:pt x="1043" y="348"/>
                      <a:pt x="1" y="0"/>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57" name="Google Shape;357;p16"/>
              <p:cNvSpPr/>
              <p:nvPr/>
            </p:nvSpPr>
            <p:spPr>
              <a:xfrm rot="-5400000" flipH="1">
                <a:off x="1013642" y="2080919"/>
                <a:ext cx="36335" cy="145269"/>
              </a:xfrm>
              <a:custGeom>
                <a:avLst/>
                <a:gdLst/>
                <a:ahLst/>
                <a:cxnLst/>
                <a:rect l="l" t="t" r="r" b="b"/>
                <a:pathLst>
                  <a:path w="2087" h="8344" fill="none" extrusionOk="0">
                    <a:moveTo>
                      <a:pt x="2086" y="8344"/>
                    </a:moveTo>
                    <a:cubicBezTo>
                      <a:pt x="2086" y="2086"/>
                      <a:pt x="2086" y="2086"/>
                      <a:pt x="2086" y="2086"/>
                    </a:cubicBezTo>
                    <a:cubicBezTo>
                      <a:pt x="2086" y="1044"/>
                      <a:pt x="1044" y="1"/>
                      <a:pt x="1" y="1"/>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58" name="Google Shape;358;p16"/>
              <p:cNvSpPr/>
              <p:nvPr/>
            </p:nvSpPr>
            <p:spPr>
              <a:xfrm rot="-5400000" flipH="1">
                <a:off x="1101407" y="1981055"/>
                <a:ext cx="202757" cy="335926"/>
              </a:xfrm>
              <a:custGeom>
                <a:avLst/>
                <a:gdLst/>
                <a:ahLst/>
                <a:cxnLst/>
                <a:rect l="l" t="t" r="r" b="b"/>
                <a:pathLst>
                  <a:path w="11646" h="19295" fill="none" extrusionOk="0">
                    <a:moveTo>
                      <a:pt x="5041" y="8170"/>
                    </a:moveTo>
                    <a:cubicBezTo>
                      <a:pt x="522" y="3651"/>
                      <a:pt x="522" y="3651"/>
                      <a:pt x="522" y="3651"/>
                    </a:cubicBezTo>
                    <a:cubicBezTo>
                      <a:pt x="-174" y="2608"/>
                      <a:pt x="-174" y="1218"/>
                      <a:pt x="522" y="522"/>
                    </a:cubicBezTo>
                    <a:cubicBezTo>
                      <a:pt x="522" y="522"/>
                      <a:pt x="522" y="522"/>
                      <a:pt x="522" y="522"/>
                    </a:cubicBezTo>
                    <a:cubicBezTo>
                      <a:pt x="1217" y="-173"/>
                      <a:pt x="2607" y="-173"/>
                      <a:pt x="3303" y="522"/>
                    </a:cubicBezTo>
                    <a:cubicBezTo>
                      <a:pt x="7126" y="4346"/>
                      <a:pt x="7126" y="4346"/>
                      <a:pt x="7126" y="4346"/>
                    </a:cubicBezTo>
                    <a:cubicBezTo>
                      <a:pt x="7822" y="4694"/>
                      <a:pt x="8169" y="5041"/>
                      <a:pt x="8865" y="5389"/>
                    </a:cubicBezTo>
                    <a:cubicBezTo>
                      <a:pt x="8865" y="5389"/>
                      <a:pt x="8865" y="5389"/>
                      <a:pt x="8865" y="5389"/>
                    </a:cubicBezTo>
                    <a:cubicBezTo>
                      <a:pt x="10603" y="6084"/>
                      <a:pt x="11646" y="7822"/>
                      <a:pt x="11646" y="9561"/>
                    </a:cubicBezTo>
                    <a:cubicBezTo>
                      <a:pt x="11646" y="19294"/>
                      <a:pt x="11646" y="19294"/>
                      <a:pt x="11646" y="19294"/>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grpSp>
        <p:grpSp>
          <p:nvGrpSpPr>
            <p:cNvPr id="359" name="Google Shape;359;p16"/>
            <p:cNvGrpSpPr/>
            <p:nvPr/>
          </p:nvGrpSpPr>
          <p:grpSpPr>
            <a:xfrm>
              <a:off x="764050" y="2347216"/>
              <a:ext cx="502350" cy="260263"/>
              <a:chOff x="764050" y="2347216"/>
              <a:chExt cx="502350" cy="260263"/>
            </a:xfrm>
          </p:grpSpPr>
          <p:sp>
            <p:nvSpPr>
              <p:cNvPr id="360" name="Google Shape;360;p16"/>
              <p:cNvSpPr/>
              <p:nvPr/>
            </p:nvSpPr>
            <p:spPr>
              <a:xfrm rot="5400000">
                <a:off x="939571" y="2286691"/>
                <a:ext cx="151328" cy="490248"/>
              </a:xfrm>
              <a:custGeom>
                <a:avLst/>
                <a:gdLst/>
                <a:ahLst/>
                <a:cxnLst/>
                <a:rect l="l" t="t" r="r" b="b"/>
                <a:pathLst>
                  <a:path w="8692" h="28159" fill="none" extrusionOk="0">
                    <a:moveTo>
                      <a:pt x="4172" y="9039"/>
                    </a:moveTo>
                    <a:cubicBezTo>
                      <a:pt x="4172" y="2434"/>
                      <a:pt x="4172" y="2434"/>
                      <a:pt x="4172" y="2434"/>
                    </a:cubicBezTo>
                    <a:cubicBezTo>
                      <a:pt x="4172" y="1044"/>
                      <a:pt x="5215" y="1"/>
                      <a:pt x="6258" y="1"/>
                    </a:cubicBezTo>
                    <a:cubicBezTo>
                      <a:pt x="6258" y="1"/>
                      <a:pt x="6258" y="1"/>
                      <a:pt x="6258" y="1"/>
                    </a:cubicBezTo>
                    <a:cubicBezTo>
                      <a:pt x="7649" y="1"/>
                      <a:pt x="8692" y="1044"/>
                      <a:pt x="8692" y="2434"/>
                    </a:cubicBezTo>
                    <a:cubicBezTo>
                      <a:pt x="8692" y="11820"/>
                      <a:pt x="8692" y="11820"/>
                      <a:pt x="8692" y="11820"/>
                    </a:cubicBezTo>
                    <a:cubicBezTo>
                      <a:pt x="8692" y="17034"/>
                      <a:pt x="5215" y="21554"/>
                      <a:pt x="696" y="22944"/>
                    </a:cubicBezTo>
                    <a:cubicBezTo>
                      <a:pt x="696" y="22944"/>
                      <a:pt x="696" y="22944"/>
                      <a:pt x="696" y="22944"/>
                    </a:cubicBezTo>
                    <a:cubicBezTo>
                      <a:pt x="349" y="23292"/>
                      <a:pt x="1" y="23292"/>
                      <a:pt x="1" y="23987"/>
                    </a:cubicBezTo>
                    <a:cubicBezTo>
                      <a:pt x="1" y="28158"/>
                      <a:pt x="1" y="28158"/>
                      <a:pt x="1" y="28158"/>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61" name="Google Shape;361;p16"/>
              <p:cNvSpPr/>
              <p:nvPr/>
            </p:nvSpPr>
            <p:spPr>
              <a:xfrm rot="5400000">
                <a:off x="1151390" y="2444051"/>
                <a:ext cx="66593" cy="163428"/>
              </a:xfrm>
              <a:custGeom>
                <a:avLst/>
                <a:gdLst/>
                <a:ahLst/>
                <a:cxnLst/>
                <a:rect l="l" t="t" r="r" b="b"/>
                <a:pathLst>
                  <a:path w="3825" h="9387" fill="none" extrusionOk="0">
                    <a:moveTo>
                      <a:pt x="1" y="9386"/>
                    </a:moveTo>
                    <a:cubicBezTo>
                      <a:pt x="1" y="2086"/>
                      <a:pt x="1" y="2086"/>
                      <a:pt x="1" y="2086"/>
                    </a:cubicBezTo>
                    <a:cubicBezTo>
                      <a:pt x="1" y="1043"/>
                      <a:pt x="1044" y="0"/>
                      <a:pt x="2086" y="0"/>
                    </a:cubicBezTo>
                    <a:cubicBezTo>
                      <a:pt x="2086" y="0"/>
                      <a:pt x="2086" y="0"/>
                      <a:pt x="2086" y="0"/>
                    </a:cubicBezTo>
                    <a:cubicBezTo>
                      <a:pt x="2782" y="0"/>
                      <a:pt x="3477" y="0"/>
                      <a:pt x="3825" y="348"/>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62" name="Google Shape;362;p16"/>
              <p:cNvSpPr/>
              <p:nvPr/>
            </p:nvSpPr>
            <p:spPr>
              <a:xfrm rot="5400000">
                <a:off x="1133239" y="2389584"/>
                <a:ext cx="36335" cy="169469"/>
              </a:xfrm>
              <a:custGeom>
                <a:avLst/>
                <a:gdLst/>
                <a:ahLst/>
                <a:cxnLst/>
                <a:rect l="l" t="t" r="r" b="b"/>
                <a:pathLst>
                  <a:path w="2087" h="9734" fill="none" extrusionOk="0">
                    <a:moveTo>
                      <a:pt x="1" y="9734"/>
                    </a:moveTo>
                    <a:cubicBezTo>
                      <a:pt x="1" y="2434"/>
                      <a:pt x="1" y="2434"/>
                      <a:pt x="1" y="2434"/>
                    </a:cubicBezTo>
                    <a:cubicBezTo>
                      <a:pt x="1" y="1391"/>
                      <a:pt x="1044" y="348"/>
                      <a:pt x="2087" y="0"/>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63" name="Google Shape;363;p16"/>
              <p:cNvSpPr/>
              <p:nvPr/>
            </p:nvSpPr>
            <p:spPr>
              <a:xfrm rot="5400000">
                <a:off x="1087851" y="2368396"/>
                <a:ext cx="30276" cy="145269"/>
              </a:xfrm>
              <a:custGeom>
                <a:avLst/>
                <a:gdLst/>
                <a:ahLst/>
                <a:cxnLst/>
                <a:rect l="l" t="t" r="r" b="b"/>
                <a:pathLst>
                  <a:path w="1739" h="8344" fill="none" extrusionOk="0">
                    <a:moveTo>
                      <a:pt x="1" y="8344"/>
                    </a:moveTo>
                    <a:cubicBezTo>
                      <a:pt x="1" y="2086"/>
                      <a:pt x="1" y="2086"/>
                      <a:pt x="1" y="2086"/>
                    </a:cubicBezTo>
                    <a:cubicBezTo>
                      <a:pt x="1" y="1044"/>
                      <a:pt x="696" y="1"/>
                      <a:pt x="1739" y="1"/>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64" name="Google Shape;364;p16"/>
              <p:cNvSpPr/>
              <p:nvPr/>
            </p:nvSpPr>
            <p:spPr>
              <a:xfrm rot="5400000">
                <a:off x="830626" y="2280640"/>
                <a:ext cx="202774" cy="335926"/>
              </a:xfrm>
              <a:custGeom>
                <a:avLst/>
                <a:gdLst/>
                <a:ahLst/>
                <a:cxnLst/>
                <a:rect l="l" t="t" r="r" b="b"/>
                <a:pathLst>
                  <a:path w="11647" h="19295" fill="none" extrusionOk="0">
                    <a:moveTo>
                      <a:pt x="6606" y="8170"/>
                    </a:moveTo>
                    <a:cubicBezTo>
                      <a:pt x="11125" y="3651"/>
                      <a:pt x="11125" y="3651"/>
                      <a:pt x="11125" y="3651"/>
                    </a:cubicBezTo>
                    <a:cubicBezTo>
                      <a:pt x="11820" y="2608"/>
                      <a:pt x="11820" y="1218"/>
                      <a:pt x="11125" y="522"/>
                    </a:cubicBezTo>
                    <a:cubicBezTo>
                      <a:pt x="11125" y="522"/>
                      <a:pt x="11125" y="522"/>
                      <a:pt x="11125" y="522"/>
                    </a:cubicBezTo>
                    <a:cubicBezTo>
                      <a:pt x="10082" y="-173"/>
                      <a:pt x="9039" y="-173"/>
                      <a:pt x="7996" y="522"/>
                    </a:cubicBezTo>
                    <a:cubicBezTo>
                      <a:pt x="4520" y="4346"/>
                      <a:pt x="4520" y="4346"/>
                      <a:pt x="4520" y="4346"/>
                    </a:cubicBezTo>
                    <a:cubicBezTo>
                      <a:pt x="3825" y="4694"/>
                      <a:pt x="3477" y="5041"/>
                      <a:pt x="2782" y="5389"/>
                    </a:cubicBezTo>
                    <a:cubicBezTo>
                      <a:pt x="2782" y="5389"/>
                      <a:pt x="2782" y="5389"/>
                      <a:pt x="2782" y="5389"/>
                    </a:cubicBezTo>
                    <a:cubicBezTo>
                      <a:pt x="1044" y="6084"/>
                      <a:pt x="1" y="7822"/>
                      <a:pt x="1" y="9561"/>
                    </a:cubicBezTo>
                    <a:cubicBezTo>
                      <a:pt x="1" y="19294"/>
                      <a:pt x="1" y="19294"/>
                      <a:pt x="1" y="19294"/>
                    </a:cubicBezTo>
                  </a:path>
                </a:pathLst>
              </a:custGeom>
              <a:noFill/>
              <a:ln w="28575" cap="rnd" cmpd="sng">
                <a:solidFill>
                  <a:schemeClr val="lt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p:nvPr/>
        </p:nvSpPr>
        <p:spPr>
          <a:xfrm>
            <a:off x="1282600" y="2644663"/>
            <a:ext cx="3297600" cy="3887100"/>
          </a:xfrm>
          <a:prstGeom prst="roundRect">
            <a:avLst>
              <a:gd name="adj" fmla="val 11332"/>
            </a:avLst>
          </a:prstGeom>
          <a:no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143642"/>
              </a:solidFill>
              <a:latin typeface="Dosis SemiBold"/>
              <a:ea typeface="Dosis SemiBold"/>
              <a:cs typeface="Dosis SemiBold"/>
              <a:sym typeface="Dosis SemiBold"/>
            </a:endParaRPr>
          </a:p>
        </p:txBody>
      </p:sp>
      <p:sp>
        <p:nvSpPr>
          <p:cNvPr id="370" name="Google Shape;370;p17"/>
          <p:cNvSpPr txBox="1"/>
          <p:nvPr/>
        </p:nvSpPr>
        <p:spPr>
          <a:xfrm>
            <a:off x="1529700" y="3011913"/>
            <a:ext cx="29289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Quelle est la situation actuelle de votre interlocuteur ?</a:t>
            </a:r>
            <a:endParaRPr sz="1500" b="1" i="0" u="none" strike="noStrike" cap="none" dirty="0">
              <a:solidFill>
                <a:srgbClr val="284F58"/>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500"/>
              <a:buFont typeface="Arial"/>
              <a:buNone/>
            </a:pPr>
            <a:r>
              <a:rPr lang="fr" sz="1500" b="0" i="0" u="none" strike="noStrike" cap="none" dirty="0">
                <a:solidFill>
                  <a:srgbClr val="284F58"/>
                </a:solidFill>
                <a:latin typeface="Dosis"/>
                <a:ea typeface="Dosis"/>
                <a:cs typeface="Dosis"/>
                <a:sym typeface="Dosis"/>
              </a:rPr>
              <a:t>Déjà protecteur d’un proche ou en devenir</a:t>
            </a:r>
            <a:endParaRPr sz="1500" b="0" i="0" u="none" strike="noStrike" cap="none" dirty="0">
              <a:solidFill>
                <a:srgbClr val="284F58"/>
              </a:solidFill>
              <a:latin typeface="Dosis"/>
              <a:ea typeface="Dosis"/>
              <a:cs typeface="Dosis"/>
              <a:sym typeface="Dosis"/>
            </a:endParaRPr>
          </a:p>
        </p:txBody>
      </p:sp>
      <p:sp>
        <p:nvSpPr>
          <p:cNvPr id="371" name="Google Shape;371;p17"/>
          <p:cNvSpPr txBox="1"/>
          <p:nvPr/>
        </p:nvSpPr>
        <p:spPr>
          <a:xfrm>
            <a:off x="1529700" y="4303438"/>
            <a:ext cx="29289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a:solidFill>
                  <a:srgbClr val="284F58"/>
                </a:solidFill>
                <a:latin typeface="Dosis"/>
                <a:ea typeface="Dosis"/>
                <a:cs typeface="Dosis"/>
                <a:sym typeface="Dosis"/>
              </a:rPr>
              <a:t>Quels sont ses  besoins ?</a:t>
            </a:r>
            <a:endParaRPr sz="1500" b="1" i="0" u="none" strike="noStrike" cap="none">
              <a:solidFill>
                <a:srgbClr val="284F58"/>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500"/>
              <a:buFont typeface="Arial"/>
              <a:buNone/>
            </a:pPr>
            <a:r>
              <a:rPr lang="fr" sz="1500" b="0" i="0" u="none" strike="noStrike" cap="none">
                <a:solidFill>
                  <a:srgbClr val="284F58"/>
                </a:solidFill>
                <a:latin typeface="Dosis"/>
                <a:ea typeface="Dosis"/>
                <a:cs typeface="Dosis"/>
                <a:sym typeface="Dosis"/>
              </a:rPr>
              <a:t>Besoin d’éclairage, remonter une alerte, faire évoluer la situation …</a:t>
            </a:r>
            <a:endParaRPr sz="1500" b="0" i="0" u="none" strike="noStrike" cap="none">
              <a:solidFill>
                <a:srgbClr val="284F58"/>
              </a:solidFill>
              <a:latin typeface="Dosis"/>
              <a:ea typeface="Dosis"/>
              <a:cs typeface="Dosis"/>
              <a:sym typeface="Dosis"/>
            </a:endParaRPr>
          </a:p>
        </p:txBody>
      </p:sp>
      <p:sp>
        <p:nvSpPr>
          <p:cNvPr id="372" name="Google Shape;372;p17"/>
          <p:cNvSpPr txBox="1"/>
          <p:nvPr/>
        </p:nvSpPr>
        <p:spPr>
          <a:xfrm>
            <a:off x="1529700" y="5363938"/>
            <a:ext cx="29289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a:solidFill>
                  <a:srgbClr val="284F58"/>
                </a:solidFill>
                <a:latin typeface="Dosis"/>
                <a:ea typeface="Dosis"/>
                <a:cs typeface="Dosis"/>
                <a:sym typeface="Dosis"/>
              </a:rPr>
              <a:t>A-t-il déjà contacté des structures, organismes ou professionnels compétents ?</a:t>
            </a:r>
            <a:endParaRPr sz="1500" b="1" i="0" u="none" strike="noStrike" cap="none">
              <a:solidFill>
                <a:srgbClr val="284F58"/>
              </a:solidFill>
              <a:latin typeface="Dosis"/>
              <a:ea typeface="Dosis"/>
              <a:cs typeface="Dosis"/>
              <a:sym typeface="Dosis"/>
            </a:endParaRPr>
          </a:p>
        </p:txBody>
      </p:sp>
      <p:sp>
        <p:nvSpPr>
          <p:cNvPr id="373" name="Google Shape;373;p17"/>
          <p:cNvSpPr/>
          <p:nvPr/>
        </p:nvSpPr>
        <p:spPr>
          <a:xfrm>
            <a:off x="1282600" y="71687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dirty="0">
                <a:solidFill>
                  <a:srgbClr val="FFFFFF"/>
                </a:solidFill>
                <a:latin typeface="Dosis ExtraBold"/>
                <a:ea typeface="Dosis ExtraBold"/>
                <a:cs typeface="Dosis ExtraBold"/>
                <a:sym typeface="Dosis ExtraBold"/>
              </a:rPr>
              <a:t>PRISE DE CONTACT</a:t>
            </a:r>
            <a:endParaRPr sz="2100" b="0" i="0" u="none" strike="noStrike" cap="none" dirty="0">
              <a:solidFill>
                <a:srgbClr val="FFFFFF"/>
              </a:solidFill>
              <a:latin typeface="Dosis ExtraBold"/>
              <a:ea typeface="Dosis ExtraBold"/>
              <a:cs typeface="Dosis ExtraBold"/>
              <a:sym typeface="Dosis ExtraBold"/>
            </a:endParaRPr>
          </a:p>
          <a:p>
            <a:pPr marL="0" marR="0" lvl="0" indent="0" algn="ctr" rtl="0">
              <a:lnSpc>
                <a:spcPct val="100000"/>
              </a:lnSpc>
              <a:spcBef>
                <a:spcPts val="0"/>
              </a:spcBef>
              <a:spcAft>
                <a:spcPts val="0"/>
              </a:spcAft>
              <a:buClr>
                <a:srgbClr val="000000"/>
              </a:buClr>
              <a:buSzPts val="1100"/>
              <a:buFont typeface="Arial"/>
              <a:buNone/>
            </a:pPr>
            <a:r>
              <a:rPr lang="fr" sz="1900" b="0" i="0" u="none" strike="noStrike" cap="none" dirty="0">
                <a:solidFill>
                  <a:srgbClr val="FFFFFF"/>
                </a:solidFill>
                <a:latin typeface="Dosis Medium"/>
                <a:ea typeface="Dosis Medium"/>
                <a:cs typeface="Dosis Medium"/>
                <a:sym typeface="Dosis Medium"/>
              </a:rPr>
              <a:t>parcours protecteurs</a:t>
            </a:r>
            <a:endParaRPr sz="2100" b="0" i="0" u="none" strike="noStrike" cap="none" dirty="0">
              <a:solidFill>
                <a:srgbClr val="FFFFFF"/>
              </a:solidFill>
              <a:latin typeface="Dosis ExtraBold"/>
              <a:ea typeface="Dosis ExtraBold"/>
              <a:cs typeface="Dosis ExtraBold"/>
              <a:sym typeface="Dosis ExtraBold"/>
            </a:endParaRPr>
          </a:p>
        </p:txBody>
      </p:sp>
      <p:sp>
        <p:nvSpPr>
          <p:cNvPr id="374" name="Google Shape;374;p17"/>
          <p:cNvSpPr/>
          <p:nvPr/>
        </p:nvSpPr>
        <p:spPr>
          <a:xfrm>
            <a:off x="2469850" y="2025413"/>
            <a:ext cx="925800" cy="9258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5" name="Google Shape;375;p17"/>
          <p:cNvGrpSpPr/>
          <p:nvPr/>
        </p:nvGrpSpPr>
        <p:grpSpPr>
          <a:xfrm>
            <a:off x="2629400" y="2211058"/>
            <a:ext cx="606699" cy="554546"/>
            <a:chOff x="764050" y="2052933"/>
            <a:chExt cx="606699" cy="554546"/>
          </a:xfrm>
        </p:grpSpPr>
        <p:grpSp>
          <p:nvGrpSpPr>
            <p:cNvPr id="376" name="Google Shape;376;p17"/>
            <p:cNvGrpSpPr/>
            <p:nvPr/>
          </p:nvGrpSpPr>
          <p:grpSpPr>
            <a:xfrm>
              <a:off x="868399" y="2052933"/>
              <a:ext cx="502350" cy="260264"/>
              <a:chOff x="868399" y="1990133"/>
              <a:chExt cx="502350" cy="260264"/>
            </a:xfrm>
          </p:grpSpPr>
          <p:sp>
            <p:nvSpPr>
              <p:cNvPr id="377" name="Google Shape;377;p17"/>
              <p:cNvSpPr/>
              <p:nvPr/>
            </p:nvSpPr>
            <p:spPr>
              <a:xfrm rot="-5400000" flipH="1">
                <a:off x="1043900" y="1820673"/>
                <a:ext cx="151328" cy="490248"/>
              </a:xfrm>
              <a:custGeom>
                <a:avLst/>
                <a:gdLst/>
                <a:ahLst/>
                <a:cxnLst/>
                <a:rect l="l" t="t" r="r" b="b"/>
                <a:pathLst>
                  <a:path w="8692" h="28159" fill="none" extrusionOk="0">
                    <a:moveTo>
                      <a:pt x="4520" y="9039"/>
                    </a:moveTo>
                    <a:cubicBezTo>
                      <a:pt x="4520" y="2434"/>
                      <a:pt x="4520" y="2434"/>
                      <a:pt x="4520" y="2434"/>
                    </a:cubicBezTo>
                    <a:cubicBezTo>
                      <a:pt x="4520" y="1044"/>
                      <a:pt x="3477" y="1"/>
                      <a:pt x="2086" y="1"/>
                    </a:cubicBezTo>
                    <a:cubicBezTo>
                      <a:pt x="2086" y="1"/>
                      <a:pt x="2086" y="1"/>
                      <a:pt x="2086" y="1"/>
                    </a:cubicBezTo>
                    <a:cubicBezTo>
                      <a:pt x="1044" y="1"/>
                      <a:pt x="1" y="1044"/>
                      <a:pt x="1" y="2434"/>
                    </a:cubicBezTo>
                    <a:cubicBezTo>
                      <a:pt x="1" y="11820"/>
                      <a:pt x="1" y="11820"/>
                      <a:pt x="1" y="11820"/>
                    </a:cubicBezTo>
                    <a:cubicBezTo>
                      <a:pt x="1" y="17034"/>
                      <a:pt x="3129" y="21554"/>
                      <a:pt x="7996" y="22944"/>
                    </a:cubicBezTo>
                    <a:cubicBezTo>
                      <a:pt x="7996" y="22944"/>
                      <a:pt x="7996" y="22944"/>
                      <a:pt x="7996" y="22944"/>
                    </a:cubicBezTo>
                    <a:cubicBezTo>
                      <a:pt x="8344" y="23292"/>
                      <a:pt x="8691" y="23292"/>
                      <a:pt x="8691" y="23987"/>
                    </a:cubicBezTo>
                    <a:cubicBezTo>
                      <a:pt x="8691" y="28158"/>
                      <a:pt x="8691" y="28158"/>
                      <a:pt x="8691" y="28158"/>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78" name="Google Shape;378;p17"/>
              <p:cNvSpPr/>
              <p:nvPr/>
            </p:nvSpPr>
            <p:spPr>
              <a:xfrm rot="-5400000" flipH="1">
                <a:off x="916816" y="1990134"/>
                <a:ext cx="66593" cy="163428"/>
              </a:xfrm>
              <a:custGeom>
                <a:avLst/>
                <a:gdLst/>
                <a:ahLst/>
                <a:cxnLst/>
                <a:rect l="l" t="t" r="r" b="b"/>
                <a:pathLst>
                  <a:path w="3825" h="9387" fill="none" extrusionOk="0">
                    <a:moveTo>
                      <a:pt x="3825" y="9386"/>
                    </a:moveTo>
                    <a:cubicBezTo>
                      <a:pt x="3825" y="2086"/>
                      <a:pt x="3825" y="2086"/>
                      <a:pt x="3825" y="2086"/>
                    </a:cubicBezTo>
                    <a:cubicBezTo>
                      <a:pt x="3825" y="1043"/>
                      <a:pt x="2782" y="0"/>
                      <a:pt x="1391" y="0"/>
                    </a:cubicBezTo>
                    <a:cubicBezTo>
                      <a:pt x="1391" y="0"/>
                      <a:pt x="1391" y="0"/>
                      <a:pt x="1391" y="0"/>
                    </a:cubicBezTo>
                    <a:cubicBezTo>
                      <a:pt x="1044" y="0"/>
                      <a:pt x="348" y="0"/>
                      <a:pt x="1" y="348"/>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79" name="Google Shape;379;p17"/>
              <p:cNvSpPr/>
              <p:nvPr/>
            </p:nvSpPr>
            <p:spPr>
              <a:xfrm rot="-5400000" flipH="1">
                <a:off x="968254" y="2035531"/>
                <a:ext cx="30276" cy="169469"/>
              </a:xfrm>
              <a:custGeom>
                <a:avLst/>
                <a:gdLst/>
                <a:ahLst/>
                <a:cxnLst/>
                <a:rect l="l" t="t" r="r" b="b"/>
                <a:pathLst>
                  <a:path w="1739" h="9734" fill="none" extrusionOk="0">
                    <a:moveTo>
                      <a:pt x="1739" y="9734"/>
                    </a:moveTo>
                    <a:cubicBezTo>
                      <a:pt x="1739" y="2434"/>
                      <a:pt x="1739" y="2434"/>
                      <a:pt x="1739" y="2434"/>
                    </a:cubicBezTo>
                    <a:cubicBezTo>
                      <a:pt x="1739" y="1391"/>
                      <a:pt x="1043" y="348"/>
                      <a:pt x="1" y="0"/>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0" name="Google Shape;380;p17"/>
              <p:cNvSpPr/>
              <p:nvPr/>
            </p:nvSpPr>
            <p:spPr>
              <a:xfrm rot="-5400000" flipH="1">
                <a:off x="1013642" y="2080919"/>
                <a:ext cx="36335" cy="145269"/>
              </a:xfrm>
              <a:custGeom>
                <a:avLst/>
                <a:gdLst/>
                <a:ahLst/>
                <a:cxnLst/>
                <a:rect l="l" t="t" r="r" b="b"/>
                <a:pathLst>
                  <a:path w="2087" h="8344" fill="none" extrusionOk="0">
                    <a:moveTo>
                      <a:pt x="2086" y="8344"/>
                    </a:moveTo>
                    <a:cubicBezTo>
                      <a:pt x="2086" y="2086"/>
                      <a:pt x="2086" y="2086"/>
                      <a:pt x="2086" y="2086"/>
                    </a:cubicBezTo>
                    <a:cubicBezTo>
                      <a:pt x="2086" y="1044"/>
                      <a:pt x="1044" y="1"/>
                      <a:pt x="1" y="1"/>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1" name="Google Shape;381;p17"/>
              <p:cNvSpPr/>
              <p:nvPr/>
            </p:nvSpPr>
            <p:spPr>
              <a:xfrm rot="-5400000" flipH="1">
                <a:off x="1101407" y="1981055"/>
                <a:ext cx="202757" cy="335926"/>
              </a:xfrm>
              <a:custGeom>
                <a:avLst/>
                <a:gdLst/>
                <a:ahLst/>
                <a:cxnLst/>
                <a:rect l="l" t="t" r="r" b="b"/>
                <a:pathLst>
                  <a:path w="11646" h="19295" fill="none" extrusionOk="0">
                    <a:moveTo>
                      <a:pt x="5041" y="8170"/>
                    </a:moveTo>
                    <a:cubicBezTo>
                      <a:pt x="522" y="3651"/>
                      <a:pt x="522" y="3651"/>
                      <a:pt x="522" y="3651"/>
                    </a:cubicBezTo>
                    <a:cubicBezTo>
                      <a:pt x="-174" y="2608"/>
                      <a:pt x="-174" y="1218"/>
                      <a:pt x="522" y="522"/>
                    </a:cubicBezTo>
                    <a:cubicBezTo>
                      <a:pt x="522" y="522"/>
                      <a:pt x="522" y="522"/>
                      <a:pt x="522" y="522"/>
                    </a:cubicBezTo>
                    <a:cubicBezTo>
                      <a:pt x="1217" y="-173"/>
                      <a:pt x="2607" y="-173"/>
                      <a:pt x="3303" y="522"/>
                    </a:cubicBezTo>
                    <a:cubicBezTo>
                      <a:pt x="7126" y="4346"/>
                      <a:pt x="7126" y="4346"/>
                      <a:pt x="7126" y="4346"/>
                    </a:cubicBezTo>
                    <a:cubicBezTo>
                      <a:pt x="7822" y="4694"/>
                      <a:pt x="8169" y="5041"/>
                      <a:pt x="8865" y="5389"/>
                    </a:cubicBezTo>
                    <a:cubicBezTo>
                      <a:pt x="8865" y="5389"/>
                      <a:pt x="8865" y="5389"/>
                      <a:pt x="8865" y="5389"/>
                    </a:cubicBezTo>
                    <a:cubicBezTo>
                      <a:pt x="10603" y="6084"/>
                      <a:pt x="11646" y="7822"/>
                      <a:pt x="11646" y="9561"/>
                    </a:cubicBezTo>
                    <a:cubicBezTo>
                      <a:pt x="11646" y="19294"/>
                      <a:pt x="11646" y="19294"/>
                      <a:pt x="11646" y="19294"/>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grpSp>
        <p:grpSp>
          <p:nvGrpSpPr>
            <p:cNvPr id="382" name="Google Shape;382;p17"/>
            <p:cNvGrpSpPr/>
            <p:nvPr/>
          </p:nvGrpSpPr>
          <p:grpSpPr>
            <a:xfrm>
              <a:off x="764050" y="2347216"/>
              <a:ext cx="502350" cy="260263"/>
              <a:chOff x="764050" y="2347216"/>
              <a:chExt cx="502350" cy="260263"/>
            </a:xfrm>
          </p:grpSpPr>
          <p:sp>
            <p:nvSpPr>
              <p:cNvPr id="383" name="Google Shape;383;p17"/>
              <p:cNvSpPr/>
              <p:nvPr/>
            </p:nvSpPr>
            <p:spPr>
              <a:xfrm rot="5400000">
                <a:off x="939571" y="2286691"/>
                <a:ext cx="151328" cy="490248"/>
              </a:xfrm>
              <a:custGeom>
                <a:avLst/>
                <a:gdLst/>
                <a:ahLst/>
                <a:cxnLst/>
                <a:rect l="l" t="t" r="r" b="b"/>
                <a:pathLst>
                  <a:path w="8692" h="28159" fill="none" extrusionOk="0">
                    <a:moveTo>
                      <a:pt x="4172" y="9039"/>
                    </a:moveTo>
                    <a:cubicBezTo>
                      <a:pt x="4172" y="2434"/>
                      <a:pt x="4172" y="2434"/>
                      <a:pt x="4172" y="2434"/>
                    </a:cubicBezTo>
                    <a:cubicBezTo>
                      <a:pt x="4172" y="1044"/>
                      <a:pt x="5215" y="1"/>
                      <a:pt x="6258" y="1"/>
                    </a:cubicBezTo>
                    <a:cubicBezTo>
                      <a:pt x="6258" y="1"/>
                      <a:pt x="6258" y="1"/>
                      <a:pt x="6258" y="1"/>
                    </a:cubicBezTo>
                    <a:cubicBezTo>
                      <a:pt x="7649" y="1"/>
                      <a:pt x="8692" y="1044"/>
                      <a:pt x="8692" y="2434"/>
                    </a:cubicBezTo>
                    <a:cubicBezTo>
                      <a:pt x="8692" y="11820"/>
                      <a:pt x="8692" y="11820"/>
                      <a:pt x="8692" y="11820"/>
                    </a:cubicBezTo>
                    <a:cubicBezTo>
                      <a:pt x="8692" y="17034"/>
                      <a:pt x="5215" y="21554"/>
                      <a:pt x="696" y="22944"/>
                    </a:cubicBezTo>
                    <a:cubicBezTo>
                      <a:pt x="696" y="22944"/>
                      <a:pt x="696" y="22944"/>
                      <a:pt x="696" y="22944"/>
                    </a:cubicBezTo>
                    <a:cubicBezTo>
                      <a:pt x="349" y="23292"/>
                      <a:pt x="1" y="23292"/>
                      <a:pt x="1" y="23987"/>
                    </a:cubicBezTo>
                    <a:cubicBezTo>
                      <a:pt x="1" y="28158"/>
                      <a:pt x="1" y="28158"/>
                      <a:pt x="1" y="28158"/>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4" name="Google Shape;384;p17"/>
              <p:cNvSpPr/>
              <p:nvPr/>
            </p:nvSpPr>
            <p:spPr>
              <a:xfrm rot="5400000">
                <a:off x="1151390" y="2444051"/>
                <a:ext cx="66593" cy="163428"/>
              </a:xfrm>
              <a:custGeom>
                <a:avLst/>
                <a:gdLst/>
                <a:ahLst/>
                <a:cxnLst/>
                <a:rect l="l" t="t" r="r" b="b"/>
                <a:pathLst>
                  <a:path w="3825" h="9387" fill="none" extrusionOk="0">
                    <a:moveTo>
                      <a:pt x="1" y="9386"/>
                    </a:moveTo>
                    <a:cubicBezTo>
                      <a:pt x="1" y="2086"/>
                      <a:pt x="1" y="2086"/>
                      <a:pt x="1" y="2086"/>
                    </a:cubicBezTo>
                    <a:cubicBezTo>
                      <a:pt x="1" y="1043"/>
                      <a:pt x="1044" y="0"/>
                      <a:pt x="2086" y="0"/>
                    </a:cubicBezTo>
                    <a:cubicBezTo>
                      <a:pt x="2086" y="0"/>
                      <a:pt x="2086" y="0"/>
                      <a:pt x="2086" y="0"/>
                    </a:cubicBezTo>
                    <a:cubicBezTo>
                      <a:pt x="2782" y="0"/>
                      <a:pt x="3477" y="0"/>
                      <a:pt x="3825" y="348"/>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5" name="Google Shape;385;p17"/>
              <p:cNvSpPr/>
              <p:nvPr/>
            </p:nvSpPr>
            <p:spPr>
              <a:xfrm rot="5400000">
                <a:off x="1133239" y="2389584"/>
                <a:ext cx="36335" cy="169469"/>
              </a:xfrm>
              <a:custGeom>
                <a:avLst/>
                <a:gdLst/>
                <a:ahLst/>
                <a:cxnLst/>
                <a:rect l="l" t="t" r="r" b="b"/>
                <a:pathLst>
                  <a:path w="2087" h="9734" fill="none" extrusionOk="0">
                    <a:moveTo>
                      <a:pt x="1" y="9734"/>
                    </a:moveTo>
                    <a:cubicBezTo>
                      <a:pt x="1" y="2434"/>
                      <a:pt x="1" y="2434"/>
                      <a:pt x="1" y="2434"/>
                    </a:cubicBezTo>
                    <a:cubicBezTo>
                      <a:pt x="1" y="1391"/>
                      <a:pt x="1044" y="348"/>
                      <a:pt x="2087" y="0"/>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6" name="Google Shape;386;p17"/>
              <p:cNvSpPr/>
              <p:nvPr/>
            </p:nvSpPr>
            <p:spPr>
              <a:xfrm rot="5400000">
                <a:off x="1087851" y="2368396"/>
                <a:ext cx="30276" cy="145269"/>
              </a:xfrm>
              <a:custGeom>
                <a:avLst/>
                <a:gdLst/>
                <a:ahLst/>
                <a:cxnLst/>
                <a:rect l="l" t="t" r="r" b="b"/>
                <a:pathLst>
                  <a:path w="1739" h="8344" fill="none" extrusionOk="0">
                    <a:moveTo>
                      <a:pt x="1" y="8344"/>
                    </a:moveTo>
                    <a:cubicBezTo>
                      <a:pt x="1" y="2086"/>
                      <a:pt x="1" y="2086"/>
                      <a:pt x="1" y="2086"/>
                    </a:cubicBezTo>
                    <a:cubicBezTo>
                      <a:pt x="1" y="1044"/>
                      <a:pt x="696" y="1"/>
                      <a:pt x="1739" y="1"/>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sp>
            <p:nvSpPr>
              <p:cNvPr id="387" name="Google Shape;387;p17"/>
              <p:cNvSpPr/>
              <p:nvPr/>
            </p:nvSpPr>
            <p:spPr>
              <a:xfrm rot="5400000">
                <a:off x="830626" y="2280640"/>
                <a:ext cx="202774" cy="335926"/>
              </a:xfrm>
              <a:custGeom>
                <a:avLst/>
                <a:gdLst/>
                <a:ahLst/>
                <a:cxnLst/>
                <a:rect l="l" t="t" r="r" b="b"/>
                <a:pathLst>
                  <a:path w="11647" h="19295" fill="none" extrusionOk="0">
                    <a:moveTo>
                      <a:pt x="6606" y="8170"/>
                    </a:moveTo>
                    <a:cubicBezTo>
                      <a:pt x="11125" y="3651"/>
                      <a:pt x="11125" y="3651"/>
                      <a:pt x="11125" y="3651"/>
                    </a:cubicBezTo>
                    <a:cubicBezTo>
                      <a:pt x="11820" y="2608"/>
                      <a:pt x="11820" y="1218"/>
                      <a:pt x="11125" y="522"/>
                    </a:cubicBezTo>
                    <a:cubicBezTo>
                      <a:pt x="11125" y="522"/>
                      <a:pt x="11125" y="522"/>
                      <a:pt x="11125" y="522"/>
                    </a:cubicBezTo>
                    <a:cubicBezTo>
                      <a:pt x="10082" y="-173"/>
                      <a:pt x="9039" y="-173"/>
                      <a:pt x="7996" y="522"/>
                    </a:cubicBezTo>
                    <a:cubicBezTo>
                      <a:pt x="4520" y="4346"/>
                      <a:pt x="4520" y="4346"/>
                      <a:pt x="4520" y="4346"/>
                    </a:cubicBezTo>
                    <a:cubicBezTo>
                      <a:pt x="3825" y="4694"/>
                      <a:pt x="3477" y="5041"/>
                      <a:pt x="2782" y="5389"/>
                    </a:cubicBezTo>
                    <a:cubicBezTo>
                      <a:pt x="2782" y="5389"/>
                      <a:pt x="2782" y="5389"/>
                      <a:pt x="2782" y="5389"/>
                    </a:cubicBezTo>
                    <a:cubicBezTo>
                      <a:pt x="1044" y="6084"/>
                      <a:pt x="1" y="7822"/>
                      <a:pt x="1" y="9561"/>
                    </a:cubicBezTo>
                    <a:cubicBezTo>
                      <a:pt x="1" y="19294"/>
                      <a:pt x="1" y="19294"/>
                      <a:pt x="1" y="19294"/>
                    </a:cubicBezTo>
                  </a:path>
                </a:pathLst>
              </a:custGeom>
              <a:noFill/>
              <a:ln w="28575" cap="rnd" cmpd="sng">
                <a:solidFill>
                  <a:srgbClr val="F7BD21"/>
                </a:solidFill>
                <a:prstDash val="solid"/>
                <a:round/>
                <a:headEnd type="none" w="sm" len="sm"/>
                <a:tailEnd type="none" w="sm" len="sm"/>
              </a:ln>
            </p:spPr>
            <p:txBody>
              <a:bodyPr spcFirstLastPara="1" wrap="square" lIns="63675" tIns="63675" rIns="63675" bIns="63675" anchor="ctr" anchorCtr="0">
                <a:noAutofit/>
              </a:bodyPr>
              <a:lstStyle/>
              <a:p>
                <a:pPr marL="0" marR="0" lvl="0" indent="0" algn="l" rtl="0">
                  <a:lnSpc>
                    <a:spcPct val="100000"/>
                  </a:lnSpc>
                  <a:spcBef>
                    <a:spcPts val="0"/>
                  </a:spcBef>
                  <a:spcAft>
                    <a:spcPts val="0"/>
                  </a:spcAft>
                  <a:buClr>
                    <a:srgbClr val="000000"/>
                  </a:buClr>
                  <a:buSzPts val="1793"/>
                  <a:buFont typeface="Arial"/>
                  <a:buNone/>
                </a:pPr>
                <a:endParaRPr sz="1793" b="0" i="0" u="none" strike="noStrike" cap="none">
                  <a:solidFill>
                    <a:srgbClr val="FFFFFF"/>
                  </a:solidFill>
                  <a:latin typeface="Arial"/>
                  <a:ea typeface="Arial"/>
                  <a:cs typeface="Arial"/>
                  <a:sym typeface="Arial"/>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8" title="clé.png"/>
          <p:cNvPicPr preferRelativeResize="0"/>
          <p:nvPr/>
        </p:nvPicPr>
        <p:blipFill rotWithShape="1">
          <a:blip r:embed="rId3">
            <a:alphaModFix/>
          </a:blip>
          <a:srcRect l="23256" t="33931" r="31567" b="42941"/>
          <a:stretch/>
        </p:blipFill>
        <p:spPr>
          <a:xfrm rot="-2699955">
            <a:off x="771372" y="3466604"/>
            <a:ext cx="937035" cy="479722"/>
          </a:xfrm>
          <a:prstGeom prst="rect">
            <a:avLst/>
          </a:prstGeom>
          <a:noFill/>
          <a:ln>
            <a:noFill/>
          </a:ln>
        </p:spPr>
      </p:pic>
      <p:sp>
        <p:nvSpPr>
          <p:cNvPr id="394" name="Google Shape;394;p18"/>
          <p:cNvSpPr/>
          <p:nvPr/>
        </p:nvSpPr>
        <p:spPr>
          <a:xfrm>
            <a:off x="4610613" y="2127527"/>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1</a:t>
            </a:r>
            <a:endParaRPr sz="1400" b="0" i="0" u="none" strike="noStrike" cap="none">
              <a:solidFill>
                <a:srgbClr val="F7BD21"/>
              </a:solidFill>
              <a:latin typeface="Dosis ExtraBold"/>
              <a:ea typeface="Dosis ExtraBold"/>
              <a:cs typeface="Dosis ExtraBold"/>
              <a:sym typeface="Dosis ExtraBold"/>
            </a:endParaRPr>
          </a:p>
        </p:txBody>
      </p:sp>
      <p:sp>
        <p:nvSpPr>
          <p:cNvPr id="396" name="Google Shape;396;p18"/>
          <p:cNvSpPr/>
          <p:nvPr/>
        </p:nvSpPr>
        <p:spPr>
          <a:xfrm>
            <a:off x="4610613" y="2884265"/>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rPr>
              <a:t>2</a:t>
            </a:r>
            <a:endParaRPr sz="1400" b="0" i="0" u="none" strike="noStrike" cap="none">
              <a:solidFill>
                <a:srgbClr val="F7BD21"/>
              </a:solidFill>
              <a:latin typeface="Dosis ExtraBold"/>
              <a:ea typeface="Dosis ExtraBold"/>
              <a:cs typeface="Dosis ExtraBold"/>
              <a:sym typeface="Dosis ExtraBold"/>
            </a:endParaRPr>
          </a:p>
        </p:txBody>
      </p:sp>
      <p:sp>
        <p:nvSpPr>
          <p:cNvPr id="397" name="Google Shape;397;p18"/>
          <p:cNvSpPr txBox="1"/>
          <p:nvPr/>
        </p:nvSpPr>
        <p:spPr>
          <a:xfrm>
            <a:off x="1857313" y="1988627"/>
            <a:ext cx="2518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Connaître les dispositifs </a:t>
            </a:r>
            <a:endParaRPr sz="1500" b="1" i="0" u="none" strike="noStrike" cap="none" dirty="0">
              <a:solidFill>
                <a:srgbClr val="284F58"/>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de protection</a:t>
            </a:r>
            <a:endParaRPr sz="1500" b="0" i="0" u="none" strike="noStrike" cap="none" dirty="0">
              <a:solidFill>
                <a:srgbClr val="284F58"/>
              </a:solidFill>
              <a:latin typeface="Dosis"/>
              <a:ea typeface="Dosis"/>
              <a:cs typeface="Dosis"/>
              <a:sym typeface="Dosis"/>
            </a:endParaRPr>
          </a:p>
        </p:txBody>
      </p:sp>
      <p:sp>
        <p:nvSpPr>
          <p:cNvPr id="398" name="Google Shape;398;p18"/>
          <p:cNvSpPr txBox="1"/>
          <p:nvPr/>
        </p:nvSpPr>
        <p:spPr>
          <a:xfrm>
            <a:off x="1857313" y="2745351"/>
            <a:ext cx="2101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 sz="1500" b="1" i="0" u="none" strike="noStrike" cap="none" dirty="0">
                <a:solidFill>
                  <a:srgbClr val="284F58"/>
                </a:solidFill>
                <a:latin typeface="Dosis"/>
                <a:ea typeface="Dosis"/>
                <a:cs typeface="Dosis"/>
                <a:sym typeface="Dosis"/>
              </a:rPr>
              <a:t>Anticiper sa protection ou celle d’un proche</a:t>
            </a:r>
            <a:endParaRPr sz="1500" b="0" i="0" u="none" strike="noStrike" cap="none" dirty="0">
              <a:solidFill>
                <a:srgbClr val="284F58"/>
              </a:solidFill>
              <a:latin typeface="Dosis"/>
              <a:ea typeface="Dosis"/>
              <a:cs typeface="Dosis"/>
              <a:sym typeface="Dosis"/>
            </a:endParaRPr>
          </a:p>
        </p:txBody>
      </p:sp>
      <p:sp>
        <p:nvSpPr>
          <p:cNvPr id="399" name="Google Shape;399;p18"/>
          <p:cNvSpPr txBox="1"/>
          <p:nvPr/>
        </p:nvSpPr>
        <p:spPr>
          <a:xfrm>
            <a:off x="1857313" y="3502101"/>
            <a:ext cx="2101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Agir pour le compte d'un proche par procuration</a:t>
            </a:r>
            <a:endParaRPr sz="1500" b="1" i="0" u="none" strike="noStrike" cap="none" dirty="0">
              <a:solidFill>
                <a:srgbClr val="284F58"/>
              </a:solidFill>
              <a:latin typeface="Dosis"/>
              <a:ea typeface="Dosis"/>
              <a:cs typeface="Dosis"/>
              <a:sym typeface="Dosis"/>
            </a:endParaRPr>
          </a:p>
        </p:txBody>
      </p:sp>
      <p:sp>
        <p:nvSpPr>
          <p:cNvPr id="400" name="Google Shape;400;p18"/>
          <p:cNvSpPr txBox="1"/>
          <p:nvPr/>
        </p:nvSpPr>
        <p:spPr>
          <a:xfrm>
            <a:off x="1857313" y="4275488"/>
            <a:ext cx="21015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Protéger un proche par la famille</a:t>
            </a:r>
            <a:endParaRPr sz="1500" b="1" i="0" u="none" strike="noStrike" cap="none" dirty="0">
              <a:solidFill>
                <a:srgbClr val="284F58"/>
              </a:solidFill>
              <a:latin typeface="Dosis"/>
              <a:ea typeface="Dosis"/>
              <a:cs typeface="Dosis"/>
              <a:sym typeface="Dosis"/>
            </a:endParaRPr>
          </a:p>
        </p:txBody>
      </p:sp>
      <p:sp>
        <p:nvSpPr>
          <p:cNvPr id="401" name="Google Shape;401;p18"/>
          <p:cNvSpPr/>
          <p:nvPr/>
        </p:nvSpPr>
        <p:spPr>
          <a:xfrm>
            <a:off x="4610613" y="3641004"/>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rPr>
              <a:t>3</a:t>
            </a:r>
            <a:endParaRPr sz="1400" b="0" i="0" u="none" strike="noStrike" cap="none">
              <a:solidFill>
                <a:srgbClr val="F7BD21"/>
              </a:solidFill>
              <a:latin typeface="Dosis ExtraBold"/>
              <a:ea typeface="Dosis ExtraBold"/>
              <a:cs typeface="Dosis ExtraBold"/>
              <a:sym typeface="Dosis ExtraBold"/>
            </a:endParaRPr>
          </a:p>
        </p:txBody>
      </p:sp>
      <p:sp>
        <p:nvSpPr>
          <p:cNvPr id="395" name="Google Shape;395;p18"/>
          <p:cNvSpPr/>
          <p:nvPr/>
        </p:nvSpPr>
        <p:spPr>
          <a:xfrm>
            <a:off x="4610613" y="6667958"/>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rPr>
              <a:t>7</a:t>
            </a:r>
            <a:endParaRPr sz="1400" b="0" i="0" u="none" strike="noStrike" cap="none">
              <a:solidFill>
                <a:srgbClr val="F7BD21"/>
              </a:solidFill>
              <a:latin typeface="Dosis ExtraBold"/>
              <a:ea typeface="Dosis ExtraBold"/>
              <a:cs typeface="Dosis ExtraBold"/>
              <a:sym typeface="Dosis ExtraBold"/>
            </a:endParaRPr>
          </a:p>
        </p:txBody>
      </p:sp>
      <p:sp>
        <p:nvSpPr>
          <p:cNvPr id="402" name="Google Shape;402;p18"/>
          <p:cNvSpPr/>
          <p:nvPr/>
        </p:nvSpPr>
        <p:spPr>
          <a:xfrm>
            <a:off x="1377375" y="716875"/>
            <a:ext cx="3114300" cy="933300"/>
          </a:xfrm>
          <a:prstGeom prst="roundRect">
            <a:avLst>
              <a:gd name="adj" fmla="val 50000"/>
            </a:avLst>
          </a:prstGeom>
          <a:solidFill>
            <a:srgbClr val="F7BD21"/>
          </a:solidFill>
          <a:ln>
            <a:noFill/>
          </a:ln>
        </p:spPr>
        <p:txBody>
          <a:bodyPr spcFirstLastPara="1" wrap="square" lIns="198000" tIns="91425" rIns="91425" bIns="91425" anchor="ctr" anchorCtr="0">
            <a:noAutofit/>
          </a:bodyPr>
          <a:lstStyle/>
          <a:p>
            <a:pPr marL="179999" marR="179999" lvl="0" indent="0" algn="ctr" rtl="0">
              <a:lnSpc>
                <a:spcPct val="100000"/>
              </a:lnSpc>
              <a:spcBef>
                <a:spcPts val="0"/>
              </a:spcBef>
              <a:spcAft>
                <a:spcPts val="0"/>
              </a:spcAft>
              <a:buClr>
                <a:srgbClr val="000000"/>
              </a:buClr>
              <a:buSzPts val="2700"/>
              <a:buFont typeface="Arial"/>
              <a:buNone/>
            </a:pPr>
            <a:r>
              <a:rPr lang="fr" sz="2700" b="0" i="0" u="none" strike="noStrike" cap="none" dirty="0">
                <a:solidFill>
                  <a:srgbClr val="FFFFFF"/>
                </a:solidFill>
                <a:latin typeface="Dosis ExtraBold"/>
                <a:ea typeface="Dosis ExtraBold"/>
                <a:cs typeface="Dosis ExtraBold"/>
                <a:sym typeface="Dosis ExtraBold"/>
              </a:rPr>
              <a:t>BESOINS</a:t>
            </a:r>
            <a:endParaRPr sz="2700" b="0" i="0" u="none" strike="noStrike" cap="none" dirty="0">
              <a:solidFill>
                <a:srgbClr val="FFFFFF"/>
              </a:solidFill>
              <a:latin typeface="Dosis ExtraBold"/>
              <a:ea typeface="Dosis ExtraBold"/>
              <a:cs typeface="Dosis ExtraBold"/>
              <a:sym typeface="Dosis ExtraBold"/>
            </a:endParaRPr>
          </a:p>
          <a:p>
            <a:pPr marL="179999" marR="179999" lvl="0" indent="0" algn="ctr" rtl="0">
              <a:lnSpc>
                <a:spcPct val="100000"/>
              </a:lnSpc>
              <a:spcBef>
                <a:spcPts val="0"/>
              </a:spcBef>
              <a:spcAft>
                <a:spcPts val="0"/>
              </a:spcAft>
              <a:buClr>
                <a:srgbClr val="000000"/>
              </a:buClr>
              <a:buSzPts val="1900"/>
              <a:buFont typeface="Arial"/>
              <a:buNone/>
            </a:pPr>
            <a:r>
              <a:rPr lang="fr-FR" sz="1900" dirty="0">
                <a:solidFill>
                  <a:srgbClr val="FFFFFF"/>
                </a:solidFill>
                <a:latin typeface="Dosis Medium"/>
                <a:ea typeface="Dosis Medium"/>
                <a:cs typeface="Dosis Medium"/>
                <a:sym typeface="Dosis Medium"/>
              </a:rPr>
              <a:t>parcours </a:t>
            </a:r>
            <a:r>
              <a:rPr lang="fr" sz="1900" dirty="0">
                <a:solidFill>
                  <a:srgbClr val="FFFFFF"/>
                </a:solidFill>
                <a:latin typeface="Dosis Medium"/>
                <a:ea typeface="Dosis Medium"/>
                <a:cs typeface="Dosis Medium"/>
                <a:sym typeface="Dosis Medium"/>
              </a:rPr>
              <a:t>protecteurs</a:t>
            </a:r>
            <a:endParaRPr sz="1900" b="0" i="0" u="none" strike="noStrike" cap="none" dirty="0">
              <a:solidFill>
                <a:srgbClr val="FFFFFF"/>
              </a:solidFill>
              <a:latin typeface="Dosis Medium"/>
              <a:ea typeface="Dosis Medium"/>
              <a:cs typeface="Dosis Medium"/>
              <a:sym typeface="Dosis Medium"/>
            </a:endParaRPr>
          </a:p>
        </p:txBody>
      </p:sp>
      <p:pic>
        <p:nvPicPr>
          <p:cNvPr id="403" name="Google Shape;403;p18" title="montre.png"/>
          <p:cNvPicPr preferRelativeResize="0"/>
          <p:nvPr/>
        </p:nvPicPr>
        <p:blipFill rotWithShape="1">
          <a:blip r:embed="rId4">
            <a:alphaModFix/>
          </a:blip>
          <a:srcRect l="40227" t="22994" r="46415" b="28919"/>
          <a:stretch/>
        </p:blipFill>
        <p:spPr>
          <a:xfrm rot="2699943">
            <a:off x="1079143" y="2489917"/>
            <a:ext cx="321491" cy="1157368"/>
          </a:xfrm>
          <a:prstGeom prst="rect">
            <a:avLst/>
          </a:prstGeom>
          <a:noFill/>
          <a:ln>
            <a:noFill/>
          </a:ln>
        </p:spPr>
      </p:pic>
      <p:pic>
        <p:nvPicPr>
          <p:cNvPr id="404" name="Google Shape;404;p18" title="parapluie ouvert.png"/>
          <p:cNvPicPr preferRelativeResize="0"/>
          <p:nvPr/>
        </p:nvPicPr>
        <p:blipFill rotWithShape="1">
          <a:blip r:embed="rId5">
            <a:alphaModFix/>
          </a:blip>
          <a:srcRect l="23209" t="22831" r="27225" b="26743"/>
          <a:stretch/>
        </p:blipFill>
        <p:spPr>
          <a:xfrm rot="15">
            <a:off x="658102" y="1720026"/>
            <a:ext cx="1163575" cy="1183710"/>
          </a:xfrm>
          <a:prstGeom prst="rect">
            <a:avLst/>
          </a:prstGeom>
          <a:noFill/>
          <a:ln>
            <a:noFill/>
          </a:ln>
        </p:spPr>
      </p:pic>
      <p:pic>
        <p:nvPicPr>
          <p:cNvPr id="405" name="Google Shape;405;p18" title="calendrier.png"/>
          <p:cNvPicPr preferRelativeResize="0"/>
          <p:nvPr/>
        </p:nvPicPr>
        <p:blipFill rotWithShape="1">
          <a:blip r:embed="rId6">
            <a:alphaModFix/>
          </a:blip>
          <a:srcRect l="18585" t="26794" r="31852" b="32613"/>
          <a:stretch/>
        </p:blipFill>
        <p:spPr>
          <a:xfrm>
            <a:off x="808512" y="6529050"/>
            <a:ext cx="862755" cy="706625"/>
          </a:xfrm>
          <a:prstGeom prst="rect">
            <a:avLst/>
          </a:prstGeom>
          <a:noFill/>
          <a:ln>
            <a:noFill/>
          </a:ln>
        </p:spPr>
      </p:pic>
      <p:sp>
        <p:nvSpPr>
          <p:cNvPr id="406" name="Google Shape;406;p18"/>
          <p:cNvSpPr txBox="1"/>
          <p:nvPr/>
        </p:nvSpPr>
        <p:spPr>
          <a:xfrm>
            <a:off x="1857312" y="4972033"/>
            <a:ext cx="2268373"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Faire protéger un proche par un mandataire professionnel</a:t>
            </a:r>
            <a:endParaRPr sz="1500" b="1" i="0" u="none" strike="noStrike" cap="none" dirty="0">
              <a:solidFill>
                <a:srgbClr val="284F58"/>
              </a:solidFill>
              <a:latin typeface="Dosis"/>
              <a:ea typeface="Dosis"/>
              <a:cs typeface="Dosis"/>
              <a:sym typeface="Dosis"/>
            </a:endParaRPr>
          </a:p>
        </p:txBody>
      </p:sp>
      <p:sp>
        <p:nvSpPr>
          <p:cNvPr id="407" name="Google Shape;407;p18"/>
          <p:cNvSpPr txBox="1"/>
          <p:nvPr/>
        </p:nvSpPr>
        <p:spPr>
          <a:xfrm>
            <a:off x="1857313" y="5887800"/>
            <a:ext cx="2101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a:solidFill>
                  <a:srgbClr val="284F58"/>
                </a:solidFill>
                <a:latin typeface="Dosis"/>
                <a:ea typeface="Dosis"/>
                <a:cs typeface="Dosis"/>
                <a:sym typeface="Dosis"/>
              </a:rPr>
              <a:t>Alerter</a:t>
            </a:r>
            <a:endParaRPr sz="1500" b="1" i="0" u="none" strike="noStrike" cap="none">
              <a:solidFill>
                <a:srgbClr val="284F58"/>
              </a:solidFill>
              <a:latin typeface="Dosis"/>
              <a:ea typeface="Dosis"/>
              <a:cs typeface="Dosis"/>
              <a:sym typeface="Dosis"/>
            </a:endParaRPr>
          </a:p>
        </p:txBody>
      </p:sp>
      <p:sp>
        <p:nvSpPr>
          <p:cNvPr id="408" name="Google Shape;408;p18"/>
          <p:cNvSpPr txBox="1"/>
          <p:nvPr/>
        </p:nvSpPr>
        <p:spPr>
          <a:xfrm>
            <a:off x="1857313" y="6529050"/>
            <a:ext cx="1756200" cy="646500"/>
          </a:xfrm>
          <a:prstGeom prst="rect">
            <a:avLst/>
          </a:prstGeom>
          <a:noFill/>
          <a:ln>
            <a:noFill/>
          </a:ln>
        </p:spPr>
        <p:txBody>
          <a:bodyPr spcFirstLastPara="1" wrap="square" lIns="91425" tIns="91425" rIns="91425" bIns="91425" anchor="t" anchorCtr="0">
            <a:spAutoFit/>
          </a:bodyPr>
          <a:lstStyle/>
          <a:p>
            <a:pPr lvl="0">
              <a:buSzPts val="1500"/>
            </a:pPr>
            <a:r>
              <a:rPr lang="fr" sz="1500" b="1" i="0" u="none" strike="noStrike" cap="none" dirty="0">
                <a:solidFill>
                  <a:srgbClr val="284F58"/>
                </a:solidFill>
                <a:latin typeface="Dosis"/>
                <a:ea typeface="Dosis"/>
                <a:cs typeface="Dosis"/>
                <a:sym typeface="Dosis"/>
              </a:rPr>
              <a:t>Renouveler ou clôturer la mesure</a:t>
            </a:r>
            <a:endParaRPr sz="1500" b="1" i="0" u="none" strike="noStrike" cap="none" dirty="0">
              <a:solidFill>
                <a:srgbClr val="284F58"/>
              </a:solidFill>
              <a:latin typeface="Dosis"/>
              <a:ea typeface="Dosis"/>
              <a:cs typeface="Dosis"/>
              <a:sym typeface="Dosis"/>
            </a:endParaRPr>
          </a:p>
        </p:txBody>
      </p:sp>
      <p:sp>
        <p:nvSpPr>
          <p:cNvPr id="409" name="Google Shape;409;p18"/>
          <p:cNvSpPr/>
          <p:nvPr/>
        </p:nvSpPr>
        <p:spPr>
          <a:xfrm>
            <a:off x="4610613" y="4397742"/>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dirty="0">
                <a:solidFill>
                  <a:srgbClr val="F7BD21"/>
                </a:solidFill>
                <a:latin typeface="Dosis ExtraBold"/>
                <a:ea typeface="Dosis ExtraBold"/>
                <a:cs typeface="Dosis ExtraBold"/>
                <a:sym typeface="Dosis ExtraBold"/>
              </a:rPr>
              <a:t>4</a:t>
            </a:r>
            <a:endParaRPr sz="1400" b="0" i="0" u="none" strike="noStrike" cap="none" dirty="0">
              <a:solidFill>
                <a:srgbClr val="F7BD21"/>
              </a:solidFill>
              <a:latin typeface="Dosis ExtraBold"/>
              <a:ea typeface="Dosis ExtraBold"/>
              <a:cs typeface="Dosis ExtraBold"/>
              <a:sym typeface="Dosis ExtraBold"/>
            </a:endParaRPr>
          </a:p>
        </p:txBody>
      </p:sp>
      <p:sp>
        <p:nvSpPr>
          <p:cNvPr id="410" name="Google Shape;410;p18"/>
          <p:cNvSpPr/>
          <p:nvPr/>
        </p:nvSpPr>
        <p:spPr>
          <a:xfrm>
            <a:off x="4610613" y="5154481"/>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rPr>
              <a:t>5</a:t>
            </a:r>
            <a:endParaRPr sz="1400" b="0" i="0" u="none" strike="noStrike" cap="none">
              <a:solidFill>
                <a:srgbClr val="F7BD21"/>
              </a:solidFill>
              <a:latin typeface="Dosis ExtraBold"/>
              <a:ea typeface="Dosis ExtraBold"/>
              <a:cs typeface="Dosis ExtraBold"/>
              <a:sym typeface="Dosis ExtraBold"/>
            </a:endParaRPr>
          </a:p>
        </p:txBody>
      </p:sp>
      <p:sp>
        <p:nvSpPr>
          <p:cNvPr id="411" name="Google Shape;411;p18"/>
          <p:cNvSpPr/>
          <p:nvPr/>
        </p:nvSpPr>
        <p:spPr>
          <a:xfrm>
            <a:off x="4610613" y="5911219"/>
            <a:ext cx="368700" cy="368700"/>
          </a:xfrm>
          <a:prstGeom prst="ellipse">
            <a:avLst/>
          </a:prstGeom>
          <a:solidFill>
            <a:srgbClr val="FFFFFF"/>
          </a:solidFill>
          <a:ln w="28575"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F7BD21"/>
                </a:solidFill>
                <a:latin typeface="Dosis ExtraBold"/>
                <a:ea typeface="Dosis ExtraBold"/>
                <a:cs typeface="Dosis ExtraBold"/>
                <a:sym typeface="Dosis ExtraBold"/>
              </a:rPr>
              <a:t>6</a:t>
            </a:r>
            <a:endParaRPr sz="1400" b="0" i="0" u="none" strike="noStrike" cap="none">
              <a:solidFill>
                <a:srgbClr val="F7BD21"/>
              </a:solidFill>
              <a:latin typeface="Dosis ExtraBold"/>
              <a:ea typeface="Dosis ExtraBold"/>
              <a:cs typeface="Dosis ExtraBold"/>
              <a:sym typeface="Dosis ExtraBold"/>
            </a:endParaRPr>
          </a:p>
        </p:txBody>
      </p:sp>
      <p:pic>
        <p:nvPicPr>
          <p:cNvPr id="412" name="Google Shape;412;p18" title="balance.png"/>
          <p:cNvPicPr preferRelativeResize="0"/>
          <p:nvPr/>
        </p:nvPicPr>
        <p:blipFill rotWithShape="1">
          <a:blip r:embed="rId7">
            <a:alphaModFix/>
          </a:blip>
          <a:srcRect l="32550" t="29043" r="33277" b="33950"/>
          <a:stretch/>
        </p:blipFill>
        <p:spPr>
          <a:xfrm>
            <a:off x="874367" y="4913693"/>
            <a:ext cx="731045" cy="791645"/>
          </a:xfrm>
          <a:prstGeom prst="rect">
            <a:avLst/>
          </a:prstGeom>
          <a:noFill/>
          <a:ln>
            <a:noFill/>
          </a:ln>
        </p:spPr>
      </p:pic>
      <p:pic>
        <p:nvPicPr>
          <p:cNvPr id="413" name="Google Shape;413;p18" title="dossier.png"/>
          <p:cNvPicPr preferRelativeResize="0"/>
          <p:nvPr/>
        </p:nvPicPr>
        <p:blipFill rotWithShape="1">
          <a:blip r:embed="rId8">
            <a:alphaModFix/>
          </a:blip>
          <a:srcRect l="35534" t="34485" r="36512" b="37559"/>
          <a:stretch/>
        </p:blipFill>
        <p:spPr>
          <a:xfrm>
            <a:off x="892600" y="4171443"/>
            <a:ext cx="694575" cy="694545"/>
          </a:xfrm>
          <a:prstGeom prst="rect">
            <a:avLst/>
          </a:prstGeom>
          <a:noFill/>
          <a:ln>
            <a:noFill/>
          </a:ln>
        </p:spPr>
      </p:pic>
      <p:pic>
        <p:nvPicPr>
          <p:cNvPr id="414" name="Google Shape;414;p18" title="reveil.png"/>
          <p:cNvPicPr preferRelativeResize="0"/>
          <p:nvPr/>
        </p:nvPicPr>
        <p:blipFill rotWithShape="1">
          <a:blip r:embed="rId9">
            <a:alphaModFix/>
          </a:blip>
          <a:srcRect l="32275" t="34025" r="35256" b="32943"/>
          <a:stretch/>
        </p:blipFill>
        <p:spPr>
          <a:xfrm>
            <a:off x="874375" y="5744209"/>
            <a:ext cx="731025" cy="743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p:nvPr/>
        </p:nvSpPr>
        <p:spPr>
          <a:xfrm>
            <a:off x="1724125" y="660715"/>
            <a:ext cx="2414400" cy="783000"/>
          </a:xfrm>
          <a:prstGeom prst="roundRect">
            <a:avLst>
              <a:gd name="adj" fmla="val 50000"/>
            </a:avLst>
          </a:prstGeom>
          <a:solidFill>
            <a:srgbClr val="2B57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dirty="0">
                <a:solidFill>
                  <a:schemeClr val="lt1"/>
                </a:solidFill>
                <a:latin typeface="Dosis ExtraBold"/>
                <a:ea typeface="Dosis ExtraBold"/>
                <a:cs typeface="Dosis ExtraBold"/>
                <a:sym typeface="Dosi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INTRODUCTION</a:t>
            </a:r>
            <a:endParaRPr sz="2100" b="0" i="0" u="none" strike="noStrike" cap="none" dirty="0">
              <a:solidFill>
                <a:schemeClr val="lt1"/>
              </a:solidFill>
              <a:latin typeface="Dosis ExtraBold"/>
              <a:ea typeface="Dosis ExtraBold"/>
              <a:cs typeface="Dosis ExtraBold"/>
              <a:sym typeface="Dosis ExtraBold"/>
            </a:endParaRPr>
          </a:p>
        </p:txBody>
      </p:sp>
      <p:sp>
        <p:nvSpPr>
          <p:cNvPr id="101" name="Google Shape;101;p2"/>
          <p:cNvSpPr txBox="1"/>
          <p:nvPr/>
        </p:nvSpPr>
        <p:spPr>
          <a:xfrm>
            <a:off x="811825" y="1443715"/>
            <a:ext cx="2119500" cy="611596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000"/>
              <a:buFont typeface="Arial"/>
              <a:buNone/>
            </a:pPr>
            <a:r>
              <a:rPr lang="fr" sz="1000" b="0" i="0" u="none" strike="noStrike" cap="none" dirty="0">
                <a:solidFill>
                  <a:srgbClr val="143642"/>
                </a:solidFill>
                <a:latin typeface="Dosis"/>
                <a:ea typeface="Dosis"/>
                <a:cs typeface="Dosis"/>
                <a:sym typeface="Dosis"/>
              </a:rPr>
              <a:t>Ce guide est spécialement conçu pour les professionnels d’accueil</a:t>
            </a:r>
            <a:r>
              <a:rPr lang="fr" sz="1000" b="0" i="0" u="none" strike="noStrike" cap="none" dirty="0">
                <a:solidFill>
                  <a:srgbClr val="143642"/>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r>
              <a:rPr lang="fr" sz="1000" b="0" i="0" u="none" strike="noStrike" cap="none" dirty="0">
                <a:solidFill>
                  <a:srgbClr val="143642"/>
                </a:solidFill>
                <a:latin typeface="Dosis"/>
                <a:ea typeface="Dosis"/>
                <a:cs typeface="Dosis"/>
                <a:sym typeface="Dosis"/>
              </a:rPr>
              <a:t> premiers interlocuteurs essentiels dans l’accompagnement des aidants et des </a:t>
            </a:r>
            <a:r>
              <a:rPr lang="fr" sz="1000" dirty="0">
                <a:solidFill>
                  <a:srgbClr val="143642"/>
                </a:solidFill>
                <a:latin typeface="Dosis"/>
                <a:ea typeface="Dosis"/>
                <a:cs typeface="Dosis"/>
                <a:sym typeface="Dosis"/>
              </a:rPr>
              <a:t>protecteurs</a:t>
            </a:r>
            <a:r>
              <a:rPr lang="fr" sz="1000" b="0" i="0" u="none" strike="noStrike" cap="none" dirty="0">
                <a:solidFill>
                  <a:srgbClr val="143642"/>
                </a:solidFill>
                <a:latin typeface="Dosis"/>
                <a:ea typeface="Dosis"/>
                <a:cs typeface="Dosis"/>
                <a:sym typeface="Dosis"/>
              </a:rPr>
              <a:t> familiaux. </a:t>
            </a:r>
            <a:endParaRPr dirty="0"/>
          </a:p>
          <a:p>
            <a:pPr marL="0" marR="0" lvl="0" indent="0" algn="just" rtl="0">
              <a:lnSpc>
                <a:spcPct val="115000"/>
              </a:lnSpc>
              <a:spcBef>
                <a:spcPts val="0"/>
              </a:spcBef>
              <a:spcAft>
                <a:spcPts val="0"/>
              </a:spcAft>
              <a:buClr>
                <a:schemeClr val="dk1"/>
              </a:buClr>
              <a:buSzPts val="1100"/>
              <a:buFont typeface="Arial"/>
              <a:buNone/>
            </a:pPr>
            <a:endParaRPr sz="1000" b="0" i="0" u="none" strike="noStrike" cap="none" dirty="0">
              <a:solidFill>
                <a:srgbClr val="143642"/>
              </a:solidFill>
              <a:latin typeface="Dosis"/>
              <a:ea typeface="Dosis"/>
              <a:cs typeface="Dosis"/>
              <a:sym typeface="Dosis"/>
            </a:endParaRPr>
          </a:p>
          <a:p>
            <a:pPr lvl="0" algn="just">
              <a:lnSpc>
                <a:spcPct val="115000"/>
              </a:lnSpc>
              <a:buSzPts val="1000"/>
            </a:pPr>
            <a:r>
              <a:rPr lang="fr" sz="1000" b="0" i="0" u="none" strike="noStrike" cap="none" dirty="0">
                <a:solidFill>
                  <a:srgbClr val="143642"/>
                </a:solidFill>
                <a:latin typeface="Dosis"/>
                <a:ea typeface="Dosis"/>
                <a:cs typeface="Dosis"/>
                <a:sym typeface="Dosis"/>
              </a:rPr>
              <a:t>Ce support a pour objectif de fournir des repères clairs et pratiques afin d’améliorer les réponses apportées aux usagers sur les questions liées à l’aidance et à la protection juridique de leurs proches</a:t>
            </a:r>
            <a:r>
              <a:rPr lang="fr" sz="1000" dirty="0">
                <a:solidFill>
                  <a:srgbClr val="143642"/>
                </a:solidFill>
                <a:latin typeface="Dosis"/>
                <a:sym typeface="Dosis"/>
              </a:rPr>
              <a:t>. </a:t>
            </a:r>
            <a:r>
              <a:rPr lang="fr-FR" sz="1000" dirty="0" err="1">
                <a:solidFill>
                  <a:srgbClr val="143642"/>
                </a:solidFill>
                <a:latin typeface="Dosis"/>
              </a:rPr>
              <a:t>Co-construit</a:t>
            </a:r>
            <a:r>
              <a:rPr lang="fr-FR" sz="1000" dirty="0">
                <a:solidFill>
                  <a:srgbClr val="143642"/>
                </a:solidFill>
                <a:latin typeface="Dosis"/>
              </a:rPr>
              <a:t> dans le cadre de la démarche du Club des Territoires, portée par la Direction Générale de la Cohésion Sociale, ce guide s’appuie sur deux principales ressources en ligne : Ma Boussole Aidants et Protéger un proche.</a:t>
            </a:r>
          </a:p>
          <a:p>
            <a:pPr lvl="0" algn="just">
              <a:lnSpc>
                <a:spcPct val="115000"/>
              </a:lnSpc>
              <a:buSzPts val="1000"/>
            </a:pPr>
            <a:endParaRPr sz="1000" dirty="0">
              <a:solidFill>
                <a:srgbClr val="143642"/>
              </a:solidFill>
              <a:latin typeface="Dosis"/>
              <a:sym typeface="Dosis"/>
            </a:endParaRPr>
          </a:p>
          <a:p>
            <a:pPr marL="0" marR="0" lvl="0" indent="0" algn="just" rtl="0">
              <a:lnSpc>
                <a:spcPct val="115000"/>
              </a:lnSpc>
              <a:spcBef>
                <a:spcPts val="0"/>
              </a:spcBef>
              <a:spcAft>
                <a:spcPts val="0"/>
              </a:spcAft>
              <a:buClr>
                <a:srgbClr val="000000"/>
              </a:buClr>
              <a:buSzPts val="1000"/>
              <a:buFont typeface="Arial"/>
              <a:buNone/>
            </a:pPr>
            <a:r>
              <a:rPr lang="fr" sz="1000" b="0" i="0" u="none" strike="noStrike" cap="none" dirty="0">
                <a:solidFill>
                  <a:srgbClr val="143642"/>
                </a:solidFill>
                <a:latin typeface="Dosis"/>
                <a:ea typeface="Dosis"/>
                <a:cs typeface="Dosis"/>
                <a:sym typeface="Dosis"/>
              </a:rPr>
              <a:t>Structuré en deux parties distinctes – une dédiée aux </a:t>
            </a:r>
            <a:r>
              <a:rPr lang="fr" sz="1000" b="1" dirty="0">
                <a:solidFill>
                  <a:srgbClr val="28AFB0"/>
                </a:solidFill>
                <a:latin typeface="Dosis"/>
                <a:sym typeface="Dosis"/>
              </a:rPr>
              <a:t>proches </a:t>
            </a:r>
            <a:r>
              <a:rPr lang="fr" sz="1000" b="1" i="0" u="none" strike="noStrike" cap="none" dirty="0">
                <a:solidFill>
                  <a:srgbClr val="28AFB0"/>
                </a:solidFill>
                <a:latin typeface="Dosis"/>
                <a:ea typeface="Dosis"/>
                <a:cs typeface="Dosis"/>
                <a:sym typeface="Dosis"/>
              </a:rPr>
              <a:t>aidants</a:t>
            </a:r>
            <a:r>
              <a:rPr lang="fr" sz="1000" b="0" i="0" u="none" strike="noStrike" cap="none" dirty="0">
                <a:solidFill>
                  <a:srgbClr val="143642"/>
                </a:solidFill>
                <a:latin typeface="Dosis"/>
                <a:ea typeface="Dosis"/>
                <a:cs typeface="Dosis"/>
                <a:sym typeface="Dosis"/>
              </a:rPr>
              <a:t>, l’autre aux </a:t>
            </a:r>
            <a:r>
              <a:rPr lang="fr" sz="1000" b="1" i="0" u="none" strike="noStrike" cap="none" dirty="0">
                <a:solidFill>
                  <a:srgbClr val="F7BD21"/>
                </a:solidFill>
                <a:latin typeface="Dosis"/>
                <a:ea typeface="Dosis"/>
                <a:cs typeface="Dosis"/>
                <a:sym typeface="Dosis"/>
              </a:rPr>
              <a:t>protecteurs famliaux</a:t>
            </a:r>
            <a:r>
              <a:rPr lang="fr" sz="1000" b="0" i="0" u="none" strike="noStrike" cap="none" dirty="0">
                <a:solidFill>
                  <a:srgbClr val="143642"/>
                </a:solidFill>
                <a:latin typeface="Dosis"/>
                <a:ea typeface="Dosis"/>
                <a:cs typeface="Dosis"/>
                <a:sym typeface="Dosis"/>
              </a:rPr>
              <a:t> (terme utilisé par facilité d</a:t>
            </a:r>
            <a:r>
              <a:rPr lang="fr" sz="1000" dirty="0">
                <a:solidFill>
                  <a:srgbClr val="143642"/>
                </a:solidFill>
                <a:latin typeface="Dosis"/>
                <a:ea typeface="Dosis"/>
                <a:cs typeface="Dosis"/>
                <a:sym typeface="Dosis"/>
              </a:rPr>
              <a:t>’usage) </a:t>
            </a:r>
            <a:r>
              <a:rPr lang="fr" sz="1000" b="0" i="0" u="none" strike="noStrike" cap="none" dirty="0">
                <a:solidFill>
                  <a:srgbClr val="143642"/>
                </a:solidFill>
                <a:latin typeface="Dosis"/>
                <a:ea typeface="Dosis"/>
                <a:cs typeface="Dosis"/>
                <a:sym typeface="Dosis"/>
              </a:rPr>
              <a:t>– ce guide se distingue par un code visuel clair, grâce à des icônes spécifiques et des couleurs afin de faciliter la lecture et l’orientation rapide selon le profil de votre interlocuteur</a:t>
            </a:r>
            <a:r>
              <a:rPr lang="fr" sz="1000" dirty="0">
                <a:solidFill>
                  <a:srgbClr val="143642"/>
                </a:solidFill>
                <a:latin typeface="Dosis"/>
                <a:ea typeface="Dosis"/>
                <a:cs typeface="Dosis"/>
                <a:sym typeface="Dosis"/>
              </a:rPr>
              <a:t> vers les bons acteurs.</a:t>
            </a:r>
            <a:endParaRPr sz="1000" b="0" i="0" u="none" strike="noStrike" cap="none" dirty="0">
              <a:solidFill>
                <a:srgbClr val="143642"/>
              </a:solidFill>
              <a:latin typeface="Dosis"/>
              <a:ea typeface="Dosis"/>
              <a:cs typeface="Dosis"/>
              <a:sym typeface="Dosis"/>
            </a:endParaRPr>
          </a:p>
          <a:p>
            <a:pPr marL="0" marR="0" lvl="0" indent="0" algn="just" rtl="0">
              <a:lnSpc>
                <a:spcPct val="115000"/>
              </a:lnSpc>
              <a:spcBef>
                <a:spcPts val="0"/>
              </a:spcBef>
              <a:spcAft>
                <a:spcPts val="0"/>
              </a:spcAft>
              <a:buClr>
                <a:schemeClr val="dk1"/>
              </a:buClr>
              <a:buSzPts val="1100"/>
              <a:buFont typeface="Arial"/>
              <a:buNone/>
            </a:pPr>
            <a:endParaRPr sz="1000" b="0" i="0" u="none" strike="noStrike" cap="none" dirty="0">
              <a:solidFill>
                <a:srgbClr val="143642"/>
              </a:solidFill>
              <a:latin typeface="Dosis"/>
              <a:ea typeface="Dosis"/>
              <a:cs typeface="Dosis"/>
              <a:sym typeface="Dosis"/>
            </a:endParaRPr>
          </a:p>
          <a:p>
            <a:pPr marL="0" marR="0" lvl="0" indent="0" algn="just" rtl="0">
              <a:lnSpc>
                <a:spcPct val="115000"/>
              </a:lnSpc>
              <a:spcBef>
                <a:spcPts val="0"/>
              </a:spcBef>
              <a:spcAft>
                <a:spcPts val="0"/>
              </a:spcAft>
              <a:buClr>
                <a:srgbClr val="000000"/>
              </a:buClr>
              <a:buSzPts val="1000"/>
              <a:buFont typeface="Arial"/>
              <a:buNone/>
            </a:pPr>
            <a:r>
              <a:rPr lang="fr" sz="1000" b="0" i="0" u="none" strike="noStrike" cap="none" dirty="0">
                <a:solidFill>
                  <a:srgbClr val="143642"/>
                </a:solidFill>
                <a:latin typeface="Dosis"/>
                <a:ea typeface="Dosis"/>
                <a:cs typeface="Dosis"/>
                <a:sym typeface="Dosis"/>
              </a:rPr>
              <a:t>Il comporte également des fiches détachables à remplir lors des échanges avec les personnes accompagnées. </a:t>
            </a:r>
            <a:endParaRPr sz="1000" b="0" i="0" u="none" strike="noStrike" cap="none" dirty="0">
              <a:solidFill>
                <a:srgbClr val="143642"/>
              </a:solidFill>
              <a:latin typeface="Dosis"/>
              <a:ea typeface="Dosis"/>
              <a:cs typeface="Dosis"/>
              <a:sym typeface="Dosis"/>
            </a:endParaRPr>
          </a:p>
          <a:p>
            <a:pPr marL="0" marR="0" lvl="0" indent="0" algn="just" rtl="0">
              <a:lnSpc>
                <a:spcPct val="114999"/>
              </a:lnSpc>
              <a:spcBef>
                <a:spcPts val="0"/>
              </a:spcBef>
              <a:spcAft>
                <a:spcPts val="0"/>
              </a:spcAft>
              <a:buNone/>
            </a:pPr>
            <a:endParaRPr sz="1000" b="0" i="0" u="none" strike="noStrike" cap="none" dirty="0">
              <a:solidFill>
                <a:srgbClr val="143642"/>
              </a:solidFill>
              <a:latin typeface="Dosis"/>
              <a:ea typeface="Dosis"/>
              <a:cs typeface="Dosis"/>
              <a:sym typeface="Dosis"/>
            </a:endParaRPr>
          </a:p>
        </p:txBody>
      </p:sp>
      <p:grpSp>
        <p:nvGrpSpPr>
          <p:cNvPr id="2" name="Groupe 1">
            <a:extLst>
              <a:ext uri="{FF2B5EF4-FFF2-40B4-BE49-F238E27FC236}">
                <a16:creationId xmlns:a16="http://schemas.microsoft.com/office/drawing/2014/main" id="{1AA98A2F-4681-7ADC-EA30-4F3DFEE7F156}"/>
              </a:ext>
            </a:extLst>
          </p:cNvPr>
          <p:cNvGrpSpPr/>
          <p:nvPr/>
        </p:nvGrpSpPr>
        <p:grpSpPr>
          <a:xfrm>
            <a:off x="3010152" y="4054063"/>
            <a:ext cx="2066700" cy="1723800"/>
            <a:chOff x="2996950" y="3953265"/>
            <a:chExt cx="2066700" cy="1723800"/>
          </a:xfrm>
        </p:grpSpPr>
        <p:sp>
          <p:nvSpPr>
            <p:cNvPr id="99" name="Google Shape;99;p2"/>
            <p:cNvSpPr txBox="1"/>
            <p:nvPr/>
          </p:nvSpPr>
          <p:spPr>
            <a:xfrm>
              <a:off x="2996950" y="3953265"/>
              <a:ext cx="20667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dirty="0">
                  <a:solidFill>
                    <a:srgbClr val="143642"/>
                  </a:solidFill>
                  <a:latin typeface="Dosis"/>
                  <a:ea typeface="Dosis"/>
                  <a:cs typeface="Dosis"/>
                  <a:sym typeface="Dosis"/>
                </a:rPr>
                <a:t>Ma Boussole Aidant</a:t>
              </a:r>
              <a:endParaRPr sz="10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100"/>
                <a:buFont typeface="Arial"/>
                <a:buNone/>
              </a:pPr>
              <a:r>
                <a:rPr lang="fr" sz="1100" b="0" i="0" u="none" strike="noStrike" cap="none" dirty="0">
                  <a:solidFill>
                    <a:srgbClr val="2B576E"/>
                  </a:solidFill>
                  <a:uFill>
                    <a:noFill/>
                  </a:uFill>
                  <a:latin typeface="Dosis"/>
                  <a:ea typeface="Dosis"/>
                  <a:cs typeface="Dosis"/>
                  <a:sym typeface="Dosis"/>
                  <a:hlinkClick r:id="rId3">
                    <a:extLst>
                      <a:ext uri="{A12FA001-AC4F-418D-AE19-62706E023703}">
                        <ahyp:hlinkClr xmlns:ahyp="http://schemas.microsoft.com/office/drawing/2018/hyperlinkcolor" val="tx"/>
                      </a:ext>
                    </a:extLst>
                  </a:hlinkClick>
                </a:rPr>
                <a:t>https://maboussoleaidants.fr/</a:t>
              </a:r>
              <a:endParaRPr sz="1100" b="0" i="0" u="none" strike="noStrike" cap="none" dirty="0">
                <a:solidFill>
                  <a:srgbClr val="2B576E"/>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100"/>
                <a:buFont typeface="Arial"/>
                <a:buNone/>
              </a:pPr>
              <a:r>
                <a:rPr lang="fr" sz="1100" b="0" i="0" u="none" strike="noStrike" cap="none" dirty="0">
                  <a:solidFill>
                    <a:srgbClr val="2B576E"/>
                  </a:solidFill>
                  <a:latin typeface="Dosis"/>
                  <a:ea typeface="Dosis"/>
                  <a:cs typeface="Dosis"/>
                  <a:sym typeface="Dosis"/>
                </a:rPr>
                <a:t>mes-solutions</a:t>
              </a:r>
              <a:endParaRPr sz="1100" b="0" i="0" u="none" strike="noStrike" cap="none" dirty="0">
                <a:solidFill>
                  <a:srgbClr val="2B576E"/>
                </a:solidFill>
                <a:latin typeface="Dosis"/>
                <a:ea typeface="Dosis"/>
                <a:cs typeface="Dosis"/>
                <a:sym typeface="Dosis"/>
              </a:endParaRPr>
            </a:p>
          </p:txBody>
        </p:sp>
        <p:pic>
          <p:nvPicPr>
            <p:cNvPr id="102" name="Google Shape;102;p2"/>
            <p:cNvPicPr preferRelativeResize="0"/>
            <p:nvPr/>
          </p:nvPicPr>
          <p:blipFill rotWithShape="1">
            <a:blip r:embed="rId4">
              <a:alphaModFix/>
            </a:blip>
            <a:srcRect/>
            <a:stretch/>
          </p:blipFill>
          <p:spPr>
            <a:xfrm>
              <a:off x="3488255" y="4200155"/>
              <a:ext cx="1083750" cy="1083750"/>
            </a:xfrm>
            <a:prstGeom prst="rect">
              <a:avLst/>
            </a:prstGeom>
            <a:noFill/>
            <a:ln>
              <a:noFill/>
            </a:ln>
          </p:spPr>
        </p:pic>
      </p:grpSp>
      <p:sp>
        <p:nvSpPr>
          <p:cNvPr id="103" name="Google Shape;103;p2"/>
          <p:cNvSpPr txBox="1">
            <a:spLocks/>
          </p:cNvSpPr>
          <p:nvPr/>
        </p:nvSpPr>
        <p:spPr>
          <a:xfrm>
            <a:off x="2996776" y="1443715"/>
            <a:ext cx="2119500" cy="2215795"/>
          </a:xfrm>
          <a:prstGeom prst="rect">
            <a:avLst/>
          </a:prstGeom>
          <a:noFill/>
          <a:ln>
            <a:noFill/>
          </a:ln>
        </p:spPr>
        <p:txBody>
          <a:bodyPr spcFirstLastPara="1" wrap="square" lIns="91425" tIns="91425" rIns="91425" bIns="91425" anchor="t" anchorCtr="0">
            <a:noAutofit/>
          </a:bodyPr>
          <a:lstStyle/>
          <a:p>
            <a:pPr algn="just">
              <a:lnSpc>
                <a:spcPct val="114999"/>
              </a:lnSpc>
              <a:buClr>
                <a:schemeClr val="dk1"/>
              </a:buClr>
            </a:pPr>
            <a:r>
              <a:rPr lang="fr-FR" sz="1000" dirty="0">
                <a:solidFill>
                  <a:srgbClr val="143642"/>
                </a:solidFill>
                <a:latin typeface="Dosis"/>
                <a:ea typeface="Dosis"/>
                <a:cs typeface="Dosis"/>
                <a:sym typeface="Dosis"/>
              </a:rPr>
              <a:t>Ces fiches synthétiques permettent de formaliser les réponses et conseils </a:t>
            </a:r>
            <a:r>
              <a:rPr lang="fr" sz="1000" dirty="0">
                <a:solidFill>
                  <a:srgbClr val="143642"/>
                </a:solidFill>
                <a:latin typeface="Dosis"/>
                <a:ea typeface="Dosis"/>
                <a:cs typeface="Dosis"/>
                <a:sym typeface="Dosis"/>
              </a:rPr>
              <a:t>apportés, et peuvent être remises directement à la personne pour qu’elle conserve un appui concret et personnalisé dans son parcours.</a:t>
            </a:r>
            <a:endParaRPr dirty="0">
              <a:solidFill>
                <a:schemeClr val="dk1"/>
              </a:solidFill>
            </a:endParaRPr>
          </a:p>
          <a:p>
            <a:pPr marL="0" marR="0" lvl="0" indent="0" algn="just" rtl="0">
              <a:lnSpc>
                <a:spcPct val="115000"/>
              </a:lnSpc>
              <a:spcBef>
                <a:spcPts val="0"/>
              </a:spcBef>
              <a:spcAft>
                <a:spcPts val="0"/>
              </a:spcAft>
              <a:buClr>
                <a:srgbClr val="000000"/>
              </a:buClr>
              <a:buSzPts val="1000"/>
              <a:buFont typeface="Arial"/>
              <a:buNone/>
            </a:pPr>
            <a:endParaRPr sz="1000" dirty="0">
              <a:solidFill>
                <a:srgbClr val="143642"/>
              </a:solidFill>
              <a:latin typeface="Dosis"/>
              <a:ea typeface="Dosis"/>
              <a:cs typeface="Dosis"/>
              <a:sym typeface="Dosis"/>
            </a:endParaRPr>
          </a:p>
          <a:p>
            <a:pPr marL="0" marR="0" lvl="0" indent="0" algn="just" rtl="0">
              <a:lnSpc>
                <a:spcPct val="115000"/>
              </a:lnSpc>
              <a:spcBef>
                <a:spcPts val="0"/>
              </a:spcBef>
              <a:spcAft>
                <a:spcPts val="0"/>
              </a:spcAft>
              <a:buClr>
                <a:srgbClr val="000000"/>
              </a:buClr>
              <a:buSzPts val="1000"/>
              <a:buFont typeface="Arial"/>
              <a:buNone/>
            </a:pPr>
            <a:r>
              <a:rPr lang="fr" sz="1000" b="0" i="0" u="none" strike="noStrike" cap="none" dirty="0">
                <a:solidFill>
                  <a:srgbClr val="143642"/>
                </a:solidFill>
                <a:latin typeface="Dosis"/>
                <a:ea typeface="Dosis"/>
                <a:cs typeface="Dosis"/>
                <a:sym typeface="Dosis"/>
              </a:rPr>
              <a:t>Simple, pratique et vivant, ce guide vous accompagne dans votre quotidien professionnel pour écouter, informer, orienter et soutenir au mieux les aidants et protecteurs familiaux, favorisant ainsi un accompagnement humain, adapté et efficace.</a:t>
            </a:r>
            <a:endParaRPr sz="1000" b="0" i="0" u="none" strike="noStrike" cap="none" dirty="0">
              <a:solidFill>
                <a:srgbClr val="143642"/>
              </a:solidFill>
              <a:latin typeface="Dosis"/>
              <a:ea typeface="Dosis"/>
              <a:cs typeface="Dosis"/>
              <a:sym typeface="Dosis"/>
            </a:endParaRPr>
          </a:p>
        </p:txBody>
      </p:sp>
      <p:grpSp>
        <p:nvGrpSpPr>
          <p:cNvPr id="3" name="Groupe 2">
            <a:extLst>
              <a:ext uri="{FF2B5EF4-FFF2-40B4-BE49-F238E27FC236}">
                <a16:creationId xmlns:a16="http://schemas.microsoft.com/office/drawing/2014/main" id="{D1D2A14E-D928-EC88-C4D5-2624554549A3}"/>
              </a:ext>
            </a:extLst>
          </p:cNvPr>
          <p:cNvGrpSpPr/>
          <p:nvPr/>
        </p:nvGrpSpPr>
        <p:grpSpPr>
          <a:xfrm>
            <a:off x="2996776" y="5777863"/>
            <a:ext cx="2066700" cy="1554600"/>
            <a:chOff x="2996950" y="5744282"/>
            <a:chExt cx="2066700" cy="1554600"/>
          </a:xfrm>
        </p:grpSpPr>
        <p:sp>
          <p:nvSpPr>
            <p:cNvPr id="104" name="Google Shape;104;p2"/>
            <p:cNvSpPr txBox="1"/>
            <p:nvPr/>
          </p:nvSpPr>
          <p:spPr>
            <a:xfrm>
              <a:off x="2996950" y="5744282"/>
              <a:ext cx="2066700" cy="155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dirty="0">
                  <a:solidFill>
                    <a:srgbClr val="143642"/>
                  </a:solidFill>
                  <a:latin typeface="Dosis"/>
                  <a:ea typeface="Dosis"/>
                  <a:cs typeface="Dosis"/>
                  <a:sym typeface="Dosis"/>
                </a:rPr>
                <a:t>Protéger un proche</a:t>
              </a:r>
              <a:endParaRPr sz="10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143642"/>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1100"/>
                <a:buFont typeface="Arial"/>
                <a:buNone/>
              </a:pPr>
              <a:r>
                <a:rPr lang="fr" sz="1100" b="0" i="0" u="none" strike="noStrike" cap="none" dirty="0">
                  <a:solidFill>
                    <a:srgbClr val="2B576E"/>
                  </a:solidFill>
                  <a:latin typeface="Dosis"/>
                  <a:ea typeface="Dosis"/>
                  <a:cs typeface="Dosis"/>
                  <a:sym typeface="Dosis"/>
                </a:rPr>
                <a:t>https://</a:t>
              </a:r>
              <a:r>
                <a:rPr lang="fr" sz="1100" b="0" i="0" u="none" strike="noStrike" cap="none" dirty="0" err="1">
                  <a:solidFill>
                    <a:srgbClr val="2B576E"/>
                  </a:solidFill>
                  <a:latin typeface="Dosis"/>
                  <a:ea typeface="Dosis"/>
                  <a:cs typeface="Dosis"/>
                  <a:sym typeface="Dosis"/>
                </a:rPr>
                <a:t>protegerunproche.fr</a:t>
              </a:r>
              <a:r>
                <a:rPr lang="fr" sz="1100" b="0" i="0" u="none" strike="noStrike" cap="none" dirty="0">
                  <a:solidFill>
                    <a:srgbClr val="2B576E"/>
                  </a:solidFill>
                  <a:latin typeface="Dosis"/>
                  <a:ea typeface="Dosis"/>
                  <a:cs typeface="Dosis"/>
                  <a:sym typeface="Dosis"/>
                </a:rPr>
                <a:t>/</a:t>
              </a:r>
              <a:endParaRPr sz="1100" b="0" i="0" u="none" strike="noStrike" cap="none" dirty="0">
                <a:solidFill>
                  <a:srgbClr val="2B576E"/>
                </a:solidFill>
                <a:latin typeface="Dosis"/>
                <a:ea typeface="Dosis"/>
                <a:cs typeface="Dosis"/>
                <a:sym typeface="Dosis"/>
              </a:endParaRPr>
            </a:p>
          </p:txBody>
        </p:sp>
        <p:pic>
          <p:nvPicPr>
            <p:cNvPr id="105" name="Google Shape;105;p2" descr="Une image contenant motif, carré, conception, pixel&#10;&#10;Le contenu généré par l’IA peut être incorrect."/>
            <p:cNvPicPr preferRelativeResize="0"/>
            <p:nvPr/>
          </p:nvPicPr>
          <p:blipFill rotWithShape="1">
            <a:blip r:embed="rId5">
              <a:alphaModFix/>
            </a:blip>
            <a:srcRect/>
            <a:stretch/>
          </p:blipFill>
          <p:spPr>
            <a:xfrm>
              <a:off x="3488421" y="6001420"/>
              <a:ext cx="1083750" cy="108375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420" name="Google Shape;420;p19"/>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1</a:t>
            </a:r>
            <a:endParaRPr sz="3214" b="0" i="0" u="none" strike="noStrike" cap="none">
              <a:solidFill>
                <a:srgbClr val="FFFFFF"/>
              </a:solidFill>
              <a:latin typeface="Dosis ExtraBold"/>
              <a:ea typeface="Dosis ExtraBold"/>
              <a:cs typeface="Dosis ExtraBold"/>
              <a:sym typeface="Dosis ExtraBold"/>
            </a:endParaRPr>
          </a:p>
        </p:txBody>
      </p:sp>
      <p:sp>
        <p:nvSpPr>
          <p:cNvPr id="421" name="Google Shape;421;p19"/>
          <p:cNvSpPr txBox="1"/>
          <p:nvPr/>
        </p:nvSpPr>
        <p:spPr>
          <a:xfrm>
            <a:off x="1598400" y="594825"/>
            <a:ext cx="27339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a:solidFill>
                  <a:srgbClr val="FFFFFF"/>
                </a:solidFill>
                <a:latin typeface="Dosis"/>
                <a:ea typeface="Dosis"/>
                <a:cs typeface="Dosis"/>
                <a:sym typeface="Dosis"/>
              </a:rPr>
              <a:t>Connaître les dispositifs </a:t>
            </a:r>
            <a:endParaRPr sz="2000" b="1" i="0" u="none" strike="noStrike" cap="none">
              <a:solidFill>
                <a:srgbClr val="FFFFFF"/>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r>
              <a:rPr lang="fr" sz="2000" b="1" i="0" u="none" strike="noStrike" cap="none">
                <a:solidFill>
                  <a:srgbClr val="FFFFFF"/>
                </a:solidFill>
                <a:latin typeface="Dosis"/>
                <a:ea typeface="Dosis"/>
                <a:cs typeface="Dosis"/>
                <a:sym typeface="Dosis"/>
              </a:rPr>
              <a:t>de protection</a:t>
            </a:r>
            <a:endParaRPr sz="2000" b="1" i="0" u="none" strike="noStrike" cap="none">
              <a:solidFill>
                <a:srgbClr val="FFFFFF"/>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FFFFFF"/>
              </a:solidFill>
              <a:latin typeface="Dosis"/>
              <a:ea typeface="Dosis"/>
              <a:cs typeface="Dosis"/>
              <a:sym typeface="Dosis"/>
            </a:endParaRPr>
          </a:p>
        </p:txBody>
      </p:sp>
      <p:pic>
        <p:nvPicPr>
          <p:cNvPr id="422" name="Google Shape;422;p19" title="parapluie ouvert.png"/>
          <p:cNvPicPr preferRelativeResize="0"/>
          <p:nvPr/>
        </p:nvPicPr>
        <p:blipFill rotWithShape="1">
          <a:blip r:embed="rId3">
            <a:alphaModFix/>
          </a:blip>
          <a:srcRect l="23209" t="22831" r="27225" b="26743"/>
          <a:stretch/>
        </p:blipFill>
        <p:spPr>
          <a:xfrm rot="1953863" flipH="1">
            <a:off x="3754120" y="733970"/>
            <a:ext cx="1210940" cy="1231905"/>
          </a:xfrm>
          <a:prstGeom prst="rect">
            <a:avLst/>
          </a:prstGeom>
          <a:noFill/>
          <a:ln>
            <a:noFill/>
          </a:ln>
        </p:spPr>
      </p:pic>
      <p:sp>
        <p:nvSpPr>
          <p:cNvPr id="423" name="Google Shape;423;p19"/>
          <p:cNvSpPr/>
          <p:nvPr/>
        </p:nvSpPr>
        <p:spPr>
          <a:xfrm>
            <a:off x="801250" y="5659375"/>
            <a:ext cx="4043100" cy="1275208"/>
          </a:xfrm>
          <a:prstGeom prst="roundRect">
            <a:avLst>
              <a:gd name="adj" fmla="val 7738"/>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9"/>
          <p:cNvSpPr txBox="1"/>
          <p:nvPr/>
        </p:nvSpPr>
        <p:spPr>
          <a:xfrm>
            <a:off x="955011" y="5274150"/>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À QUI S’ADRESSER ?</a:t>
            </a:r>
            <a:endParaRPr sz="1300" b="0" i="0" u="none" strike="noStrike" cap="none">
              <a:solidFill>
                <a:srgbClr val="284F58"/>
              </a:solidFill>
              <a:latin typeface="Dosis ExtraBold"/>
              <a:ea typeface="Dosis ExtraBold"/>
              <a:cs typeface="Dosis ExtraBold"/>
              <a:sym typeface="Dosis ExtraBold"/>
            </a:endParaRPr>
          </a:p>
        </p:txBody>
      </p:sp>
      <p:sp>
        <p:nvSpPr>
          <p:cNvPr id="426" name="Google Shape;426;p19"/>
          <p:cNvSpPr txBox="1"/>
          <p:nvPr/>
        </p:nvSpPr>
        <p:spPr>
          <a:xfrm>
            <a:off x="952563" y="5696830"/>
            <a:ext cx="3612900" cy="120029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Pour plus d’information ou pour vous aider dans vos démarches, des services d’information et de soutien aux tuteurs familiaux (ISTF) vous accueillent gratuitement dans votre département.</a:t>
            </a:r>
          </a:p>
          <a:p>
            <a:pPr marL="0" marR="0" lvl="0" indent="0" algn="just" rtl="0">
              <a:lnSpc>
                <a:spcPct val="100000"/>
              </a:lnSpc>
              <a:spcBef>
                <a:spcPts val="0"/>
              </a:spcBef>
              <a:spcAft>
                <a:spcPts val="0"/>
              </a:spcAft>
              <a:buNone/>
            </a:pPr>
            <a:endParaRPr lang="f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Retrouvez le service proche de chez vous via </a:t>
            </a:r>
            <a:r>
              <a:rPr lang="fr" sz="1100" dirty="0">
                <a:solidFill>
                  <a:srgbClr val="284F58"/>
                </a:solidFill>
                <a:latin typeface="Dosis"/>
                <a:ea typeface="Dosis"/>
                <a:cs typeface="Dosis"/>
                <a:sym typeface="Dosis"/>
              </a:rPr>
              <a:t>le moteur de recherche du site </a:t>
            </a:r>
            <a:r>
              <a:rPr lang="fr" sz="1100" dirty="0">
                <a:solidFill>
                  <a:srgbClr val="284F58"/>
                </a:solidFill>
                <a:latin typeface="Dosis"/>
                <a:ea typeface="Dosis"/>
                <a:cs typeface="Dosis"/>
                <a:sym typeface="Dosis"/>
                <a:hlinkClick r:id="rId4"/>
              </a:rPr>
              <a:t>protegerunproche.fr</a:t>
            </a:r>
            <a:endParaRPr lang="fr" sz="1100" dirty="0">
              <a:solidFill>
                <a:srgbClr val="284F58"/>
              </a:solidFill>
              <a:latin typeface="Dosis"/>
              <a:ea typeface="Dosis"/>
              <a:cs typeface="Dosis"/>
              <a:sym typeface="Dosis"/>
            </a:endParaRPr>
          </a:p>
        </p:txBody>
      </p:sp>
      <p:sp>
        <p:nvSpPr>
          <p:cNvPr id="427" name="Google Shape;427;p19"/>
          <p:cNvSpPr txBox="1"/>
          <p:nvPr/>
        </p:nvSpPr>
        <p:spPr>
          <a:xfrm>
            <a:off x="891814" y="1634216"/>
            <a:ext cx="3943286" cy="120029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fr" sz="1100" b="1" i="0" u="none" strike="noStrike" cap="none" dirty="0">
                <a:solidFill>
                  <a:srgbClr val="284F58"/>
                </a:solidFill>
                <a:latin typeface="Dosis"/>
                <a:ea typeface="Dosis"/>
                <a:cs typeface="Dosis"/>
                <a:sym typeface="Dosis"/>
              </a:rPr>
              <a:t>A cause de son état de santé, </a:t>
            </a:r>
            <a:r>
              <a:rPr lang="fr" sz="1100" b="1" dirty="0">
                <a:solidFill>
                  <a:srgbClr val="284F58"/>
                </a:solidFill>
                <a:latin typeface="Dosis"/>
                <a:ea typeface="Dosis"/>
                <a:cs typeface="Dosis"/>
                <a:sym typeface="Dosis"/>
              </a:rPr>
              <a:t>le</a:t>
            </a:r>
            <a:r>
              <a:rPr lang="fr" sz="1100" b="1" i="0" u="none" strike="noStrike" cap="none" dirty="0">
                <a:solidFill>
                  <a:srgbClr val="284F58"/>
                </a:solidFill>
                <a:latin typeface="Dosis"/>
                <a:ea typeface="Dosis"/>
                <a:cs typeface="Dosis"/>
                <a:sym typeface="Dosis"/>
              </a:rPr>
              <a:t> proche de votre interlocuteur a des difficultés ou n'est plus en capacité de gérer seul ses affaires ou d'exprimer son consentement (moyens de paiement, factures, soins, achats/vente de biens…). Votre interlocuteur craint que son proche soit influencé contrairement à sa volonté ou qu'on abuse de lui.</a:t>
            </a:r>
            <a:endParaRPr sz="1400" b="0" i="0" u="none" strike="noStrike" cap="none" dirty="0">
              <a:solidFill>
                <a:srgbClr val="000000"/>
              </a:solidFill>
              <a:latin typeface="Arial"/>
              <a:ea typeface="Arial"/>
              <a:cs typeface="Arial"/>
              <a:sym typeface="Arial"/>
            </a:endParaRPr>
          </a:p>
        </p:txBody>
      </p:sp>
      <p:grpSp>
        <p:nvGrpSpPr>
          <p:cNvPr id="2" name="Groupe 1">
            <a:extLst>
              <a:ext uri="{FF2B5EF4-FFF2-40B4-BE49-F238E27FC236}">
                <a16:creationId xmlns:a16="http://schemas.microsoft.com/office/drawing/2014/main" id="{37688D65-199A-79A1-DF1C-A40773AB3AE3}"/>
              </a:ext>
            </a:extLst>
          </p:cNvPr>
          <p:cNvGrpSpPr/>
          <p:nvPr/>
        </p:nvGrpSpPr>
        <p:grpSpPr>
          <a:xfrm>
            <a:off x="801250" y="2931154"/>
            <a:ext cx="4043100" cy="2173400"/>
            <a:chOff x="801250" y="2779601"/>
            <a:chExt cx="4043100" cy="2173400"/>
          </a:xfrm>
        </p:grpSpPr>
        <p:sp>
          <p:nvSpPr>
            <p:cNvPr id="425" name="Google Shape;425;p19"/>
            <p:cNvSpPr/>
            <p:nvPr/>
          </p:nvSpPr>
          <p:spPr>
            <a:xfrm>
              <a:off x="801250" y="2779601"/>
              <a:ext cx="4043100" cy="2173400"/>
            </a:xfrm>
            <a:prstGeom prst="roundRect">
              <a:avLst>
                <a:gd name="adj" fmla="val 14312"/>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9"/>
            <p:cNvSpPr txBox="1"/>
            <p:nvPr/>
          </p:nvSpPr>
          <p:spPr>
            <a:xfrm>
              <a:off x="952563" y="3112054"/>
              <a:ext cx="3585937" cy="170813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rPr>
                <a:t>… et s'adaptent à la situation du proche, de la simple procuration auprès de la banque jusqu'à la désignation par le juge d'une habilitation familiale pour permettre à un membre de la famille d'agir dans son intérêt, ou d'une mesure de curatelle ou de tutelle exercée par un professionnel.</a:t>
              </a:r>
              <a:endParaRPr dirty="0"/>
            </a:p>
            <a:p>
              <a:pPr marL="0" marR="0" lvl="0" indent="0" algn="just"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rPr>
                <a:t>Si une procuration n'est pas suffisante, s’adresser au tribunal judiciaire pour qu'une mesure soit mise en place.</a:t>
              </a:r>
              <a:endParaRPr dirty="0"/>
            </a:p>
            <a:p>
              <a:pPr marL="0" marR="0" lvl="0" indent="0" algn="just" rtl="0">
                <a:lnSpc>
                  <a:spcPct val="100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a:ea typeface="Dosis"/>
                  <a:cs typeface="Dosis"/>
                  <a:sym typeface="Dosis"/>
                </a:rPr>
                <a:t>Le plus souvent, </a:t>
              </a:r>
              <a:r>
                <a:rPr lang="fr" sz="1100" dirty="0">
                  <a:solidFill>
                    <a:srgbClr val="284F58"/>
                  </a:solidFill>
                  <a:latin typeface="Dosis"/>
                  <a:ea typeface="Dosis"/>
                  <a:cs typeface="Dosis"/>
                  <a:sym typeface="Dosis"/>
                </a:rPr>
                <a:t>la</a:t>
              </a:r>
              <a:r>
                <a:rPr lang="fr" sz="1100" b="0" i="0" u="none" strike="noStrike" cap="none" dirty="0">
                  <a:solidFill>
                    <a:srgbClr val="284F58"/>
                  </a:solidFill>
                  <a:latin typeface="Dosis"/>
                  <a:ea typeface="Dosis"/>
                  <a:cs typeface="Dosis"/>
                  <a:sym typeface="Dosis"/>
                </a:rPr>
                <a:t> demande devra être appuyée d'un certificat médical circonstancié réalisé par certains médecins.</a:t>
              </a:r>
              <a:endParaRPr dirty="0"/>
            </a:p>
          </p:txBody>
        </p:sp>
        <p:sp>
          <p:nvSpPr>
            <p:cNvPr id="429" name="Google Shape;429;p19"/>
            <p:cNvSpPr txBox="1"/>
            <p:nvPr/>
          </p:nvSpPr>
          <p:spPr>
            <a:xfrm>
              <a:off x="952563" y="2814592"/>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Différentes solutions existent …</a:t>
              </a:r>
              <a:endParaRPr sz="1300" b="1" i="0" u="none" strike="noStrike" cap="none" dirty="0">
                <a:solidFill>
                  <a:srgbClr val="284F58"/>
                </a:solidFill>
                <a:latin typeface="Dosis"/>
                <a:ea typeface="Dosis"/>
                <a:cs typeface="Dosis"/>
                <a:sym typeface="Dosis"/>
              </a:endParaRPr>
            </a:p>
          </p:txBody>
        </p:sp>
      </p:grpSp>
      <p:sp>
        <p:nvSpPr>
          <p:cNvPr id="3" name="Google Shape;430;p19">
            <a:extLst>
              <a:ext uri="{FF2B5EF4-FFF2-40B4-BE49-F238E27FC236}">
                <a16:creationId xmlns:a16="http://schemas.microsoft.com/office/drawing/2014/main" id="{AD64FF44-4CD7-E79C-A510-18308D02F445}"/>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4">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 name="Groupe 3">
            <a:extLst>
              <a:ext uri="{FF2B5EF4-FFF2-40B4-BE49-F238E27FC236}">
                <a16:creationId xmlns:a16="http://schemas.microsoft.com/office/drawing/2014/main" id="{9E51156E-9D1D-B3F7-7DC3-54226BF6DF07}"/>
              </a:ext>
            </a:extLst>
          </p:cNvPr>
          <p:cNvGrpSpPr/>
          <p:nvPr/>
        </p:nvGrpSpPr>
        <p:grpSpPr>
          <a:xfrm>
            <a:off x="791929" y="1578661"/>
            <a:ext cx="4043100" cy="3606943"/>
            <a:chOff x="791929" y="1578661"/>
            <a:chExt cx="4043100" cy="3606943"/>
          </a:xfrm>
        </p:grpSpPr>
        <p:sp>
          <p:nvSpPr>
            <p:cNvPr id="436" name="Google Shape;436;p20"/>
            <p:cNvSpPr/>
            <p:nvPr/>
          </p:nvSpPr>
          <p:spPr>
            <a:xfrm>
              <a:off x="791929" y="1578661"/>
              <a:ext cx="4043100" cy="3606943"/>
            </a:xfrm>
            <a:prstGeom prst="roundRect">
              <a:avLst>
                <a:gd name="adj" fmla="val 8808"/>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1" name="Google Shape;441;p20"/>
            <p:cNvSpPr/>
            <p:nvPr/>
          </p:nvSpPr>
          <p:spPr>
            <a:xfrm>
              <a:off x="952503" y="310036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443" name="Google Shape;443;p20"/>
            <p:cNvSpPr/>
            <p:nvPr/>
          </p:nvSpPr>
          <p:spPr>
            <a:xfrm>
              <a:off x="965225" y="4245744"/>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446" name="Google Shape;446;p20"/>
            <p:cNvSpPr txBox="1"/>
            <p:nvPr/>
          </p:nvSpPr>
          <p:spPr>
            <a:xfrm>
              <a:off x="1125027" y="2969643"/>
              <a:ext cx="3612900" cy="2215961"/>
            </a:xfrm>
            <a:prstGeom prst="rect">
              <a:avLst/>
            </a:prstGeom>
            <a:noFill/>
            <a:ln>
              <a:noFill/>
            </a:ln>
          </p:spPr>
          <p:txBody>
            <a:bodyPr spcFirstLastPara="1" wrap="square" lIns="91425" tIns="91425" rIns="91425" bIns="91425" anchor="t" anchorCtr="0">
              <a:spAutoFit/>
            </a:bodyPr>
            <a:lstStyle/>
            <a:p>
              <a:pPr marR="0" lvl="0" algn="just" rtl="0">
                <a:lnSpc>
                  <a:spcPct val="100000"/>
                </a:lnSpc>
                <a:spcBef>
                  <a:spcPts val="0"/>
                </a:spcBef>
                <a:spcAft>
                  <a:spcPts val="0"/>
                </a:spcAft>
                <a:buClr>
                  <a:srgbClr val="284F58"/>
                </a:buClr>
                <a:buSzPts val="1100"/>
              </a:pPr>
              <a:r>
                <a:rPr lang="fr" sz="1100" b="1" i="0" u="none" strike="noStrike" cap="none" dirty="0">
                  <a:solidFill>
                    <a:srgbClr val="284F58"/>
                  </a:solidFill>
                  <a:latin typeface="Dosis"/>
                  <a:ea typeface="Dosis"/>
                  <a:cs typeface="Dosis"/>
                  <a:sym typeface="Dosis"/>
                </a:rPr>
                <a:t>La désignation anticipée </a:t>
              </a:r>
              <a:r>
                <a:rPr lang="fr" sz="1100" b="0" i="0" u="none" strike="noStrike" cap="none" dirty="0">
                  <a:solidFill>
                    <a:srgbClr val="284F58"/>
                  </a:solidFill>
                  <a:latin typeface="Dosis"/>
                  <a:ea typeface="Dosis"/>
                  <a:cs typeface="Dosis"/>
                  <a:sym typeface="Dosis"/>
                </a:rPr>
                <a:t>: lorsqu’on désigne son futur protecteur, on choisit simplement la personne à qui on souhaite confier ce rôle. Les conditions et modalités de la protection seront ensuite définies par le juge qui statuera en faveur d’une des mesures de protection (curatelle, tutelle, habilitation familiale).</a:t>
              </a:r>
            </a:p>
            <a:p>
              <a:pPr marR="0" lvl="0" algn="just" rtl="0">
                <a:lnSpc>
                  <a:spcPct val="100000"/>
                </a:lnSpc>
                <a:spcBef>
                  <a:spcPts val="0"/>
                </a:spcBef>
                <a:spcAft>
                  <a:spcPts val="0"/>
                </a:spcAft>
                <a:buClr>
                  <a:srgbClr val="284F58"/>
                </a:buClr>
                <a:buSzPts val="1100"/>
              </a:pPr>
              <a:endParaRPr sz="1100" b="0" i="0" u="none" strike="noStrike" cap="none" dirty="0">
                <a:solidFill>
                  <a:srgbClr val="284F58"/>
                </a:solidFill>
                <a:latin typeface="Dosis"/>
                <a:ea typeface="Dosis"/>
                <a:cs typeface="Dosis"/>
                <a:sym typeface="Dosis"/>
              </a:endParaRPr>
            </a:p>
            <a:p>
              <a:pPr marR="0" lvl="0" algn="just" rtl="0">
                <a:lnSpc>
                  <a:spcPct val="100000"/>
                </a:lnSpc>
                <a:spcBef>
                  <a:spcPts val="0"/>
                </a:spcBef>
                <a:spcAft>
                  <a:spcPts val="0"/>
                </a:spcAft>
                <a:buClr>
                  <a:srgbClr val="284F58"/>
                </a:buClr>
                <a:buSzPts val="1100"/>
              </a:pPr>
              <a:r>
                <a:rPr lang="fr" sz="1100" b="1" i="0" u="none" strike="noStrike" cap="none" dirty="0">
                  <a:solidFill>
                    <a:srgbClr val="284F58"/>
                  </a:solidFill>
                  <a:latin typeface="Dosis"/>
                  <a:ea typeface="Dosis"/>
                  <a:cs typeface="Dosis"/>
                  <a:sym typeface="Dosis"/>
                </a:rPr>
                <a:t>Le mandat de protection future </a:t>
              </a:r>
              <a:r>
                <a:rPr lang="fr" sz="1100" b="0" i="0" u="none" strike="noStrike" cap="none" dirty="0">
                  <a:solidFill>
                    <a:srgbClr val="284F58"/>
                  </a:solidFill>
                  <a:latin typeface="Dosis"/>
                  <a:ea typeface="Dosis"/>
                  <a:cs typeface="Dosis"/>
                  <a:sym typeface="Dosis"/>
                </a:rPr>
                <a:t>va plus loin. Il est prévu, dans un contrat, la personne physique ou morale à qui sera confiée </a:t>
              </a:r>
              <a:r>
                <a:rPr lang="fr" sz="1100" dirty="0">
                  <a:solidFill>
                    <a:srgbClr val="284F58"/>
                  </a:solidFill>
                  <a:latin typeface="Dosis"/>
                  <a:ea typeface="Dosis"/>
                  <a:cs typeface="Dosis"/>
                  <a:sym typeface="Dosis"/>
                </a:rPr>
                <a:t>la</a:t>
              </a:r>
              <a:r>
                <a:rPr lang="fr" sz="1100" b="0" i="0" u="none" strike="noStrike" cap="none" dirty="0">
                  <a:solidFill>
                    <a:srgbClr val="284F58"/>
                  </a:solidFill>
                  <a:latin typeface="Dosis"/>
                  <a:ea typeface="Dosis"/>
                  <a:cs typeface="Dosis"/>
                  <a:sym typeface="Dosis"/>
                </a:rPr>
                <a:t> protection mais également la manière dont elle représentera la personne protégée (comptes, patrimoine…). Le juge suivra les indications définies dans le mandat de protection future</a:t>
              </a:r>
              <a:r>
                <a:rPr lang="fr" sz="1100" dirty="0">
                  <a:solidFill>
                    <a:srgbClr val="284F58"/>
                  </a:solidFill>
                  <a:latin typeface="Dosis"/>
                  <a:ea typeface="Dosis"/>
                  <a:cs typeface="Dosis"/>
                  <a:sym typeface="Dosis"/>
                </a:rPr>
                <a:t>.</a:t>
              </a:r>
              <a:endParaRPr sz="1100" b="0" i="0" u="none" strike="noStrike" cap="none" dirty="0">
                <a:solidFill>
                  <a:srgbClr val="284F58"/>
                </a:solidFill>
                <a:latin typeface="Dosis"/>
                <a:ea typeface="Dosis"/>
                <a:cs typeface="Dosis"/>
                <a:sym typeface="Dosis"/>
              </a:endParaRPr>
            </a:p>
          </p:txBody>
        </p:sp>
      </p:grpSp>
      <p:sp>
        <p:nvSpPr>
          <p:cNvPr id="437" name="Google Shape;437;p20"/>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438" name="Google Shape;438;p20"/>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2</a:t>
            </a:r>
            <a:endParaRPr sz="3214" b="0" i="0" u="none" strike="noStrike" cap="none">
              <a:solidFill>
                <a:srgbClr val="FFFFFF"/>
              </a:solidFill>
              <a:latin typeface="Dosis ExtraBold"/>
              <a:ea typeface="Dosis ExtraBold"/>
              <a:cs typeface="Dosis ExtraBold"/>
              <a:sym typeface="Dosis ExtraBold"/>
            </a:endParaRPr>
          </a:p>
        </p:txBody>
      </p:sp>
      <p:sp>
        <p:nvSpPr>
          <p:cNvPr id="439" name="Google Shape;439;p20"/>
          <p:cNvSpPr txBox="1"/>
          <p:nvPr/>
        </p:nvSpPr>
        <p:spPr>
          <a:xfrm>
            <a:off x="1618180" y="594825"/>
            <a:ext cx="2633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Anticiper </a:t>
            </a:r>
            <a:r>
              <a:rPr lang="fr" sz="2000" b="1" dirty="0">
                <a:solidFill>
                  <a:srgbClr val="FFFFFF"/>
                </a:solidFill>
                <a:latin typeface="Dosis"/>
                <a:ea typeface="Dosis"/>
                <a:cs typeface="Dosis"/>
                <a:sym typeface="Dosis"/>
              </a:rPr>
              <a:t>sa</a:t>
            </a:r>
            <a:r>
              <a:rPr lang="fr" sz="2000" b="1" i="0" u="none" strike="noStrike" cap="none" dirty="0">
                <a:solidFill>
                  <a:srgbClr val="FFFFFF"/>
                </a:solidFill>
                <a:latin typeface="Dosis"/>
                <a:ea typeface="Dosis"/>
                <a:cs typeface="Dosis"/>
                <a:sym typeface="Dosis"/>
              </a:rPr>
              <a:t> protection ou celle d’un proche</a:t>
            </a:r>
            <a:endParaRPr sz="2000" b="0" i="0" u="none" strike="noStrike" cap="none" dirty="0">
              <a:solidFill>
                <a:srgbClr val="FFFFFF"/>
              </a:solidFill>
              <a:latin typeface="Dosis"/>
              <a:ea typeface="Dosis"/>
              <a:cs typeface="Dosis"/>
              <a:sym typeface="Dosis"/>
            </a:endParaRPr>
          </a:p>
        </p:txBody>
      </p:sp>
      <p:sp>
        <p:nvSpPr>
          <p:cNvPr id="440" name="Google Shape;440;p20"/>
          <p:cNvSpPr txBox="1"/>
          <p:nvPr/>
        </p:nvSpPr>
        <p:spPr>
          <a:xfrm>
            <a:off x="927124" y="1691443"/>
            <a:ext cx="3713701" cy="1384964"/>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fr-FR" sz="1300" b="1" dirty="0">
                <a:solidFill>
                  <a:srgbClr val="284F58"/>
                </a:solidFill>
                <a:latin typeface="Dosis"/>
                <a:ea typeface="Dosis"/>
                <a:cs typeface="Dosis"/>
                <a:sym typeface="Dosis"/>
              </a:rPr>
              <a:t>En pleine possession de ses moyens, </a:t>
            </a:r>
          </a:p>
          <a:p>
            <a:pPr marL="0" marR="0" lvl="0" indent="0" algn="just" rtl="0">
              <a:lnSpc>
                <a:spcPct val="100000"/>
              </a:lnSpc>
              <a:spcBef>
                <a:spcPts val="0"/>
              </a:spcBef>
              <a:spcAft>
                <a:spcPts val="0"/>
              </a:spcAft>
              <a:buClr>
                <a:srgbClr val="000000"/>
              </a:buClr>
              <a:buSzPts val="1300"/>
              <a:buFont typeface="Arial"/>
              <a:buNone/>
            </a:pPr>
            <a:r>
              <a:rPr lang="fr-FR" sz="1300" b="1" dirty="0">
                <a:solidFill>
                  <a:srgbClr val="284F58"/>
                </a:solidFill>
                <a:latin typeface="Dosis"/>
                <a:ea typeface="Dosis"/>
                <a:cs typeface="Dosis"/>
                <a:sym typeface="Dosis"/>
              </a:rPr>
              <a:t>chacun peut choisir la future personne chargée de protéger ses intérêts lorsqu’il ne sera plus en mesure de s’en charger lui-même</a:t>
            </a:r>
          </a:p>
          <a:p>
            <a:pPr marL="0" marR="0" lvl="0" indent="0" algn="just" rtl="0">
              <a:lnSpc>
                <a:spcPct val="100000"/>
              </a:lnSpc>
              <a:spcBef>
                <a:spcPts val="0"/>
              </a:spcBef>
              <a:spcAft>
                <a:spcPts val="0"/>
              </a:spcAft>
              <a:buClr>
                <a:srgbClr val="000000"/>
              </a:buClr>
              <a:buSzPts val="1300"/>
              <a:buFont typeface="Arial"/>
              <a:buNone/>
            </a:pPr>
            <a:r>
              <a:rPr lang="fr-FR" sz="1300" b="1" dirty="0">
                <a:solidFill>
                  <a:srgbClr val="284F58"/>
                </a:solidFill>
                <a:latin typeface="Dosis"/>
                <a:ea typeface="Dosis"/>
                <a:cs typeface="Dosis"/>
                <a:sym typeface="Dosis"/>
              </a:rPr>
              <a:t> </a:t>
            </a:r>
          </a:p>
          <a:p>
            <a:pPr marL="0" marR="0" lvl="0" indent="0" algn="just" rtl="0">
              <a:lnSpc>
                <a:spcPct val="100000"/>
              </a:lnSpc>
              <a:spcBef>
                <a:spcPts val="0"/>
              </a:spcBef>
              <a:spcAft>
                <a:spcPts val="0"/>
              </a:spcAft>
              <a:buClr>
                <a:srgbClr val="000000"/>
              </a:buClr>
              <a:buSzPts val="1300"/>
              <a:buFont typeface="Arial"/>
              <a:buNone/>
            </a:pPr>
            <a:r>
              <a:rPr lang="fr-FR" sz="1300" b="1" dirty="0">
                <a:solidFill>
                  <a:srgbClr val="284F58"/>
                </a:solidFill>
                <a:latin typeface="Dosis"/>
                <a:ea typeface="Dosis"/>
                <a:cs typeface="Dosis"/>
                <a:sym typeface="Dosis"/>
              </a:rPr>
              <a:t>2 possibilités :</a:t>
            </a:r>
          </a:p>
        </p:txBody>
      </p:sp>
      <p:pic>
        <p:nvPicPr>
          <p:cNvPr id="445" name="Google Shape;445;p20" title="montre.png"/>
          <p:cNvPicPr preferRelativeResize="0"/>
          <p:nvPr/>
        </p:nvPicPr>
        <p:blipFill rotWithShape="1">
          <a:blip r:embed="rId3">
            <a:alphaModFix/>
          </a:blip>
          <a:srcRect l="40227" t="22994" r="46415" b="28919"/>
          <a:stretch/>
        </p:blipFill>
        <p:spPr>
          <a:xfrm rot="2699961">
            <a:off x="4060316" y="566940"/>
            <a:ext cx="466059" cy="1677818"/>
          </a:xfrm>
          <a:prstGeom prst="rect">
            <a:avLst/>
          </a:prstGeom>
          <a:noFill/>
          <a:ln>
            <a:noFill/>
          </a:ln>
        </p:spPr>
      </p:pic>
      <p:sp>
        <p:nvSpPr>
          <p:cNvPr id="448" name="Google Shape;448;p20"/>
          <p:cNvSpPr txBox="1"/>
          <p:nvPr/>
        </p:nvSpPr>
        <p:spPr>
          <a:xfrm>
            <a:off x="889367" y="5304400"/>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2" name="Groupe 1">
            <a:extLst>
              <a:ext uri="{FF2B5EF4-FFF2-40B4-BE49-F238E27FC236}">
                <a16:creationId xmlns:a16="http://schemas.microsoft.com/office/drawing/2014/main" id="{4906E61C-B4D5-EA64-0FD1-ECEF0B712FCD}"/>
              </a:ext>
            </a:extLst>
          </p:cNvPr>
          <p:cNvGrpSpPr/>
          <p:nvPr/>
        </p:nvGrpSpPr>
        <p:grpSpPr>
          <a:xfrm>
            <a:off x="798825" y="5708705"/>
            <a:ext cx="4043100" cy="1602811"/>
            <a:chOff x="798825" y="5425722"/>
            <a:chExt cx="4043100" cy="1602811"/>
          </a:xfrm>
        </p:grpSpPr>
        <p:sp>
          <p:nvSpPr>
            <p:cNvPr id="447" name="Google Shape;447;p20"/>
            <p:cNvSpPr/>
            <p:nvPr/>
          </p:nvSpPr>
          <p:spPr>
            <a:xfrm>
              <a:off x="798825" y="5425722"/>
              <a:ext cx="4043100" cy="1486071"/>
            </a:xfrm>
            <a:prstGeom prst="roundRect">
              <a:avLst>
                <a:gd name="adj" fmla="val 7738"/>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0"/>
            <p:cNvSpPr txBox="1"/>
            <p:nvPr/>
          </p:nvSpPr>
          <p:spPr>
            <a:xfrm>
              <a:off x="952503" y="5489680"/>
              <a:ext cx="3612900" cy="1538853"/>
            </a:xfrm>
            <a:prstGeom prst="rect">
              <a:avLst/>
            </a:prstGeom>
            <a:noFill/>
            <a:ln>
              <a:noFill/>
            </a:ln>
          </p:spPr>
          <p:txBody>
            <a:bodyPr spcFirstLastPara="1" wrap="square" lIns="91425" tIns="91425" rIns="91425" bIns="91425" anchor="t" anchorCtr="0">
              <a:spAutoFit/>
            </a:bodyPr>
            <a:lstStyle/>
            <a:p>
              <a:pPr lvl="0" algn="just">
                <a:buClr>
                  <a:srgbClr val="284F58"/>
                </a:buClr>
                <a:buSzPts val="1100"/>
              </a:pPr>
              <a:r>
                <a:rPr lang="fr-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Les différents actes peuvent être rédigés auprès d’un notaire, d’un avocat ou par la personne elle-même. </a:t>
              </a:r>
            </a:p>
            <a:p>
              <a:pPr lvl="0" algn="just">
                <a:buClr>
                  <a:srgbClr val="284F58"/>
                </a:buClr>
                <a:buSzPts val="1100"/>
              </a:pPr>
              <a:endParaRPr lang="fr" sz="1100" dirty="0">
                <a:solidFill>
                  <a:srgbClr val="284F58"/>
                </a:solidFill>
                <a:highlight>
                  <a:srgbClr val="FFFF00"/>
                </a:highlight>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endParaRPr>
            </a:p>
            <a:p>
              <a:pPr lvl="0" algn="just">
                <a:buClr>
                  <a:srgbClr val="284F58"/>
                </a:buClr>
                <a:buSzPts val="1100"/>
              </a:pPr>
              <a:r>
                <a:rPr lang="fr" sz="1100" dirty="0">
                  <a:solidFill>
                    <a:srgbClr val="284F58"/>
                  </a:solidFill>
                  <a:latin typeface="Dosis"/>
                  <a:ea typeface="Dosis"/>
                  <a:cs typeface="Dosis"/>
                  <a:sym typeface="Dosis"/>
                </a:rPr>
                <a:t>Pour plus d’informatio</a:t>
              </a:r>
              <a:r>
                <a:rPr lang="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n, s’adresser directement à ces professionnels ou au dispositif d’ISTF proche de chez vous </a:t>
              </a: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 retrouver le dispositif de votre département sur le site </a:t>
              </a:r>
              <a:r>
                <a:rPr lang="fr-FR" sz="1100" dirty="0">
                  <a:solidFill>
                    <a:srgbClr val="284F58"/>
                  </a:solidFill>
                  <a:latin typeface="Dosis"/>
                  <a:ea typeface="Dosis"/>
                  <a:cs typeface="Dosis"/>
                  <a:sym typeface="Dosis"/>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protegerunproche.fr</a:t>
              </a:r>
              <a:endParaRPr lang="fr-FR" sz="1100" dirty="0">
                <a:solidFill>
                  <a:srgbClr val="284F58"/>
                </a:solidFill>
                <a:latin typeface="Dosis"/>
                <a:ea typeface="Dosis"/>
                <a:cs typeface="Dosis"/>
                <a:sym typeface="Dosis"/>
              </a:endParaRPr>
            </a:p>
            <a:p>
              <a:pPr marL="171452" marR="0" lvl="0" indent="-171452" algn="just" rtl="0">
                <a:lnSpc>
                  <a:spcPct val="100000"/>
                </a:lnSpc>
                <a:spcBef>
                  <a:spcPts val="0"/>
                </a:spcBef>
                <a:spcAft>
                  <a:spcPts val="0"/>
                </a:spcAft>
                <a:buClr>
                  <a:srgbClr val="284F58"/>
                </a:buClr>
                <a:buSzPts val="1100"/>
                <a:buFont typeface="Dosis"/>
                <a:buChar char="•"/>
              </a:pPr>
              <a:endParaRPr sz="1100" b="0" i="0" u="none" strike="noStrike" cap="none" dirty="0">
                <a:solidFill>
                  <a:srgbClr val="284F58"/>
                </a:solidFill>
                <a:latin typeface="Dosis"/>
                <a:ea typeface="Dosis"/>
                <a:cs typeface="Dosis"/>
                <a:sym typeface="Dosis"/>
              </a:endParaRPr>
            </a:p>
          </p:txBody>
        </p:sp>
      </p:grpSp>
      <p:sp>
        <p:nvSpPr>
          <p:cNvPr id="5" name="Google Shape;430;p19">
            <a:extLst>
              <a:ext uri="{FF2B5EF4-FFF2-40B4-BE49-F238E27FC236}">
                <a16:creationId xmlns:a16="http://schemas.microsoft.com/office/drawing/2014/main" id="{C082E251-6778-C099-96EB-3D7AED83ECE5}"/>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4">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456" name="Google Shape;456;p21"/>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3</a:t>
            </a:r>
            <a:endParaRPr sz="3214" b="0" i="0" u="none" strike="noStrike" cap="none">
              <a:solidFill>
                <a:srgbClr val="FFFFFF"/>
              </a:solidFill>
              <a:latin typeface="Dosis ExtraBold"/>
              <a:ea typeface="Dosis ExtraBold"/>
              <a:cs typeface="Dosis ExtraBold"/>
              <a:sym typeface="Dosis ExtraBold"/>
            </a:endParaRPr>
          </a:p>
        </p:txBody>
      </p:sp>
      <p:sp>
        <p:nvSpPr>
          <p:cNvPr id="457" name="Google Shape;457;p21"/>
          <p:cNvSpPr txBox="1"/>
          <p:nvPr/>
        </p:nvSpPr>
        <p:spPr>
          <a:xfrm>
            <a:off x="1594749" y="551279"/>
            <a:ext cx="2973149"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Agir pour le compte d’un proche </a:t>
            </a:r>
            <a:r>
              <a:rPr lang="fr" sz="2000" b="1" dirty="0">
                <a:solidFill>
                  <a:srgbClr val="FFFFFF"/>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par procuration</a:t>
            </a:r>
            <a:endParaRPr lang="fr" sz="2000" b="1" dirty="0">
              <a:solidFill>
                <a:srgbClr val="FFFFFF"/>
              </a:solidFill>
              <a:latin typeface="Dosis"/>
              <a:ea typeface="Dosis"/>
              <a:cs typeface="Dosis"/>
              <a:sym typeface="Dosis"/>
            </a:endParaRPr>
          </a:p>
        </p:txBody>
      </p:sp>
      <p:grpSp>
        <p:nvGrpSpPr>
          <p:cNvPr id="2" name="Groupe 1">
            <a:extLst>
              <a:ext uri="{FF2B5EF4-FFF2-40B4-BE49-F238E27FC236}">
                <a16:creationId xmlns:a16="http://schemas.microsoft.com/office/drawing/2014/main" id="{D58A4ABE-FEC7-465C-9928-544E6CCBE19E}"/>
              </a:ext>
            </a:extLst>
          </p:cNvPr>
          <p:cNvGrpSpPr/>
          <p:nvPr/>
        </p:nvGrpSpPr>
        <p:grpSpPr>
          <a:xfrm>
            <a:off x="792000" y="5316567"/>
            <a:ext cx="4043100" cy="1618077"/>
            <a:chOff x="801250" y="3702359"/>
            <a:chExt cx="4043100" cy="1543678"/>
          </a:xfrm>
        </p:grpSpPr>
        <p:sp>
          <p:nvSpPr>
            <p:cNvPr id="458" name="Google Shape;458;p21"/>
            <p:cNvSpPr/>
            <p:nvPr/>
          </p:nvSpPr>
          <p:spPr>
            <a:xfrm>
              <a:off x="801250" y="4055621"/>
              <a:ext cx="4043100" cy="1168618"/>
            </a:xfrm>
            <a:prstGeom prst="roundRect">
              <a:avLst>
                <a:gd name="adj" fmla="val 17984"/>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1"/>
            <p:cNvSpPr txBox="1"/>
            <p:nvPr/>
          </p:nvSpPr>
          <p:spPr>
            <a:xfrm>
              <a:off x="955011" y="3702359"/>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sp>
          <p:nvSpPr>
            <p:cNvPr id="460" name="Google Shape;460;p21"/>
            <p:cNvSpPr txBox="1"/>
            <p:nvPr/>
          </p:nvSpPr>
          <p:spPr>
            <a:xfrm>
              <a:off x="955011" y="4100928"/>
              <a:ext cx="3612900" cy="1145109"/>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i="0" u="none" strike="noStrike" cap="none" dirty="0">
                  <a:solidFill>
                    <a:srgbClr val="284F58"/>
                  </a:solidFill>
                  <a:latin typeface="Dosis"/>
                  <a:ea typeface="Dosis"/>
                  <a:cs typeface="Dosis"/>
                  <a:sym typeface="Dosis"/>
                </a:rPr>
                <a:t>Directement à l’organisme concerné par la procuration (banque, poste…) pour en connaitre les conditions. </a:t>
              </a:r>
            </a:p>
            <a:p>
              <a:pPr marL="0" marR="0" lvl="0" indent="0" algn="just" rtl="0">
                <a:lnSpc>
                  <a:spcPct val="100000"/>
                </a:lnSpc>
                <a:spcBef>
                  <a:spcPts val="0"/>
                </a:spcBef>
                <a:spcAft>
                  <a:spcPts val="0"/>
                </a:spcAft>
                <a:buClr>
                  <a:srgbClr val="000000"/>
                </a:buClr>
                <a:buSzPts val="1100"/>
                <a:buFont typeface="Arial"/>
                <a:buNone/>
              </a:pPr>
              <a:endParaRPr lang="fr" sz="110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Clr>
                  <a:srgbClr val="000000"/>
                </a:buClr>
                <a:buSzPts val="1100"/>
                <a:buFont typeface="Arial"/>
                <a:buNone/>
              </a:pPr>
              <a:r>
                <a:rPr lang="fr" sz="1100" i="0" u="none" strike="noStrike" cap="none" dirty="0">
                  <a:solidFill>
                    <a:srgbClr val="284F58"/>
                  </a:solidFill>
                  <a:latin typeface="Dosis"/>
                  <a:ea typeface="Dosis"/>
                  <a:cs typeface="Dosis"/>
                  <a:sym typeface="Dosis"/>
                </a:rPr>
                <a:t>La procuration est signée par la personne qui donne procuration. Pour plus de sécurité, elle peut être signée auprès d’un notaire. </a:t>
              </a:r>
              <a:endParaRPr sz="110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None/>
              </a:pPr>
              <a:endParaRPr sz="1100" b="0" i="0" u="none" strike="noStrike" cap="none" dirty="0">
                <a:solidFill>
                  <a:srgbClr val="284F58"/>
                </a:solidFill>
                <a:latin typeface="Dosis"/>
                <a:ea typeface="Dosis"/>
                <a:cs typeface="Dosis"/>
                <a:sym typeface="Dosis"/>
              </a:endParaRPr>
            </a:p>
          </p:txBody>
        </p:sp>
      </p:grpSp>
      <p:grpSp>
        <p:nvGrpSpPr>
          <p:cNvPr id="3" name="Groupe 2">
            <a:extLst>
              <a:ext uri="{FF2B5EF4-FFF2-40B4-BE49-F238E27FC236}">
                <a16:creationId xmlns:a16="http://schemas.microsoft.com/office/drawing/2014/main" id="{D7C131A7-0162-5DCD-BC12-3702F7769B4E}"/>
              </a:ext>
            </a:extLst>
          </p:cNvPr>
          <p:cNvGrpSpPr/>
          <p:nvPr/>
        </p:nvGrpSpPr>
        <p:grpSpPr>
          <a:xfrm>
            <a:off x="792000" y="1687111"/>
            <a:ext cx="4043100" cy="3409537"/>
            <a:chOff x="801250" y="1720076"/>
            <a:chExt cx="4043100" cy="2700039"/>
          </a:xfrm>
        </p:grpSpPr>
        <p:sp>
          <p:nvSpPr>
            <p:cNvPr id="461" name="Google Shape;461;p21"/>
            <p:cNvSpPr/>
            <p:nvPr/>
          </p:nvSpPr>
          <p:spPr>
            <a:xfrm>
              <a:off x="801250" y="1720076"/>
              <a:ext cx="4043100" cy="2640622"/>
            </a:xfrm>
            <a:prstGeom prst="roundRect">
              <a:avLst>
                <a:gd name="adj" fmla="val 13839"/>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1"/>
            <p:cNvSpPr txBox="1"/>
            <p:nvPr/>
          </p:nvSpPr>
          <p:spPr>
            <a:xfrm>
              <a:off x="954998" y="2028452"/>
              <a:ext cx="3612900" cy="2391663"/>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 procuration est un mécanisme souple par lequel </a:t>
              </a:r>
              <a:r>
                <a:rPr lang="fr" sz="1100" dirty="0">
                  <a:solidFill>
                    <a:srgbClr val="284F58"/>
                  </a:solidFill>
                  <a:latin typeface="Dosis"/>
                  <a:ea typeface="Dosis"/>
                  <a:cs typeface="Dosis"/>
                  <a:sym typeface="Dosis"/>
                </a:rPr>
                <a:t>une personne autorise une autre personne à agir</a:t>
              </a:r>
              <a:r>
                <a:rPr lang="fr" sz="1100" b="0" i="0" u="none" strike="noStrike" cap="none" dirty="0">
                  <a:solidFill>
                    <a:srgbClr val="284F58"/>
                  </a:solidFill>
                  <a:latin typeface="Dosis"/>
                  <a:ea typeface="Dosis"/>
                  <a:cs typeface="Dosis"/>
                  <a:sym typeface="Dosis"/>
                </a:rPr>
                <a:t> pour </a:t>
              </a:r>
              <a:r>
                <a:rPr lang="fr" sz="1100" dirty="0">
                  <a:solidFill>
                    <a:srgbClr val="284F58"/>
                  </a:solidFill>
                  <a:latin typeface="Dosis"/>
                  <a:ea typeface="Dosis"/>
                  <a:cs typeface="Dosis"/>
                  <a:sym typeface="Dosis"/>
                </a:rPr>
                <a:t>son </a:t>
              </a:r>
              <a:r>
                <a:rPr lang="fr" sz="1100" b="0" i="0" u="none" strike="noStrike" cap="none" dirty="0">
                  <a:solidFill>
                    <a:srgbClr val="284F58"/>
                  </a:solidFill>
                  <a:latin typeface="Dosis"/>
                  <a:ea typeface="Dosis"/>
                  <a:cs typeface="Dosis"/>
                  <a:sym typeface="Dosis"/>
                </a:rPr>
                <a:t>compte (par exemple : auprès de sa banque, de la Poste…). </a:t>
              </a:r>
              <a:r>
                <a:rPr lang="fr" sz="1100" dirty="0">
                  <a:solidFill>
                    <a:srgbClr val="284F58"/>
                  </a:solidFill>
                  <a:latin typeface="Dosis"/>
                  <a:ea typeface="Dosis"/>
                  <a:cs typeface="Dosis"/>
                  <a:sym typeface="Dosis"/>
                </a:rPr>
                <a:t>Elle est utile en particulier lorsque la personne n’est plus en mesure de se déplacer, ou difficilement. </a:t>
              </a:r>
            </a:p>
            <a:p>
              <a:pPr marL="171453" marR="0" lvl="0" indent="-171453" algn="just" rtl="0">
                <a:lnSpc>
                  <a:spcPct val="100000"/>
                </a:lnSpc>
                <a:spcBef>
                  <a:spcPts val="0"/>
                </a:spcBef>
                <a:spcAft>
                  <a:spcPts val="0"/>
                </a:spcAft>
                <a:buClr>
                  <a:srgbClr val="284F58"/>
                </a:buClr>
                <a:buSzPts val="1100"/>
                <a:buFont typeface="Dosis"/>
                <a:buChar char="•"/>
              </a:pP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 procuration permet à son proche de conserver son autonomie dans l’exercice de ses droits. Sa capacité juridique n'est pas restreinte. Il continuera à prendre les décisions et pourra lui-même réaliser les actes s'il le souhaite.</a:t>
              </a:r>
            </a:p>
            <a:p>
              <a:pPr marL="171453" marR="0" lvl="0" indent="-171453" algn="just" rtl="0">
                <a:lnSpc>
                  <a:spcPct val="100000"/>
                </a:lnSpc>
                <a:spcBef>
                  <a:spcPts val="0"/>
                </a:spcBef>
                <a:spcAft>
                  <a:spcPts val="0"/>
                </a:spcAft>
                <a:buClr>
                  <a:srgbClr val="284F58"/>
                </a:buClr>
                <a:buSzPts val="1100"/>
                <a:buFont typeface="Dosis"/>
                <a:buChar char="•"/>
              </a:pPr>
              <a:endParaRPr lang="fr" sz="1100"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Pour donner procuration, la personne doit néanmoins être en pleine possession de ses moyens. Dans le cas contraire, il faudra s’adresser au juge pour la mise en place d’une habilitation ou d’une mesure de protection (voir fiches suivantes)</a:t>
              </a:r>
              <a:endParaRPr sz="1100" b="0" i="0" u="none" strike="noStrike" cap="none" dirty="0">
                <a:solidFill>
                  <a:srgbClr val="284F58"/>
                </a:solidFill>
                <a:latin typeface="Dosis"/>
                <a:ea typeface="Dosis"/>
                <a:cs typeface="Dosis"/>
                <a:sym typeface="Dosis"/>
              </a:endParaRPr>
            </a:p>
          </p:txBody>
        </p:sp>
        <p:sp>
          <p:nvSpPr>
            <p:cNvPr id="463" name="Google Shape;463;p21"/>
            <p:cNvSpPr txBox="1"/>
            <p:nvPr/>
          </p:nvSpPr>
          <p:spPr>
            <a:xfrm>
              <a:off x="1094498" y="1817908"/>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Les procurations</a:t>
              </a:r>
              <a:endParaRPr sz="1300" b="1" i="0" u="none" strike="noStrike" cap="none" dirty="0">
                <a:solidFill>
                  <a:srgbClr val="284F58"/>
                </a:solidFill>
                <a:latin typeface="Dosis"/>
                <a:ea typeface="Dosis"/>
                <a:cs typeface="Dosis"/>
                <a:sym typeface="Dosis"/>
              </a:endParaRPr>
            </a:p>
          </p:txBody>
        </p:sp>
      </p:grpSp>
      <p:pic>
        <p:nvPicPr>
          <p:cNvPr id="464" name="Google Shape;464;p21" title="clé.png"/>
          <p:cNvPicPr preferRelativeResize="0"/>
          <p:nvPr/>
        </p:nvPicPr>
        <p:blipFill rotWithShape="1">
          <a:blip r:embed="rId3">
            <a:alphaModFix/>
          </a:blip>
          <a:srcRect l="23256" t="33931" r="31567" b="42941"/>
          <a:stretch/>
        </p:blipFill>
        <p:spPr>
          <a:xfrm rot="-2699985">
            <a:off x="3638533" y="996777"/>
            <a:ext cx="1252436" cy="641196"/>
          </a:xfrm>
          <a:prstGeom prst="rect">
            <a:avLst/>
          </a:prstGeom>
          <a:noFill/>
          <a:ln>
            <a:noFill/>
          </a:ln>
        </p:spPr>
      </p:pic>
      <p:sp>
        <p:nvSpPr>
          <p:cNvPr id="5" name="Google Shape;430;p19">
            <a:extLst>
              <a:ext uri="{FF2B5EF4-FFF2-40B4-BE49-F238E27FC236}">
                <a16:creationId xmlns:a16="http://schemas.microsoft.com/office/drawing/2014/main" id="{F4C5C42F-5721-9AB5-1C77-C1998023EE29}"/>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4">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2" name="Google Shape;472;p22"/>
          <p:cNvSpPr/>
          <p:nvPr/>
        </p:nvSpPr>
        <p:spPr>
          <a:xfrm>
            <a:off x="781168" y="2447433"/>
            <a:ext cx="4043100" cy="2311473"/>
          </a:xfrm>
          <a:prstGeom prst="roundRect">
            <a:avLst>
              <a:gd name="adj" fmla="val 10954"/>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3" name="Google Shape;473;p22"/>
          <p:cNvSpPr txBox="1"/>
          <p:nvPr/>
        </p:nvSpPr>
        <p:spPr>
          <a:xfrm>
            <a:off x="996268" y="2465211"/>
            <a:ext cx="3612900" cy="2385238"/>
          </a:xfrm>
          <a:prstGeom prst="rect">
            <a:avLst/>
          </a:prstGeom>
          <a:noFill/>
          <a:ln>
            <a:noFill/>
          </a:ln>
        </p:spPr>
        <p:txBody>
          <a:bodyPr spcFirstLastPara="1" wrap="square" lIns="91425" tIns="91425" rIns="91425" bIns="91425" anchor="t" anchorCtr="0">
            <a:spAutoFit/>
          </a:bodyPr>
          <a:lstStyle/>
          <a:p>
            <a:pPr algn="just">
              <a:buClr>
                <a:srgbClr val="284F58"/>
              </a:buClr>
              <a:buSzPts val="1100"/>
            </a:pPr>
            <a:endParaRPr lang="fr-FR" sz="1100" b="0" i="0" u="none" strike="noStrike" cap="none" dirty="0">
              <a:solidFill>
                <a:srgbClr val="284F58"/>
              </a:solidFill>
              <a:latin typeface="Dosis"/>
              <a:ea typeface="Dosis"/>
              <a:cs typeface="Dosis"/>
              <a:sym typeface="Dosis"/>
            </a:endParaRPr>
          </a:p>
          <a:p>
            <a:pPr algn="just">
              <a:buClr>
                <a:srgbClr val="284F58"/>
              </a:buClr>
              <a:buSzPts val="1100"/>
            </a:pPr>
            <a:endParaRPr lang="fr-FR" sz="1100" dirty="0">
              <a:solidFill>
                <a:srgbClr val="284F58"/>
              </a:solidFill>
              <a:latin typeface="Dosis"/>
              <a:ea typeface="Dosis"/>
              <a:cs typeface="Dosis"/>
              <a:sym typeface="Dosis"/>
            </a:endParaRPr>
          </a:p>
          <a:p>
            <a:pPr algn="just">
              <a:buClr>
                <a:srgbClr val="284F58"/>
              </a:buClr>
              <a:buSzPts val="1100"/>
            </a:pPr>
            <a:endParaRPr sz="1100" b="0" i="0" u="none" strike="noStrike" cap="none" dirty="0">
              <a:solidFill>
                <a:srgbClr val="284F58"/>
              </a:solidFill>
              <a:latin typeface="Dosis"/>
              <a:ea typeface="Dosis"/>
              <a:cs typeface="Dosis"/>
              <a:sym typeface="Dosis"/>
            </a:endParaRPr>
          </a:p>
          <a:p>
            <a:pPr marL="268287" lvl="0" indent="0" algn="just" rtl="0">
              <a:spcBef>
                <a:spcPts val="0"/>
              </a:spcBef>
              <a:spcAft>
                <a:spcPts val="0"/>
              </a:spcAft>
              <a:buClr>
                <a:srgbClr val="284F58"/>
              </a:buClr>
              <a:buSzPts val="1100"/>
              <a:buFont typeface="Dosis"/>
              <a:buNone/>
            </a:pPr>
            <a:r>
              <a:rPr lang="fr" sz="1100" dirty="0">
                <a:solidFill>
                  <a:srgbClr val="284F58"/>
                </a:solidFill>
                <a:latin typeface="Dosis"/>
                <a:ea typeface="Dosis"/>
                <a:cs typeface="Dosis"/>
                <a:sym typeface="Dosis"/>
              </a:rPr>
              <a:t>une habilitation entre époux </a:t>
            </a:r>
            <a:r>
              <a:rPr lang="fr-FR" sz="1100" dirty="0">
                <a:solidFill>
                  <a:srgbClr val="284F58"/>
                </a:solidFill>
                <a:latin typeface="Dosis"/>
                <a:ea typeface="Dosis"/>
                <a:cs typeface="Dosis"/>
                <a:sym typeface="Dosis"/>
              </a:rPr>
              <a:t>permet à l’époux/épouse de gérer temporairement certains actes de la vie courante pour l’autre.</a:t>
            </a:r>
          </a:p>
          <a:p>
            <a:pPr marL="268287" lvl="0" indent="0" algn="just" rtl="0">
              <a:spcBef>
                <a:spcPts val="0"/>
              </a:spcBef>
              <a:spcAft>
                <a:spcPts val="0"/>
              </a:spcAft>
              <a:buClr>
                <a:srgbClr val="284F58"/>
              </a:buClr>
              <a:buSzPts val="1100"/>
              <a:buFont typeface="Dosis"/>
              <a:buNone/>
            </a:pPr>
            <a:endParaRPr lang="fr-FR" sz="1100" dirty="0">
              <a:solidFill>
                <a:srgbClr val="284F58"/>
              </a:solidFill>
              <a:latin typeface="Dosis"/>
              <a:ea typeface="Dosis"/>
              <a:cs typeface="Dosis"/>
              <a:sym typeface="Dosis"/>
            </a:endParaRPr>
          </a:p>
          <a:p>
            <a:pPr marL="268287" marR="0" lvl="0" indent="0" algn="just" rtl="0">
              <a:lnSpc>
                <a:spcPct val="100000"/>
              </a:lnSpc>
              <a:spcBef>
                <a:spcPts val="0"/>
              </a:spcBef>
              <a:spcAft>
                <a:spcPts val="0"/>
              </a:spcAft>
              <a:buClr>
                <a:srgbClr val="284F58"/>
              </a:buClr>
              <a:buSzPts val="1100"/>
              <a:buFont typeface="Dosis"/>
              <a:buNone/>
            </a:pPr>
            <a:r>
              <a:rPr lang="fr" sz="1100" b="0" i="0" u="none" strike="noStrike" cap="none" dirty="0">
                <a:solidFill>
                  <a:srgbClr val="284F58"/>
                </a:solidFill>
                <a:latin typeface="Dosis"/>
                <a:ea typeface="Dosis"/>
                <a:cs typeface="Dosis"/>
                <a:sym typeface="Dosis"/>
              </a:rPr>
              <a:t>une habilitation familiale permet à un membre de la famille d’agir pour le majeur vulnérable.</a:t>
            </a:r>
            <a:endParaRPr sz="1100" dirty="0">
              <a:solidFill>
                <a:srgbClr val="284F58"/>
              </a:solidFill>
              <a:latin typeface="Dosis"/>
              <a:ea typeface="Dosis"/>
              <a:cs typeface="Dosis"/>
              <a:sym typeface="Dosis"/>
            </a:endParaRPr>
          </a:p>
          <a:p>
            <a:pPr marL="268287" marR="0" lvl="0" indent="0" algn="just" rtl="0">
              <a:lnSpc>
                <a:spcPct val="100000"/>
              </a:lnSpc>
              <a:spcBef>
                <a:spcPts val="0"/>
              </a:spcBef>
              <a:spcAft>
                <a:spcPts val="0"/>
              </a:spcAft>
              <a:buClr>
                <a:srgbClr val="284F58"/>
              </a:buClr>
              <a:buSzPts val="1100"/>
              <a:buFont typeface="Dosis"/>
              <a:buNone/>
            </a:pPr>
            <a:endParaRPr lang="fr-FR" sz="1100" dirty="0">
              <a:solidFill>
                <a:srgbClr val="284F58"/>
              </a:solidFill>
              <a:latin typeface="Dosis"/>
              <a:ea typeface="Dosis"/>
              <a:cs typeface="Dosis"/>
              <a:sym typeface="Dosis"/>
            </a:endParaRPr>
          </a:p>
          <a:p>
            <a:pPr marL="9525" algn="just">
              <a:buClr>
                <a:srgbClr val="284F58"/>
              </a:buClr>
              <a:buSzPts val="1100"/>
            </a:pPr>
            <a:r>
              <a:rPr lang="fr" sz="1100" dirty="0">
                <a:solidFill>
                  <a:srgbClr val="284F58"/>
                </a:solidFill>
                <a:latin typeface="Dosis"/>
                <a:ea typeface="Dosis"/>
                <a:cs typeface="Dosis"/>
                <a:sym typeface="Dosis"/>
              </a:rPr>
              <a:t>Le juge </a:t>
            </a:r>
            <a:r>
              <a:rPr lang="fr-FR" sz="1100" dirty="0">
                <a:solidFill>
                  <a:srgbClr val="284F58"/>
                </a:solidFill>
                <a:latin typeface="Dosis"/>
                <a:ea typeface="Dosis"/>
                <a:cs typeface="Dosis"/>
                <a:sym typeface="Dosis"/>
              </a:rPr>
              <a:t>désigne la personne habilitée. L’habilitation peut-être générale (tous les actes) ou spéciale (un acte précis).</a:t>
            </a:r>
          </a:p>
          <a:p>
            <a:pPr marL="268287" marR="0" lvl="0" indent="0" algn="just" rtl="0">
              <a:lnSpc>
                <a:spcPct val="100000"/>
              </a:lnSpc>
              <a:spcBef>
                <a:spcPts val="0"/>
              </a:spcBef>
              <a:spcAft>
                <a:spcPts val="0"/>
              </a:spcAft>
              <a:buClr>
                <a:srgbClr val="284F58"/>
              </a:buClr>
              <a:buSzPts val="1100"/>
              <a:buFont typeface="Dosis"/>
              <a:buNone/>
            </a:pPr>
            <a:endParaRPr sz="1100" dirty="0">
              <a:solidFill>
                <a:srgbClr val="284F58"/>
              </a:solidFill>
              <a:latin typeface="Dosis"/>
              <a:ea typeface="Dosis"/>
              <a:cs typeface="Dosis"/>
              <a:sym typeface="Dosis"/>
            </a:endParaRPr>
          </a:p>
        </p:txBody>
      </p:sp>
      <p:sp>
        <p:nvSpPr>
          <p:cNvPr id="470" name="Google Shape;470;p22"/>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471" name="Google Shape;471;p22"/>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4</a:t>
            </a:r>
            <a:endParaRPr sz="3214" b="0" i="0" u="none" strike="noStrike" cap="none">
              <a:solidFill>
                <a:srgbClr val="FFFFFF"/>
              </a:solidFill>
              <a:latin typeface="Dosis ExtraBold"/>
              <a:ea typeface="Dosis ExtraBold"/>
              <a:cs typeface="Dosis ExtraBold"/>
              <a:sym typeface="Dosis ExtraBold"/>
            </a:endParaRPr>
          </a:p>
        </p:txBody>
      </p:sp>
      <p:sp>
        <p:nvSpPr>
          <p:cNvPr id="476" name="Google Shape;476;p22"/>
          <p:cNvSpPr txBox="1"/>
          <p:nvPr/>
        </p:nvSpPr>
        <p:spPr>
          <a:xfrm>
            <a:off x="925750" y="4876231"/>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grpSp>
        <p:nvGrpSpPr>
          <p:cNvPr id="4" name="Groupe 3">
            <a:extLst>
              <a:ext uri="{FF2B5EF4-FFF2-40B4-BE49-F238E27FC236}">
                <a16:creationId xmlns:a16="http://schemas.microsoft.com/office/drawing/2014/main" id="{71591EE7-F255-ACBE-BCC5-63E6A1B5BC71}"/>
              </a:ext>
            </a:extLst>
          </p:cNvPr>
          <p:cNvGrpSpPr/>
          <p:nvPr/>
        </p:nvGrpSpPr>
        <p:grpSpPr>
          <a:xfrm>
            <a:off x="781168" y="5259379"/>
            <a:ext cx="4043100" cy="1877407"/>
            <a:chOff x="801250" y="4740170"/>
            <a:chExt cx="4043100" cy="1877407"/>
          </a:xfrm>
        </p:grpSpPr>
        <p:sp>
          <p:nvSpPr>
            <p:cNvPr id="475" name="Google Shape;475;p22"/>
            <p:cNvSpPr/>
            <p:nvPr/>
          </p:nvSpPr>
          <p:spPr>
            <a:xfrm>
              <a:off x="801250" y="4751876"/>
              <a:ext cx="4043100" cy="1853996"/>
            </a:xfrm>
            <a:prstGeom prst="roundRect">
              <a:avLst>
                <a:gd name="adj" fmla="val 16127"/>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2"/>
            <p:cNvSpPr txBox="1"/>
            <p:nvPr/>
          </p:nvSpPr>
          <p:spPr>
            <a:xfrm>
              <a:off x="955011" y="4740170"/>
              <a:ext cx="3612900" cy="1877407"/>
            </a:xfrm>
            <a:prstGeom prst="rect">
              <a:avLst/>
            </a:prstGeom>
            <a:noFill/>
            <a:ln>
              <a:noFill/>
            </a:ln>
          </p:spPr>
          <p:txBody>
            <a:bodyPr spcFirstLastPara="1" wrap="square" lIns="91425" tIns="91425" rIns="91425" bIns="91425" anchor="t" anchorCtr="0">
              <a:spAutoFit/>
            </a:bodyPr>
            <a:lstStyle/>
            <a:p>
              <a:pPr marL="171453" indent="-171453" algn="just">
                <a:buClr>
                  <a:srgbClr val="284F58"/>
                </a:buClr>
                <a:buSzPts val="1100"/>
                <a:buFont typeface="Dosis"/>
                <a:buChar char="•"/>
              </a:pPr>
              <a:r>
                <a:rPr lang="fr-FR" sz="1100" dirty="0">
                  <a:solidFill>
                    <a:srgbClr val="284F58"/>
                  </a:solidFill>
                  <a:latin typeface="Dosis"/>
                  <a:ea typeface="Dosis"/>
                  <a:cs typeface="Dosis"/>
                  <a:sym typeface="Dosis"/>
                </a:rPr>
                <a:t>Par téléphone : Allo service public (3939) afin d’avoir des renseignements généraux et des informations sur les mesures de protection juridique.</a:t>
              </a:r>
              <a:endParaRPr lang="fr" sz="1100" dirty="0">
                <a:solidFill>
                  <a:srgbClr val="284F58"/>
                </a:solidFill>
                <a:latin typeface="Dosis"/>
                <a:ea typeface="Dosis"/>
                <a:cs typeface="Dosis"/>
                <a:sym typeface="Dosis"/>
              </a:endParaRPr>
            </a:p>
            <a:p>
              <a:pPr marL="171453" lvl="0" indent="-171453" algn="jus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La demande est à adresser au </a:t>
              </a:r>
              <a:r>
                <a:rPr lang="fr" sz="1100" dirty="0">
                  <a:solidFill>
                    <a:srgbClr val="284F58"/>
                  </a:solidFill>
                  <a:latin typeface="Dosis"/>
                  <a:ea typeface="Dosis"/>
                  <a:cs typeface="Dosis"/>
                  <a:sym typeface="Dosis"/>
                </a:rPr>
                <a:t>t</a:t>
              </a:r>
              <a:r>
                <a:rPr lang="fr" sz="1100" b="0" i="0" u="none" strike="noStrike" cap="none" dirty="0">
                  <a:solidFill>
                    <a:srgbClr val="284F58"/>
                  </a:solidFill>
                  <a:latin typeface="Dosis"/>
                  <a:ea typeface="Dosis"/>
                  <a:cs typeface="Dosis"/>
                  <a:sym typeface="Dosis"/>
                </a:rPr>
                <a:t>ribunal judiciaire du lieu de résidence accompagnée d’un certificat médical circonstancié (établi par un médecin </a:t>
              </a:r>
              <a:r>
                <a:rPr lang="fr" sz="1100" b="0" i="0" u="none" strike="noStrike" cap="none" dirty="0">
                  <a:solidFill>
                    <a:srgbClr val="284F58"/>
                  </a:solidFill>
                  <a:latin typeface="Dosis" pitchFamily="2" charset="0"/>
                  <a:ea typeface="Dosis"/>
                  <a:cs typeface="Dosis"/>
                  <a:sym typeface="Dosis"/>
                </a:rPr>
                <a:t>inscrit </a:t>
              </a:r>
              <a:r>
                <a:rPr lang="fr" sz="1100" dirty="0">
                  <a:solidFill>
                    <a:srgbClr val="284F58"/>
                  </a:solidFill>
                  <a:latin typeface="Dosis" pitchFamily="2" charset="0"/>
                  <a:ea typeface="Dosis"/>
                  <a:cs typeface="Dosis"/>
                  <a:sym typeface="Dosis"/>
                </a:rPr>
                <a:t>sur une liste fixée par le tribunal).</a:t>
              </a:r>
              <a:endParaRPr sz="1100" dirty="0">
                <a:latin typeface="Dosis" pitchFamily="2" charset="0"/>
              </a:endParaRPr>
            </a:p>
            <a:p>
              <a:pPr marL="171453" lvl="0" indent="-171453" algn="just">
                <a:buClr>
                  <a:srgbClr val="284F58"/>
                </a:buClr>
                <a:buSzPts val="1100"/>
                <a:buFont typeface="Dosis"/>
                <a:buChar char="•"/>
              </a:pPr>
              <a:r>
                <a:rPr lang="fr-FR" sz="1100" dirty="0">
                  <a:solidFill>
                    <a:srgbClr val="284F58"/>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Pour de l’aide dans ces démarches s’adresser au dispositif ISTF du territoire : retrouver les dispositifs du département sur le site </a:t>
              </a:r>
              <a:r>
                <a:rPr lang="fr-FR" sz="1100" dirty="0">
                  <a:solidFill>
                    <a:srgbClr val="284F58"/>
                  </a:solidFill>
                  <a:latin typeface="Dosis"/>
                  <a:ea typeface="Dosis"/>
                  <a:cs typeface="Dosis"/>
                  <a:sym typeface="Dosis"/>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protegerunproche.fr</a:t>
              </a:r>
              <a:endParaRPr lang="fr-FR" sz="1100" dirty="0">
                <a:solidFill>
                  <a:srgbClr val="284F58"/>
                </a:solidFill>
                <a:latin typeface="Dosis"/>
                <a:ea typeface="Dosis"/>
                <a:cs typeface="Dosis"/>
                <a:sym typeface="Dosis"/>
              </a:endParaRPr>
            </a:p>
          </p:txBody>
        </p:sp>
      </p:grpSp>
      <p:pic>
        <p:nvPicPr>
          <p:cNvPr id="479" name="Google Shape;479;p22" title="dossier.png"/>
          <p:cNvPicPr preferRelativeResize="0"/>
          <p:nvPr/>
        </p:nvPicPr>
        <p:blipFill rotWithShape="1">
          <a:blip r:embed="rId4">
            <a:alphaModFix/>
          </a:blip>
          <a:srcRect l="35534" t="34485" r="36512" b="37559"/>
          <a:stretch/>
        </p:blipFill>
        <p:spPr>
          <a:xfrm>
            <a:off x="4159950" y="799325"/>
            <a:ext cx="933328" cy="933300"/>
          </a:xfrm>
          <a:prstGeom prst="rect">
            <a:avLst/>
          </a:prstGeom>
          <a:noFill/>
          <a:ln>
            <a:noFill/>
          </a:ln>
        </p:spPr>
      </p:pic>
      <p:sp>
        <p:nvSpPr>
          <p:cNvPr id="480" name="Google Shape;480;p22"/>
          <p:cNvSpPr txBox="1"/>
          <p:nvPr/>
        </p:nvSpPr>
        <p:spPr>
          <a:xfrm>
            <a:off x="1594750" y="594825"/>
            <a:ext cx="28044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chemeClr val="lt1"/>
                </a:solidFill>
                <a:latin typeface="Dosis"/>
                <a:ea typeface="Dosis"/>
                <a:cs typeface="Dosis"/>
                <a:sym typeface="Dosis"/>
              </a:rPr>
              <a:t>Protéger un proche </a:t>
            </a:r>
            <a:r>
              <a:rPr lang="fr" sz="2000" b="1" dirty="0">
                <a:solidFill>
                  <a:schemeClr val="lt1"/>
                </a:solidFill>
                <a:latin typeface="Dosis"/>
                <a:ea typeface="Dosis"/>
                <a:cs typeface="Dosis"/>
                <a:sym typeface="Dosis"/>
              </a:rPr>
              <a:t>par la famille</a:t>
            </a:r>
            <a:endParaRPr sz="2000" b="1" i="0" u="none" strike="noStrike" cap="none" dirty="0">
              <a:solidFill>
                <a:srgbClr val="FFFFFF"/>
              </a:solidFill>
              <a:latin typeface="Dosis"/>
              <a:ea typeface="Dosis"/>
              <a:cs typeface="Dosis"/>
              <a:sym typeface="Dosis"/>
            </a:endParaRPr>
          </a:p>
        </p:txBody>
      </p:sp>
      <p:sp>
        <p:nvSpPr>
          <p:cNvPr id="5" name="ZoneTexte 4">
            <a:extLst>
              <a:ext uri="{FF2B5EF4-FFF2-40B4-BE49-F238E27FC236}">
                <a16:creationId xmlns:a16="http://schemas.microsoft.com/office/drawing/2014/main" id="{E4781319-BF3B-5E18-8BB7-1AFAB513EF47}"/>
              </a:ext>
            </a:extLst>
          </p:cNvPr>
          <p:cNvSpPr txBox="1"/>
          <p:nvPr/>
        </p:nvSpPr>
        <p:spPr>
          <a:xfrm>
            <a:off x="934929" y="2592555"/>
            <a:ext cx="2145253" cy="30777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300"/>
              <a:buFont typeface="Arial"/>
              <a:buNone/>
            </a:pPr>
            <a:r>
              <a:rPr lang="fr-FR" sz="1400" b="1" i="0" u="none" strike="noStrike" cap="none" dirty="0">
                <a:solidFill>
                  <a:srgbClr val="284F58"/>
                </a:solidFill>
                <a:latin typeface="Dosis"/>
                <a:ea typeface="Dosis"/>
                <a:cs typeface="Dosis"/>
                <a:sym typeface="Dosi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2 types d’habilitation </a:t>
            </a:r>
            <a:endParaRPr lang="fr-FR" sz="1400" b="1" i="0" u="none" strike="noStrike" cap="none" dirty="0">
              <a:solidFill>
                <a:srgbClr val="284F58"/>
              </a:solidFill>
              <a:latin typeface="Dosis"/>
              <a:ea typeface="Dosis"/>
              <a:cs typeface="Dosis"/>
              <a:sym typeface="Dosis"/>
            </a:endParaRPr>
          </a:p>
        </p:txBody>
      </p:sp>
      <p:sp>
        <p:nvSpPr>
          <p:cNvPr id="482" name="Google Shape;482;p22"/>
          <p:cNvSpPr/>
          <p:nvPr/>
        </p:nvSpPr>
        <p:spPr>
          <a:xfrm>
            <a:off x="1082344" y="3201685"/>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483" name="Google Shape;483;p22"/>
          <p:cNvSpPr/>
          <p:nvPr/>
        </p:nvSpPr>
        <p:spPr>
          <a:xfrm>
            <a:off x="1102304" y="3823586"/>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7" name="ZoneTexte 6">
            <a:extLst>
              <a:ext uri="{FF2B5EF4-FFF2-40B4-BE49-F238E27FC236}">
                <a16:creationId xmlns:a16="http://schemas.microsoft.com/office/drawing/2014/main" id="{0FBB7C76-E985-B4B3-F500-EBE5273AF525}"/>
              </a:ext>
            </a:extLst>
          </p:cNvPr>
          <p:cNvSpPr txBox="1"/>
          <p:nvPr/>
        </p:nvSpPr>
        <p:spPr>
          <a:xfrm>
            <a:off x="738993" y="1715912"/>
            <a:ext cx="4127450" cy="646331"/>
          </a:xfrm>
          <a:prstGeom prst="rect">
            <a:avLst/>
          </a:prstGeom>
          <a:noFill/>
        </p:spPr>
        <p:txBody>
          <a:bodyPr wrap="square">
            <a:spAutoFit/>
          </a:bodyPr>
          <a:lstStyle/>
          <a:p>
            <a:pPr algn="just">
              <a:buClr>
                <a:srgbClr val="284F58"/>
              </a:buClr>
              <a:buSzPts val="1100"/>
            </a:pPr>
            <a:r>
              <a:rPr lang="fr-FR" sz="1100" b="1" i="0" u="none" strike="noStrike" cap="none" dirty="0">
                <a:solidFill>
                  <a:srgbClr val="284F58"/>
                </a:solidFill>
                <a:latin typeface="Dosis"/>
                <a:ea typeface="Dosis"/>
                <a:cs typeface="Dosis"/>
                <a:sym typeface="Dosis"/>
              </a:rPr>
              <a:t>Pour les proches souhaitant représenter un membre de leur famille, lorsque celui-ci ne peut plus agir seul de manière temporaire ou définitive</a:t>
            </a:r>
            <a:r>
              <a:rPr lang="fr-FR" sz="1400" b="0" i="0" u="none" strike="noStrike" cap="none" dirty="0">
                <a:solidFill>
                  <a:srgbClr val="284F58"/>
                </a:solidFill>
                <a:latin typeface="Dosis"/>
                <a:ea typeface="Dosis"/>
                <a:cs typeface="Dosis"/>
                <a:sym typeface="Dosis"/>
              </a:rPr>
              <a:t>.</a:t>
            </a:r>
          </a:p>
        </p:txBody>
      </p:sp>
      <p:sp>
        <p:nvSpPr>
          <p:cNvPr id="3" name="Google Shape;430;p19">
            <a:extLst>
              <a:ext uri="{FF2B5EF4-FFF2-40B4-BE49-F238E27FC236}">
                <a16:creationId xmlns:a16="http://schemas.microsoft.com/office/drawing/2014/main" id="{FA2B79FB-2402-D9CF-9245-CBECE8DBA616}"/>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3">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492" name="Google Shape;492;p23"/>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5</a:t>
            </a:r>
            <a:endParaRPr sz="3214" b="0" i="0" u="none" strike="noStrike" cap="none">
              <a:solidFill>
                <a:srgbClr val="FFFFFF"/>
              </a:solidFill>
              <a:latin typeface="Dosis ExtraBold"/>
              <a:ea typeface="Dosis ExtraBold"/>
              <a:cs typeface="Dosis ExtraBold"/>
              <a:sym typeface="Dosis ExtraBold"/>
            </a:endParaRPr>
          </a:p>
        </p:txBody>
      </p:sp>
      <p:sp>
        <p:nvSpPr>
          <p:cNvPr id="493" name="Google Shape;493;p23"/>
          <p:cNvSpPr txBox="1"/>
          <p:nvPr/>
        </p:nvSpPr>
        <p:spPr>
          <a:xfrm>
            <a:off x="1594750" y="594825"/>
            <a:ext cx="288420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Faire protéger un proche par un professionnel</a:t>
            </a:r>
            <a:endParaRPr sz="2000" b="0" i="0" u="none" strike="noStrike" cap="none" dirty="0">
              <a:solidFill>
                <a:srgbClr val="FFFFFF"/>
              </a:solidFill>
              <a:latin typeface="Dosis"/>
              <a:ea typeface="Dosis"/>
              <a:cs typeface="Dosis"/>
              <a:sym typeface="Dosis"/>
            </a:endParaRPr>
          </a:p>
        </p:txBody>
      </p:sp>
      <p:sp>
        <p:nvSpPr>
          <p:cNvPr id="494" name="Google Shape;494;p23"/>
          <p:cNvSpPr/>
          <p:nvPr/>
        </p:nvSpPr>
        <p:spPr>
          <a:xfrm>
            <a:off x="792000" y="2286760"/>
            <a:ext cx="4043100" cy="1369576"/>
          </a:xfrm>
          <a:prstGeom prst="roundRect">
            <a:avLst>
              <a:gd name="adj" fmla="val 10954"/>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3"/>
          <p:cNvSpPr txBox="1"/>
          <p:nvPr/>
        </p:nvSpPr>
        <p:spPr>
          <a:xfrm>
            <a:off x="937971" y="2497014"/>
            <a:ext cx="3728100" cy="136957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(tutelle, curatelle…) et l'adaptera en fonction de la situation et du degré d'autonomie du proche à protéger. Il désignera également le professionnel chargé de l’exercer.</a:t>
            </a:r>
          </a:p>
          <a:p>
            <a:pPr marL="0" marR="0" lvl="0" indent="0" algn="just" rtl="0">
              <a:lnSpc>
                <a:spcPct val="100000"/>
              </a:lnSpc>
              <a:spcBef>
                <a:spcPts val="0"/>
              </a:spcBef>
              <a:spcAft>
                <a:spcPts val="0"/>
              </a:spcAft>
              <a:buNone/>
            </a:pPr>
            <a:endParaRPr lang="fr" sz="1100"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À noter qu’il est possible </a:t>
            </a:r>
            <a:r>
              <a:rPr lang="fr" sz="1100" dirty="0">
                <a:solidFill>
                  <a:srgbClr val="284F58"/>
                </a:solidFill>
                <a:latin typeface="Dosis"/>
                <a:ea typeface="Dosis"/>
                <a:cs typeface="Dosis"/>
                <a:sym typeface="Dosis"/>
              </a:rPr>
              <a:t>qu’un membre de la famille soit</a:t>
            </a:r>
            <a:r>
              <a:rPr lang="fr" sz="1100" b="0" i="0" u="none" strike="noStrike" cap="none" dirty="0">
                <a:solidFill>
                  <a:srgbClr val="284F58"/>
                </a:solidFill>
                <a:latin typeface="Dosis"/>
                <a:ea typeface="Dosis"/>
                <a:cs typeface="Dosis"/>
                <a:sym typeface="Dosis"/>
              </a:rPr>
              <a:t> nommé par le juge pour exercer une mesure de tutelle ou de curatelle.</a:t>
            </a:r>
            <a:endParaRPr dirty="0"/>
          </a:p>
          <a:p>
            <a:pPr marL="0" marR="0" lvl="0" indent="0" algn="just" rtl="0">
              <a:lnSpc>
                <a:spcPct val="100000"/>
              </a:lnSpc>
              <a:spcBef>
                <a:spcPts val="0"/>
              </a:spcBef>
              <a:spcAft>
                <a:spcPts val="0"/>
              </a:spcAft>
              <a:buNone/>
            </a:pPr>
            <a:endParaRPr sz="1100" b="0" i="0" u="none" strike="noStrike" cap="none" dirty="0">
              <a:solidFill>
                <a:srgbClr val="284F58"/>
              </a:solidFill>
              <a:latin typeface="Dosis"/>
              <a:ea typeface="Dosis"/>
              <a:cs typeface="Dosis"/>
              <a:sym typeface="Dosis"/>
            </a:endParaRPr>
          </a:p>
        </p:txBody>
      </p:sp>
      <p:sp>
        <p:nvSpPr>
          <p:cNvPr id="496" name="Google Shape;496;p23"/>
          <p:cNvSpPr txBox="1"/>
          <p:nvPr/>
        </p:nvSpPr>
        <p:spPr>
          <a:xfrm>
            <a:off x="937971" y="2269048"/>
            <a:ext cx="4197757" cy="3846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Le juge sélectionnera la mesure la plus pertinente </a:t>
            </a:r>
            <a:endParaRPr sz="1300" b="1" i="0" u="none" strike="noStrike" cap="none" dirty="0">
              <a:solidFill>
                <a:srgbClr val="284F58"/>
              </a:solidFill>
              <a:latin typeface="Dosis"/>
              <a:ea typeface="Dosis"/>
              <a:cs typeface="Dosis"/>
              <a:sym typeface="Dosis"/>
            </a:endParaRPr>
          </a:p>
        </p:txBody>
      </p:sp>
      <p:sp>
        <p:nvSpPr>
          <p:cNvPr id="497" name="Google Shape;497;p23"/>
          <p:cNvSpPr/>
          <p:nvPr/>
        </p:nvSpPr>
        <p:spPr>
          <a:xfrm>
            <a:off x="801250" y="4122857"/>
            <a:ext cx="4043100" cy="3080187"/>
          </a:xfrm>
          <a:prstGeom prst="roundRect">
            <a:avLst>
              <a:gd name="adj" fmla="val 7738"/>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3"/>
          <p:cNvSpPr txBox="1"/>
          <p:nvPr/>
        </p:nvSpPr>
        <p:spPr>
          <a:xfrm>
            <a:off x="954997" y="3750020"/>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À QUI S’ADRESSER ?</a:t>
            </a:r>
            <a:endParaRPr sz="1300" b="0" i="0" u="none" strike="noStrike" cap="none" dirty="0">
              <a:solidFill>
                <a:srgbClr val="284F58"/>
              </a:solidFill>
              <a:latin typeface="Dosis ExtraBold"/>
              <a:ea typeface="Dosis ExtraBold"/>
              <a:cs typeface="Dosis ExtraBold"/>
              <a:sym typeface="Dosis ExtraBold"/>
            </a:endParaRPr>
          </a:p>
        </p:txBody>
      </p:sp>
      <p:sp>
        <p:nvSpPr>
          <p:cNvPr id="499" name="Google Shape;499;p23"/>
          <p:cNvSpPr txBox="1"/>
          <p:nvPr/>
        </p:nvSpPr>
        <p:spPr>
          <a:xfrm>
            <a:off x="955011" y="4143450"/>
            <a:ext cx="3612900" cy="366251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La mise en place d'une mesure de protection juridique auprès du juge des tutelles peut être demandée </a:t>
            </a:r>
            <a:r>
              <a:rPr lang="fr" sz="1100" b="1" i="0" u="none" strike="noStrike" cap="none" dirty="0">
                <a:solidFill>
                  <a:srgbClr val="284F58"/>
                </a:solidFill>
                <a:latin typeface="Dosis"/>
                <a:ea typeface="Dosis"/>
                <a:cs typeface="Dosis"/>
                <a:sym typeface="Dosis"/>
              </a:rPr>
              <a:t>directement</a:t>
            </a:r>
            <a:r>
              <a:rPr lang="fr" sz="1100" b="0" i="0" u="none" strike="noStrike" cap="none" dirty="0">
                <a:solidFill>
                  <a:srgbClr val="284F58"/>
                </a:solidFill>
                <a:latin typeface="Dosis"/>
                <a:ea typeface="Dosis"/>
                <a:cs typeface="Dosis"/>
                <a:sym typeface="Dosis"/>
              </a:rPr>
              <a:t> par :</a:t>
            </a:r>
          </a:p>
          <a:p>
            <a:pPr marL="171450" marR="0" lvl="0" indent="-171450" algn="just" rtl="0">
              <a:lnSpc>
                <a:spcPct val="100000"/>
              </a:lnSpc>
              <a:spcBef>
                <a:spcPts val="0"/>
              </a:spcBef>
              <a:spcAft>
                <a:spcPts val="0"/>
              </a:spcAft>
              <a:buFont typeface="Arial" panose="020B0604020202020204" pitchFamily="34" charset="0"/>
              <a:buChar char="•"/>
            </a:pPr>
            <a:r>
              <a:rPr lang="fr" sz="1100" b="0" i="0" u="none" strike="noStrike" cap="none" dirty="0">
                <a:solidFill>
                  <a:srgbClr val="284F58"/>
                </a:solidFill>
                <a:latin typeface="Dosis"/>
                <a:ea typeface="Dosis"/>
                <a:cs typeface="Dosis"/>
                <a:sym typeface="Dosis"/>
              </a:rPr>
              <a:t>L</a:t>
            </a:r>
            <a:r>
              <a:rPr lang="fr-FR" sz="1100" b="0" i="0" u="none" strike="noStrike" cap="none" dirty="0">
                <a:solidFill>
                  <a:srgbClr val="284F58"/>
                </a:solidFill>
                <a:latin typeface="Dosis"/>
                <a:ea typeface="Dosis"/>
                <a:cs typeface="Dosis"/>
                <a:sym typeface="Dosis"/>
              </a:rPr>
              <a:t>a personne à protéger ; </a:t>
            </a:r>
          </a:p>
          <a:p>
            <a:pPr marL="171450" marR="0" lvl="0" indent="-171450" algn="just" rtl="0">
              <a:lnSpc>
                <a:spcPct val="100000"/>
              </a:lnSpc>
              <a:spcBef>
                <a:spcPts val="0"/>
              </a:spcBef>
              <a:spcAft>
                <a:spcPts val="0"/>
              </a:spcAft>
              <a:buFont typeface="Arial" panose="020B0604020202020204" pitchFamily="34" charset="0"/>
              <a:buChar char="•"/>
            </a:pPr>
            <a:r>
              <a:rPr lang="fr-FR" sz="1100" dirty="0">
                <a:solidFill>
                  <a:srgbClr val="284F58"/>
                </a:solidFill>
                <a:latin typeface="Dosis"/>
                <a:ea typeface="Dosis"/>
                <a:cs typeface="Dosis"/>
                <a:sym typeface="Dosis"/>
              </a:rPr>
              <a:t>Un membre de sa famille : </a:t>
            </a:r>
            <a:r>
              <a:rPr lang="fr" sz="1100" b="0" i="0" u="none" strike="noStrike" cap="none" dirty="0">
                <a:solidFill>
                  <a:srgbClr val="284F58"/>
                </a:solidFill>
                <a:latin typeface="Dosis"/>
                <a:ea typeface="Dosis"/>
                <a:cs typeface="Dosis"/>
                <a:sym typeface="Dosis"/>
              </a:rPr>
              <a:t>conjoint-e, ; parent ; enfant </a:t>
            </a:r>
            <a:r>
              <a:rPr lang="fr" sz="1100" dirty="0">
                <a:solidFill>
                  <a:srgbClr val="284F58"/>
                </a:solidFill>
                <a:latin typeface="Dosis"/>
                <a:ea typeface="Dosis"/>
                <a:cs typeface="Dosis"/>
                <a:sym typeface="Dosis"/>
              </a:rPr>
              <a:t>;</a:t>
            </a:r>
            <a:r>
              <a:rPr lang="fr" sz="1100" b="0" i="0" u="none" strike="noStrike" cap="none" dirty="0">
                <a:solidFill>
                  <a:srgbClr val="284F58"/>
                </a:solidFill>
                <a:latin typeface="Dosis"/>
                <a:ea typeface="Dosis"/>
                <a:cs typeface="Dosis"/>
                <a:sym typeface="Dosis"/>
              </a:rPr>
              <a:t> petits-enfants</a:t>
            </a:r>
            <a:r>
              <a:rPr lang="fr" sz="1100" dirty="0">
                <a:solidFill>
                  <a:srgbClr val="284F58"/>
                </a:solidFill>
                <a:latin typeface="Dosis"/>
                <a:ea typeface="Dosis"/>
                <a:cs typeface="Dosis"/>
                <a:sym typeface="Dosis"/>
              </a:rPr>
              <a:t> ;</a:t>
            </a:r>
            <a:r>
              <a:rPr lang="fr" sz="1100" b="0" i="0" u="none" strike="noStrike" cap="none" dirty="0">
                <a:solidFill>
                  <a:srgbClr val="284F58"/>
                </a:solidFill>
                <a:latin typeface="Dosis"/>
                <a:ea typeface="Dosis"/>
                <a:cs typeface="Dosis"/>
                <a:sym typeface="Dosis"/>
              </a:rPr>
              <a:t> frère/s</a:t>
            </a:r>
            <a:r>
              <a:rPr lang="fr-FR" sz="1100" b="0" i="0" u="none" strike="noStrike" cap="none" dirty="0">
                <a:solidFill>
                  <a:srgbClr val="284F58"/>
                </a:solidFill>
                <a:latin typeface="Dosis"/>
                <a:ea typeface="Dosis"/>
                <a:cs typeface="Dosis"/>
                <a:sym typeface="Dosis"/>
              </a:rPr>
              <a:t>œ</a:t>
            </a:r>
            <a:r>
              <a:rPr lang="fr" sz="1100" b="0" i="0" u="none" strike="noStrike" cap="none" dirty="0">
                <a:solidFill>
                  <a:srgbClr val="284F58"/>
                </a:solidFill>
                <a:latin typeface="Dosis"/>
                <a:ea typeface="Dosis"/>
                <a:cs typeface="Dosis"/>
                <a:sym typeface="Dosis"/>
              </a:rPr>
              <a:t>ur</a:t>
            </a:r>
            <a:r>
              <a:rPr lang="fr" sz="1100" dirty="0">
                <a:solidFill>
                  <a:srgbClr val="284F58"/>
                </a:solidFill>
                <a:latin typeface="Dosis"/>
                <a:ea typeface="Dosis"/>
                <a:cs typeface="Dosis"/>
                <a:sym typeface="Dosis"/>
              </a:rPr>
              <a:t> ; neveu/nièce ; beau-frère/belle-s</a:t>
            </a:r>
            <a:r>
              <a:rPr lang="fr-FR" sz="1100" dirty="0">
                <a:solidFill>
                  <a:srgbClr val="284F58"/>
                </a:solidFill>
                <a:latin typeface="Dosis"/>
                <a:ea typeface="Dosis"/>
                <a:cs typeface="Dosis"/>
                <a:sym typeface="Dosis"/>
              </a:rPr>
              <a:t>œ</a:t>
            </a:r>
            <a:r>
              <a:rPr lang="fr" sz="1100" dirty="0">
                <a:solidFill>
                  <a:srgbClr val="284F58"/>
                </a:solidFill>
                <a:latin typeface="Dosis"/>
                <a:ea typeface="Dosis"/>
                <a:cs typeface="Dosis"/>
                <a:sym typeface="Dosis"/>
              </a:rPr>
              <a:t>ur…</a:t>
            </a:r>
            <a:endParaRPr lang="fr" sz="1100" b="0" i="0" u="none" strike="noStrike" cap="none" dirty="0">
              <a:solidFill>
                <a:srgbClr val="284F58"/>
              </a:solidFill>
              <a:latin typeface="Dosis"/>
              <a:ea typeface="Dosis"/>
              <a:cs typeface="Dosis"/>
              <a:sym typeface="Dosis"/>
            </a:endParaRPr>
          </a:p>
          <a:p>
            <a:pPr marL="171450" marR="0" lvl="0" indent="-171450" algn="just" rtl="0">
              <a:lnSpc>
                <a:spcPct val="100000"/>
              </a:lnSpc>
              <a:spcBef>
                <a:spcPts val="0"/>
              </a:spcBef>
              <a:spcAft>
                <a:spcPts val="0"/>
              </a:spcAft>
              <a:buFont typeface="Arial" panose="020B0604020202020204" pitchFamily="34" charset="0"/>
              <a:buChar char="•"/>
            </a:pPr>
            <a:r>
              <a:rPr lang="fr" sz="1100" b="0" i="0" u="none" strike="noStrike" cap="none" dirty="0">
                <a:solidFill>
                  <a:srgbClr val="284F58"/>
                </a:solidFill>
                <a:latin typeface="Dosis" pitchFamily="2" charset="0"/>
                <a:ea typeface="Dosis"/>
                <a:cs typeface="Dosis"/>
                <a:sym typeface="Dosis"/>
              </a:rPr>
              <a:t>U</a:t>
            </a:r>
            <a:r>
              <a:rPr lang="fr" sz="1100" b="0" i="0" u="none" strike="noStrike" cap="none" dirty="0">
                <a:solidFill>
                  <a:srgbClr val="284F58"/>
                </a:solidFill>
                <a:latin typeface="Dosis"/>
                <a:ea typeface="Dosis"/>
                <a:cs typeface="Dosis"/>
                <a:sym typeface="Dosis"/>
              </a:rPr>
              <a:t>ne personne entretenant des liens étroits et stable avec la personne à protéger (ami, voisin, etc...)</a:t>
            </a:r>
            <a:endParaRPr sz="1100" b="0" i="0" u="none" strike="noStrike" cap="none" dirty="0">
              <a:solidFill>
                <a:srgbClr val="284F58"/>
              </a:solidFill>
              <a:latin typeface="Dosis"/>
              <a:ea typeface="Dosis"/>
              <a:cs typeface="Dosis"/>
              <a:sym typeface="Dosis"/>
            </a:endParaRPr>
          </a:p>
          <a:p>
            <a:pPr marL="171453" marR="0" lvl="0" indent="-101603" algn="just" rtl="0">
              <a:lnSpc>
                <a:spcPct val="100000"/>
              </a:lnSpc>
              <a:spcBef>
                <a:spcPts val="0"/>
              </a:spcBef>
              <a:spcAft>
                <a:spcPts val="0"/>
              </a:spcAft>
              <a:buClr>
                <a:srgbClr val="284F58"/>
              </a:buClr>
              <a:buSzPts val="1100"/>
              <a:buFont typeface="Dosis"/>
              <a:buNone/>
            </a:pPr>
            <a:endParaRPr sz="1100" b="0" i="0" u="none" strike="noStrike" cap="none"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None/>
            </a:pPr>
            <a:r>
              <a:rPr lang="fr" sz="1100" b="0" i="0" u="none" strike="noStrike" cap="none" dirty="0">
                <a:solidFill>
                  <a:srgbClr val="284F58"/>
                </a:solidFill>
                <a:latin typeface="Dosis"/>
                <a:ea typeface="Dosis"/>
                <a:cs typeface="Dosis"/>
                <a:sym typeface="Dosis"/>
              </a:rPr>
              <a:t>Si </a:t>
            </a:r>
            <a:r>
              <a:rPr lang="fr" sz="1100" dirty="0">
                <a:solidFill>
                  <a:srgbClr val="284F58"/>
                </a:solidFill>
                <a:latin typeface="Dosis"/>
                <a:ea typeface="Dosis"/>
                <a:cs typeface="Dosis"/>
                <a:sym typeface="Dosis"/>
              </a:rPr>
              <a:t>votre interlocuteur n’est</a:t>
            </a:r>
            <a:r>
              <a:rPr lang="fr" sz="1100" b="0" i="0" u="none" strike="noStrike" cap="none" dirty="0">
                <a:solidFill>
                  <a:srgbClr val="284F58"/>
                </a:solidFill>
                <a:latin typeface="Dosis"/>
                <a:ea typeface="Dosis"/>
                <a:cs typeface="Dosis"/>
                <a:sym typeface="Dosis"/>
              </a:rPr>
              <a:t> aucune de ces personnes, il est nécéssaire de saisir le Procureur de la République du Tribunal Judiciaire de résidence de la personne, qui pourra saisir le juge des tutelles.</a:t>
            </a:r>
          </a:p>
          <a:p>
            <a:pPr marL="0" marR="0" lvl="0" indent="0" algn="just" rtl="0">
              <a:lnSpc>
                <a:spcPct val="100000"/>
              </a:lnSpc>
              <a:spcBef>
                <a:spcPts val="0"/>
              </a:spcBef>
              <a:spcAft>
                <a:spcPts val="0"/>
              </a:spcAft>
              <a:buNone/>
            </a:pPr>
            <a:endParaRPr lang="fr" sz="1100" dirty="0">
              <a:solidFill>
                <a:srgbClr val="284F58"/>
              </a:solidFill>
              <a:latin typeface="Dosis"/>
              <a:sym typeface="Dosis"/>
            </a:endParaRPr>
          </a:p>
          <a:p>
            <a:pPr algn="just"/>
            <a:r>
              <a:rPr lang="fr-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
                  </a:ext>
                </a:extLst>
              </a:rPr>
              <a:t>Pour plus d’informations ou de l’aide dans ces démarches s’adresser au dispositif ISTF du territoire : retrouver les dispositifs du département sur le site </a:t>
            </a:r>
            <a:r>
              <a:rPr lang="fr-FR" sz="1100" dirty="0">
                <a:solidFill>
                  <a:srgbClr val="284F58"/>
                </a:solidFill>
                <a:latin typeface="Dosis"/>
                <a:ea typeface="Dosis"/>
                <a:cs typeface="Dosis"/>
                <a:sym typeface="Dosis"/>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
                  </a:ext>
                </a:extLst>
              </a:rPr>
              <a:t>protegerunproche.fr</a:t>
            </a:r>
            <a:r>
              <a:rPr lang="fr-FR" sz="1100"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
                  </a:ext>
                </a:extLst>
              </a:rPr>
              <a:t>.</a:t>
            </a:r>
            <a:endParaRPr lang="fr-FR" sz="1100" dirty="0">
              <a:solidFill>
                <a:srgbClr val="284F58"/>
              </a:solidFill>
              <a:latin typeface="Dosis"/>
              <a:ea typeface="Dosis"/>
              <a:cs typeface="Dosis"/>
              <a:sym typeface="Dosis"/>
            </a:endParaRPr>
          </a:p>
          <a:p>
            <a:pPr marL="0" marR="0" lvl="0" indent="0" algn="just" rtl="0">
              <a:lnSpc>
                <a:spcPct val="100000"/>
              </a:lnSpc>
              <a:spcBef>
                <a:spcPts val="0"/>
              </a:spcBef>
              <a:spcAft>
                <a:spcPts val="0"/>
              </a:spcAft>
              <a:buNone/>
            </a:pPr>
            <a:endParaRPr dirty="0"/>
          </a:p>
          <a:p>
            <a:pPr marL="171453" marR="0" lvl="0" indent="-101603" algn="just" rtl="0">
              <a:lnSpc>
                <a:spcPct val="100000"/>
              </a:lnSpc>
              <a:spcBef>
                <a:spcPts val="0"/>
              </a:spcBef>
              <a:spcAft>
                <a:spcPts val="0"/>
              </a:spcAft>
              <a:buClr>
                <a:srgbClr val="284F58"/>
              </a:buClr>
              <a:buSzPts val="1100"/>
              <a:buFont typeface="Dosis"/>
              <a:buNone/>
            </a:pPr>
            <a:endParaRPr sz="1100" b="0" i="0" u="none" strike="noStrike" cap="none" dirty="0">
              <a:solidFill>
                <a:srgbClr val="284F58"/>
              </a:solidFill>
              <a:latin typeface="Dosis"/>
              <a:ea typeface="Dosis"/>
              <a:cs typeface="Dosis"/>
              <a:sym typeface="Dosis"/>
            </a:endParaRPr>
          </a:p>
          <a:p>
            <a:pPr marL="171453" marR="0" lvl="0" indent="-101603" algn="just" rtl="0">
              <a:lnSpc>
                <a:spcPct val="100000"/>
              </a:lnSpc>
              <a:spcBef>
                <a:spcPts val="0"/>
              </a:spcBef>
              <a:spcAft>
                <a:spcPts val="0"/>
              </a:spcAft>
              <a:buClr>
                <a:srgbClr val="284F58"/>
              </a:buClr>
              <a:buSzPts val="1100"/>
              <a:buFont typeface="Dosis"/>
              <a:buNone/>
            </a:pPr>
            <a:endParaRPr sz="1100" b="0" i="0" u="none" strike="noStrike" cap="none" dirty="0">
              <a:solidFill>
                <a:srgbClr val="284F58"/>
              </a:solidFill>
              <a:latin typeface="Dosis"/>
              <a:ea typeface="Dosis"/>
              <a:cs typeface="Dosis"/>
              <a:sym typeface="Dosis"/>
            </a:endParaRPr>
          </a:p>
        </p:txBody>
      </p:sp>
      <p:pic>
        <p:nvPicPr>
          <p:cNvPr id="501" name="Google Shape;501;p23" title="balance.png"/>
          <p:cNvPicPr preferRelativeResize="0"/>
          <p:nvPr/>
        </p:nvPicPr>
        <p:blipFill rotWithShape="1">
          <a:blip r:embed="rId4">
            <a:alphaModFix/>
          </a:blip>
          <a:srcRect l="32550" t="29043" r="33277" b="33950"/>
          <a:stretch/>
        </p:blipFill>
        <p:spPr>
          <a:xfrm>
            <a:off x="4157427" y="677625"/>
            <a:ext cx="966700" cy="1046870"/>
          </a:xfrm>
          <a:prstGeom prst="rect">
            <a:avLst/>
          </a:prstGeom>
          <a:noFill/>
          <a:ln>
            <a:noFill/>
          </a:ln>
        </p:spPr>
      </p:pic>
      <p:sp>
        <p:nvSpPr>
          <p:cNvPr id="502" name="Google Shape;502;p23"/>
          <p:cNvSpPr txBox="1"/>
          <p:nvPr/>
        </p:nvSpPr>
        <p:spPr>
          <a:xfrm>
            <a:off x="801245" y="1580753"/>
            <a:ext cx="4197757" cy="69246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Si </a:t>
            </a:r>
            <a:r>
              <a:rPr lang="fr" sz="1100" b="1" dirty="0">
                <a:solidFill>
                  <a:srgbClr val="284F58"/>
                </a:solidFill>
                <a:latin typeface="Dosis"/>
                <a:ea typeface="Dosis"/>
                <a:cs typeface="Dosis"/>
                <a:sym typeface="Dosis"/>
              </a:rPr>
              <a:t>la protection ne peut pas être assurée au sein de la famille, une mesure de protection exercée par un professionnel peut-être demandé auprès du juge.</a:t>
            </a:r>
            <a:endParaRPr sz="1100" b="1" i="0" u="none" strike="noStrike" cap="none" dirty="0">
              <a:solidFill>
                <a:srgbClr val="284F58"/>
              </a:solidFill>
              <a:latin typeface="Dosis"/>
              <a:ea typeface="Dosis"/>
              <a:cs typeface="Dosis"/>
              <a:sym typeface="Dosis"/>
            </a:endParaRPr>
          </a:p>
        </p:txBody>
      </p:sp>
      <p:sp>
        <p:nvSpPr>
          <p:cNvPr id="3" name="Google Shape;430;p19">
            <a:extLst>
              <a:ext uri="{FF2B5EF4-FFF2-40B4-BE49-F238E27FC236}">
                <a16:creationId xmlns:a16="http://schemas.microsoft.com/office/drawing/2014/main" id="{670D9D19-FAC0-073F-A6EE-006E7ADA5918}"/>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3">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0" name="ZoneTexte 19">
            <a:extLst>
              <a:ext uri="{FF2B5EF4-FFF2-40B4-BE49-F238E27FC236}">
                <a16:creationId xmlns:a16="http://schemas.microsoft.com/office/drawing/2014/main" id="{2935B122-7D71-DC6F-0B2C-024446F91E6D}"/>
              </a:ext>
            </a:extLst>
          </p:cNvPr>
          <p:cNvSpPr txBox="1"/>
          <p:nvPr/>
        </p:nvSpPr>
        <p:spPr>
          <a:xfrm>
            <a:off x="855701" y="3817310"/>
            <a:ext cx="3915697" cy="861774"/>
          </a:xfrm>
          <a:prstGeom prst="rect">
            <a:avLst/>
          </a:prstGeom>
          <a:noFill/>
        </p:spPr>
        <p:txBody>
          <a:bodyPr wrap="square">
            <a:spAutoFit/>
          </a:bodyPr>
          <a:lstStyle/>
          <a:p>
            <a:pPr marL="171450" indent="-171450">
              <a:buSzPts val="1100"/>
              <a:buFont typeface="Arial" panose="020B0604020202020204" pitchFamily="34" charset="0"/>
              <a:buChar char="•"/>
              <a:defRPr/>
            </a:pPr>
            <a:r>
              <a:rPr lang="fr-FR" sz="1050" dirty="0">
                <a:solidFill>
                  <a:srgbClr val="284F58"/>
                </a:solidFill>
                <a:latin typeface="Dosis"/>
              </a:rPr>
              <a:t>Par téléphone au n°3133, numéro national dédié aux situations de maltraitance envers les personnes vulnérables : </a:t>
            </a:r>
            <a:r>
              <a:rPr lang="fr-FR" sz="800" i="1" dirty="0">
                <a:solidFill>
                  <a:srgbClr val="284F58"/>
                </a:solidFill>
                <a:latin typeface="Dosis"/>
                <a:hlinkClick r:id="rId3"/>
              </a:rPr>
              <a:t>https://solidarites.gouv.fr/3133-maltraitances</a:t>
            </a:r>
            <a:endParaRPr lang="fr-FR" sz="800" i="1" dirty="0">
              <a:solidFill>
                <a:srgbClr val="284F58"/>
              </a:solidFill>
              <a:latin typeface="Dosis"/>
            </a:endParaRPr>
          </a:p>
          <a:p>
            <a:pPr marL="171450" indent="-171450">
              <a:buSzPts val="1100"/>
              <a:buFont typeface="Arial" panose="020B0604020202020204" pitchFamily="34" charset="0"/>
              <a:buChar char="•"/>
              <a:defRPr/>
            </a:pPr>
            <a:r>
              <a:rPr lang="fr-FR" sz="1050" dirty="0">
                <a:solidFill>
                  <a:srgbClr val="284F58"/>
                </a:solidFill>
                <a:latin typeface="Dosis"/>
              </a:rPr>
              <a:t>En ligne via le formulaire officiel (à venir)</a:t>
            </a:r>
            <a:endParaRPr lang="fr-FR" sz="800" i="1" dirty="0">
              <a:solidFill>
                <a:srgbClr val="284F58"/>
              </a:solidFill>
              <a:latin typeface="Dosis"/>
            </a:endParaRPr>
          </a:p>
          <a:p>
            <a:pPr>
              <a:buSzPts val="1100"/>
              <a:defRPr/>
            </a:pPr>
            <a:endParaRPr lang="fr-FR" sz="1050" dirty="0">
              <a:solidFill>
                <a:srgbClr val="284F58"/>
              </a:solidFill>
              <a:highlight>
                <a:srgbClr val="FFFF00"/>
              </a:highlight>
              <a:latin typeface="Dosis"/>
            </a:endParaRPr>
          </a:p>
        </p:txBody>
      </p:sp>
      <p:sp>
        <p:nvSpPr>
          <p:cNvPr id="509" name="Google Shape;509;p24"/>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510" name="Google Shape;510;p24"/>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6</a:t>
            </a:r>
            <a:endParaRPr sz="3214" b="0" i="0" u="none" strike="noStrike" cap="none">
              <a:solidFill>
                <a:srgbClr val="FFFFFF"/>
              </a:solidFill>
              <a:latin typeface="Dosis ExtraBold"/>
              <a:ea typeface="Dosis ExtraBold"/>
              <a:cs typeface="Dosis ExtraBold"/>
              <a:sym typeface="Dosis ExtraBold"/>
            </a:endParaRPr>
          </a:p>
        </p:txBody>
      </p:sp>
      <p:sp>
        <p:nvSpPr>
          <p:cNvPr id="511" name="Google Shape;511;p24"/>
          <p:cNvSpPr txBox="1"/>
          <p:nvPr/>
        </p:nvSpPr>
        <p:spPr>
          <a:xfrm>
            <a:off x="1734025" y="739975"/>
            <a:ext cx="1824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a:solidFill>
                  <a:srgbClr val="FFFFFF"/>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rPr>
              <a:t>Alerter</a:t>
            </a:r>
            <a:endParaRPr sz="2000" b="0" i="0" u="none" strike="noStrike" cap="none">
              <a:solidFill>
                <a:srgbClr val="FFFFFF"/>
              </a:solidFill>
              <a:latin typeface="Dosis"/>
              <a:ea typeface="Dosis"/>
              <a:cs typeface="Dosis"/>
              <a:sym typeface="Dosis"/>
            </a:endParaRPr>
          </a:p>
        </p:txBody>
      </p:sp>
      <p:sp>
        <p:nvSpPr>
          <p:cNvPr id="515" name="Google Shape;515;p24"/>
          <p:cNvSpPr/>
          <p:nvPr/>
        </p:nvSpPr>
        <p:spPr>
          <a:xfrm>
            <a:off x="792000" y="2081296"/>
            <a:ext cx="4043100" cy="5121748"/>
          </a:xfrm>
          <a:prstGeom prst="roundRect">
            <a:avLst>
              <a:gd name="adj" fmla="val 5625"/>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p24" title="reveil.png"/>
          <p:cNvPicPr preferRelativeResize="0"/>
          <p:nvPr/>
        </p:nvPicPr>
        <p:blipFill rotWithShape="1">
          <a:blip r:embed="rId4">
            <a:alphaModFix/>
          </a:blip>
          <a:srcRect l="32275" t="34025" r="35256" b="32943"/>
          <a:stretch/>
        </p:blipFill>
        <p:spPr>
          <a:xfrm rot="717987">
            <a:off x="3675252" y="559629"/>
            <a:ext cx="1232825" cy="1254199"/>
          </a:xfrm>
          <a:prstGeom prst="rect">
            <a:avLst/>
          </a:prstGeom>
          <a:noFill/>
          <a:ln>
            <a:noFill/>
          </a:ln>
        </p:spPr>
      </p:pic>
      <p:sp>
        <p:nvSpPr>
          <p:cNvPr id="520" name="Google Shape;520;p24"/>
          <p:cNvSpPr/>
          <p:nvPr/>
        </p:nvSpPr>
        <p:spPr>
          <a:xfrm>
            <a:off x="971792" y="2159457"/>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5" name="Google Shape;534;p25">
            <a:extLst>
              <a:ext uri="{FF2B5EF4-FFF2-40B4-BE49-F238E27FC236}">
                <a16:creationId xmlns:a16="http://schemas.microsoft.com/office/drawing/2014/main" id="{A6CE73B2-CCA2-0563-AB84-8164DEBB665D}"/>
              </a:ext>
            </a:extLst>
          </p:cNvPr>
          <p:cNvSpPr txBox="1"/>
          <p:nvPr/>
        </p:nvSpPr>
        <p:spPr>
          <a:xfrm>
            <a:off x="801261" y="1428457"/>
            <a:ext cx="4043100" cy="692467"/>
          </a:xfrm>
          <a:prstGeom prst="rect">
            <a:avLst/>
          </a:prstGeom>
          <a:noFill/>
          <a:ln>
            <a:noFill/>
          </a:ln>
        </p:spPr>
        <p:txBody>
          <a:bodyPr spcFirstLastPara="1" wrap="square" lIns="91425" tIns="91425" rIns="91425" bIns="91425" anchor="t" anchorCtr="0">
            <a:spAutoFit/>
          </a:bodyPr>
          <a:lstStyle/>
          <a:p>
            <a:pPr lvl="0" algn="just">
              <a:buSzPts val="1100"/>
            </a:pPr>
            <a:r>
              <a:rPr lang="fr-FR" sz="1100" b="1" dirty="0">
                <a:solidFill>
                  <a:srgbClr val="284F58"/>
                </a:solidFill>
                <a:latin typeface="Dosis"/>
              </a:rPr>
              <a:t>Lorsqu’un proche protecteur est témoin ou informé </a:t>
            </a:r>
          </a:p>
          <a:p>
            <a:pPr lvl="0" algn="just">
              <a:buSzPts val="1100"/>
            </a:pPr>
            <a:r>
              <a:rPr lang="fr-FR" sz="1100" b="1" dirty="0">
                <a:solidFill>
                  <a:srgbClr val="284F58"/>
                </a:solidFill>
                <a:latin typeface="Dosis"/>
              </a:rPr>
              <a:t>d’une situation mettant en danger un majeur vulnérable, </a:t>
            </a:r>
          </a:p>
          <a:p>
            <a:pPr lvl="0" algn="just">
              <a:buSzPts val="1100"/>
            </a:pPr>
            <a:r>
              <a:rPr lang="fr-FR" sz="1100" b="1" dirty="0">
                <a:solidFill>
                  <a:srgbClr val="284F58"/>
                </a:solidFill>
                <a:latin typeface="Dosis"/>
              </a:rPr>
              <a:t>plusieurs démarches sont possibles selon la nature des faits :</a:t>
            </a:r>
            <a:endParaRPr sz="1100" b="1" i="0" u="none" strike="noStrike" cap="none" dirty="0">
              <a:solidFill>
                <a:srgbClr val="284F58"/>
              </a:solidFill>
              <a:latin typeface="Dosis"/>
              <a:ea typeface="Dosis"/>
              <a:cs typeface="Dosis"/>
              <a:sym typeface="Dosis"/>
            </a:endParaRPr>
          </a:p>
        </p:txBody>
      </p:sp>
      <p:sp>
        <p:nvSpPr>
          <p:cNvPr id="6" name="Google Shape;513;p24">
            <a:extLst>
              <a:ext uri="{FF2B5EF4-FFF2-40B4-BE49-F238E27FC236}">
                <a16:creationId xmlns:a16="http://schemas.microsoft.com/office/drawing/2014/main" id="{2F81A322-1E63-9043-AAE4-7760959E6FA2}"/>
              </a:ext>
            </a:extLst>
          </p:cNvPr>
          <p:cNvSpPr txBox="1"/>
          <p:nvPr/>
        </p:nvSpPr>
        <p:spPr>
          <a:xfrm>
            <a:off x="1101621" y="2050856"/>
            <a:ext cx="3612900" cy="353913"/>
          </a:xfrm>
          <a:prstGeom prst="rect">
            <a:avLst/>
          </a:prstGeom>
          <a:noFill/>
          <a:ln>
            <a:noFill/>
          </a:ln>
        </p:spPr>
        <p:txBody>
          <a:bodyPr spcFirstLastPara="1" wrap="square" lIns="91425" tIns="91425" rIns="91425" bIns="91425" anchor="t" anchorCtr="0">
            <a:spAutoFit/>
          </a:bodyPr>
          <a:lstStyle/>
          <a:p>
            <a:pPr marL="9525" lvl="0" algn="just"/>
            <a:r>
              <a:rPr lang="fr-FR" sz="1100" b="1" dirty="0">
                <a:solidFill>
                  <a:srgbClr val="284F58"/>
                </a:solidFill>
                <a:latin typeface="Dosis"/>
              </a:rPr>
              <a:t>Si l’acte relève de la loi (violence, abus, vol, etc.)</a:t>
            </a:r>
            <a:endParaRPr sz="1100" b="1" dirty="0">
              <a:solidFill>
                <a:srgbClr val="284F58"/>
              </a:solidFill>
              <a:latin typeface="Dosis"/>
              <a:sym typeface="Dosis"/>
            </a:endParaRPr>
          </a:p>
        </p:txBody>
      </p:sp>
      <p:sp>
        <p:nvSpPr>
          <p:cNvPr id="8" name="Google Shape;520;p24">
            <a:extLst>
              <a:ext uri="{FF2B5EF4-FFF2-40B4-BE49-F238E27FC236}">
                <a16:creationId xmlns:a16="http://schemas.microsoft.com/office/drawing/2014/main" id="{71C6FAD3-19EA-CD47-9B87-A299B4C2252E}"/>
              </a:ext>
            </a:extLst>
          </p:cNvPr>
          <p:cNvSpPr/>
          <p:nvPr/>
        </p:nvSpPr>
        <p:spPr>
          <a:xfrm>
            <a:off x="971792" y="336403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9" name="Google Shape;513;p24">
            <a:extLst>
              <a:ext uri="{FF2B5EF4-FFF2-40B4-BE49-F238E27FC236}">
                <a16:creationId xmlns:a16="http://schemas.microsoft.com/office/drawing/2014/main" id="{11823542-270C-282B-999D-F4016196D239}"/>
              </a:ext>
            </a:extLst>
          </p:cNvPr>
          <p:cNvSpPr txBox="1"/>
          <p:nvPr/>
        </p:nvSpPr>
        <p:spPr>
          <a:xfrm>
            <a:off x="1101621" y="3212665"/>
            <a:ext cx="3733478" cy="692467"/>
          </a:xfrm>
          <a:prstGeom prst="rect">
            <a:avLst/>
          </a:prstGeom>
          <a:noFill/>
          <a:ln>
            <a:noFill/>
          </a:ln>
        </p:spPr>
        <p:txBody>
          <a:bodyPr spcFirstLastPara="1" wrap="square" lIns="91425" tIns="91425" rIns="91425" bIns="91425" anchor="t" anchorCtr="0">
            <a:spAutoFit/>
          </a:bodyPr>
          <a:lstStyle/>
          <a:p>
            <a:pPr marL="9525"/>
            <a:r>
              <a:rPr lang="fr-FR" sz="1100" b="1" dirty="0">
                <a:solidFill>
                  <a:srgbClr val="284F58"/>
                </a:solidFill>
                <a:latin typeface="Dosis"/>
              </a:rPr>
              <a:t>Si l’acte constitue une maltraitance, commis par un professionnel ou un membre de l’entourage, il est possible de signaler la situation : </a:t>
            </a:r>
            <a:endParaRPr sz="1100" b="1" dirty="0">
              <a:solidFill>
                <a:srgbClr val="284F58"/>
              </a:solidFill>
              <a:latin typeface="Dosis"/>
              <a:sym typeface="Dosis"/>
            </a:endParaRPr>
          </a:p>
        </p:txBody>
      </p:sp>
      <p:sp>
        <p:nvSpPr>
          <p:cNvPr id="11" name="Google Shape;520;p24">
            <a:extLst>
              <a:ext uri="{FF2B5EF4-FFF2-40B4-BE49-F238E27FC236}">
                <a16:creationId xmlns:a16="http://schemas.microsoft.com/office/drawing/2014/main" id="{0A6CFF3A-999B-202C-9E93-6BEA4B506416}"/>
              </a:ext>
            </a:extLst>
          </p:cNvPr>
          <p:cNvSpPr/>
          <p:nvPr/>
        </p:nvSpPr>
        <p:spPr>
          <a:xfrm>
            <a:off x="971792" y="4609477"/>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12" name="Google Shape;513;p24">
            <a:extLst>
              <a:ext uri="{FF2B5EF4-FFF2-40B4-BE49-F238E27FC236}">
                <a16:creationId xmlns:a16="http://schemas.microsoft.com/office/drawing/2014/main" id="{C7A3B538-B042-2372-60B4-7CC102A6769D}"/>
              </a:ext>
            </a:extLst>
          </p:cNvPr>
          <p:cNvSpPr txBox="1"/>
          <p:nvPr/>
        </p:nvSpPr>
        <p:spPr>
          <a:xfrm>
            <a:off x="1101620" y="4500620"/>
            <a:ext cx="3733479" cy="353913"/>
          </a:xfrm>
          <a:prstGeom prst="rect">
            <a:avLst/>
          </a:prstGeom>
          <a:noFill/>
          <a:ln>
            <a:noFill/>
          </a:ln>
        </p:spPr>
        <p:txBody>
          <a:bodyPr spcFirstLastPara="1" wrap="square" lIns="91425" tIns="91425" rIns="91425" bIns="91425" anchor="t" anchorCtr="0">
            <a:spAutoFit/>
          </a:bodyPr>
          <a:lstStyle/>
          <a:p>
            <a:pPr marL="9525" algn="just"/>
            <a:r>
              <a:rPr lang="fr-FR" sz="1100" b="1" dirty="0">
                <a:solidFill>
                  <a:srgbClr val="284F58"/>
                </a:solidFill>
                <a:latin typeface="Dosis"/>
              </a:rPr>
              <a:t>Si le proche craint pour la préservation des intérêts du majeur</a:t>
            </a:r>
            <a:endParaRPr sz="1100" b="1" dirty="0">
              <a:solidFill>
                <a:srgbClr val="284F58"/>
              </a:solidFill>
              <a:latin typeface="Dosis"/>
              <a:sym typeface="Dosis"/>
            </a:endParaRPr>
          </a:p>
        </p:txBody>
      </p:sp>
      <p:sp>
        <p:nvSpPr>
          <p:cNvPr id="14" name="Google Shape;520;p24">
            <a:extLst>
              <a:ext uri="{FF2B5EF4-FFF2-40B4-BE49-F238E27FC236}">
                <a16:creationId xmlns:a16="http://schemas.microsoft.com/office/drawing/2014/main" id="{27453866-F805-69F8-37B5-0AD90E5F28E6}"/>
              </a:ext>
            </a:extLst>
          </p:cNvPr>
          <p:cNvSpPr/>
          <p:nvPr/>
        </p:nvSpPr>
        <p:spPr>
          <a:xfrm>
            <a:off x="971792" y="5848240"/>
            <a:ext cx="125400" cy="125400"/>
          </a:xfrm>
          <a:prstGeom prst="rect">
            <a:avLst/>
          </a:prstGeom>
          <a:noFill/>
          <a:ln w="19050" cap="flat" cmpd="sng">
            <a:solidFill>
              <a:srgbClr val="284F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84F58"/>
              </a:solidFill>
              <a:latin typeface="Arial"/>
              <a:ea typeface="Arial"/>
              <a:cs typeface="Arial"/>
              <a:sym typeface="Arial"/>
            </a:endParaRPr>
          </a:p>
        </p:txBody>
      </p:sp>
      <p:sp>
        <p:nvSpPr>
          <p:cNvPr id="15" name="Google Shape;513;p24">
            <a:extLst>
              <a:ext uri="{FF2B5EF4-FFF2-40B4-BE49-F238E27FC236}">
                <a16:creationId xmlns:a16="http://schemas.microsoft.com/office/drawing/2014/main" id="{2F9E14F4-E0EF-02F0-AA59-648ED01DC5D6}"/>
              </a:ext>
            </a:extLst>
          </p:cNvPr>
          <p:cNvSpPr txBox="1"/>
          <p:nvPr/>
        </p:nvSpPr>
        <p:spPr>
          <a:xfrm>
            <a:off x="1101621" y="5719319"/>
            <a:ext cx="3612900" cy="353913"/>
          </a:xfrm>
          <a:prstGeom prst="rect">
            <a:avLst/>
          </a:prstGeom>
          <a:noFill/>
          <a:ln>
            <a:noFill/>
          </a:ln>
        </p:spPr>
        <p:txBody>
          <a:bodyPr spcFirstLastPara="1" wrap="square" lIns="91425" tIns="91425" rIns="91425" bIns="91425" anchor="t" anchorCtr="0">
            <a:spAutoFit/>
          </a:bodyPr>
          <a:lstStyle/>
          <a:p>
            <a:pPr marL="9525" algn="just"/>
            <a:r>
              <a:rPr lang="fr-FR" sz="1100" b="1" dirty="0">
                <a:solidFill>
                  <a:srgbClr val="284F58"/>
                </a:solidFill>
                <a:latin typeface="Dosis"/>
              </a:rPr>
              <a:t>Si l’alerte concerne le protecteur lui-même</a:t>
            </a:r>
            <a:endParaRPr sz="1100" b="1" dirty="0">
              <a:solidFill>
                <a:srgbClr val="284F58"/>
              </a:solidFill>
              <a:latin typeface="Dosis"/>
              <a:sym typeface="Dosis"/>
            </a:endParaRPr>
          </a:p>
        </p:txBody>
      </p:sp>
      <p:sp>
        <p:nvSpPr>
          <p:cNvPr id="19" name="ZoneTexte 18">
            <a:extLst>
              <a:ext uri="{FF2B5EF4-FFF2-40B4-BE49-F238E27FC236}">
                <a16:creationId xmlns:a16="http://schemas.microsoft.com/office/drawing/2014/main" id="{9BB23383-7BEB-AB86-0F6F-EF2EBAB0DC6B}"/>
              </a:ext>
            </a:extLst>
          </p:cNvPr>
          <p:cNvSpPr txBox="1"/>
          <p:nvPr/>
        </p:nvSpPr>
        <p:spPr>
          <a:xfrm>
            <a:off x="798825" y="2288927"/>
            <a:ext cx="4036276" cy="938719"/>
          </a:xfrm>
          <a:prstGeom prst="rect">
            <a:avLst/>
          </a:prstGeom>
          <a:noFill/>
        </p:spPr>
        <p:txBody>
          <a:bodyPr wrap="square">
            <a:spAutoFit/>
          </a:bodyPr>
          <a:lstStyle/>
          <a:p>
            <a:pPr marL="171450" indent="-171450" algn="just">
              <a:buClr>
                <a:srgbClr val="284F58"/>
              </a:buClr>
              <a:buSzPts val="1100"/>
              <a:buFont typeface="Arial"/>
              <a:buChar char="•"/>
              <a:defRPr/>
            </a:pPr>
            <a:r>
              <a:rPr lang="fr-FR" sz="1100" dirty="0">
                <a:solidFill>
                  <a:srgbClr val="284F58"/>
                </a:solidFill>
                <a:latin typeface="Dosis"/>
              </a:rPr>
              <a:t>Le proche peut accompagner le majeur vulnérable déposer plainte auprès des services de police ou de gendarmerie si celui-ci est en capacité de le faire.</a:t>
            </a:r>
          </a:p>
          <a:p>
            <a:pPr marL="171450" indent="-171450" algn="just">
              <a:buClr>
                <a:srgbClr val="284F58"/>
              </a:buClr>
              <a:buSzPts val="1100"/>
              <a:buFont typeface="Arial"/>
              <a:buChar char="•"/>
              <a:defRPr/>
            </a:pPr>
            <a:r>
              <a:rPr lang="fr-FR" sz="1100" dirty="0">
                <a:solidFill>
                  <a:srgbClr val="284F58"/>
                </a:solidFill>
                <a:latin typeface="Dosis"/>
              </a:rPr>
              <a:t>Si la personne n'est pas en capacité de déposer plainte, le proche peut signaler les faits à la police ou au Procureur de la République.</a:t>
            </a:r>
          </a:p>
        </p:txBody>
      </p:sp>
      <p:sp>
        <p:nvSpPr>
          <p:cNvPr id="21" name="ZoneTexte 20">
            <a:extLst>
              <a:ext uri="{FF2B5EF4-FFF2-40B4-BE49-F238E27FC236}">
                <a16:creationId xmlns:a16="http://schemas.microsoft.com/office/drawing/2014/main" id="{7FBD0C66-53E9-3805-001A-A66078EC0897}"/>
              </a:ext>
            </a:extLst>
          </p:cNvPr>
          <p:cNvSpPr txBox="1"/>
          <p:nvPr/>
        </p:nvSpPr>
        <p:spPr>
          <a:xfrm>
            <a:off x="798824" y="4760333"/>
            <a:ext cx="4036277" cy="1061829"/>
          </a:xfrm>
          <a:prstGeom prst="rect">
            <a:avLst/>
          </a:prstGeom>
          <a:noFill/>
        </p:spPr>
        <p:txBody>
          <a:bodyPr wrap="square">
            <a:spAutoFit/>
          </a:bodyPr>
          <a:lstStyle/>
          <a:p>
            <a:pPr algn="just">
              <a:buSzPts val="1100"/>
              <a:defRPr/>
            </a:pPr>
            <a:r>
              <a:rPr lang="fr-FR" sz="1050" dirty="0">
                <a:solidFill>
                  <a:srgbClr val="284F58"/>
                </a:solidFill>
                <a:latin typeface="Dosis"/>
              </a:rPr>
              <a:t>Il peut contacter un médecin pour envisager une sauvegarde de justice médicale : il s’agit d’une mesure d’urgence, temporaire et rapide à mettre en œuvre. Elle permet de protéger juridiquement le majeur sans altérer  ses droits. Les actes importants réalisés pendant cette période peuvent être annulés par le Procureur de la République s’ils sont contraires à l’intérêt de la personne</a:t>
            </a:r>
          </a:p>
        </p:txBody>
      </p:sp>
      <p:sp>
        <p:nvSpPr>
          <p:cNvPr id="22" name="ZoneTexte 21">
            <a:extLst>
              <a:ext uri="{FF2B5EF4-FFF2-40B4-BE49-F238E27FC236}">
                <a16:creationId xmlns:a16="http://schemas.microsoft.com/office/drawing/2014/main" id="{ACF20117-E9B2-C737-ABE0-51618DE4BBDE}"/>
              </a:ext>
            </a:extLst>
          </p:cNvPr>
          <p:cNvSpPr txBox="1"/>
          <p:nvPr/>
        </p:nvSpPr>
        <p:spPr>
          <a:xfrm>
            <a:off x="798824" y="5990474"/>
            <a:ext cx="4043099" cy="1061829"/>
          </a:xfrm>
          <a:prstGeom prst="rect">
            <a:avLst/>
          </a:prstGeom>
          <a:noFill/>
        </p:spPr>
        <p:txBody>
          <a:bodyPr wrap="square">
            <a:spAutoFit/>
          </a:bodyPr>
          <a:lstStyle/>
          <a:p>
            <a:pPr algn="just">
              <a:buSzPts val="1100"/>
              <a:defRPr/>
            </a:pPr>
            <a:r>
              <a:rPr lang="fr-FR" sz="1050" dirty="0">
                <a:solidFill>
                  <a:srgbClr val="284F58"/>
                </a:solidFill>
                <a:latin typeface="Dosis"/>
              </a:rPr>
              <a:t>Lorsque le proche bénéficie déjà d’une mesure de protection (habilitation familiale, curatelle, tutelle, etc.) et que le protecteur est mis en cause, il est possible de s’adresser directement au tribunal ayant ordonné la mesure : le juge des tutelles peut être saisi pour examiner la situation.</a:t>
            </a:r>
            <a:br>
              <a:rPr lang="fr-FR" sz="1050" dirty="0">
                <a:solidFill>
                  <a:srgbClr val="284F58"/>
                </a:solidFill>
                <a:latin typeface="Dosis"/>
              </a:rPr>
            </a:br>
            <a:r>
              <a:rPr lang="fr-FR" sz="1050" dirty="0">
                <a:solidFill>
                  <a:srgbClr val="284F58"/>
                </a:solidFill>
                <a:latin typeface="Dosis"/>
              </a:rPr>
              <a:t>Le tribunal peut décider de modifier, suspendre ou retirer la mesure en cours si elle ne garantit plus les intérêts du majeur.</a:t>
            </a:r>
          </a:p>
        </p:txBody>
      </p:sp>
      <p:sp>
        <p:nvSpPr>
          <p:cNvPr id="3" name="Google Shape;430;p19">
            <a:extLst>
              <a:ext uri="{FF2B5EF4-FFF2-40B4-BE49-F238E27FC236}">
                <a16:creationId xmlns:a16="http://schemas.microsoft.com/office/drawing/2014/main" id="{CFFAF836-60F0-2A0F-4AFD-F4FF91BCD89B}"/>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5">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5"/>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528" name="Google Shape;528;p25"/>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7</a:t>
            </a:r>
            <a:endParaRPr sz="3214" b="0" i="0" u="none" strike="noStrike" cap="none">
              <a:solidFill>
                <a:srgbClr val="FFFFFF"/>
              </a:solidFill>
              <a:latin typeface="Dosis ExtraBold"/>
              <a:ea typeface="Dosis ExtraBold"/>
              <a:cs typeface="Dosis ExtraBold"/>
              <a:sym typeface="Dosis ExtraBold"/>
            </a:endParaRPr>
          </a:p>
        </p:txBody>
      </p:sp>
      <p:sp>
        <p:nvSpPr>
          <p:cNvPr id="529" name="Google Shape;529;p25"/>
          <p:cNvSpPr txBox="1"/>
          <p:nvPr/>
        </p:nvSpPr>
        <p:spPr>
          <a:xfrm>
            <a:off x="1563330" y="594825"/>
            <a:ext cx="252342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Renouveler </a:t>
            </a:r>
            <a:r>
              <a:rPr lang="fr" sz="2000" b="1" dirty="0">
                <a:solidFill>
                  <a:srgbClr val="FFFFFF"/>
                </a:solidFill>
                <a:latin typeface="Dosis"/>
                <a:ea typeface="Dosis"/>
                <a:cs typeface="Dosis"/>
                <a:sym typeface="Dosis"/>
              </a:rPr>
              <a:t>ou</a:t>
            </a:r>
            <a:r>
              <a:rPr lang="fr" sz="2000" b="1" i="0" u="none" strike="noStrike" cap="none" dirty="0">
                <a:solidFill>
                  <a:srgbClr val="FFFFFF"/>
                </a:solidFill>
                <a:latin typeface="Dosis"/>
                <a:ea typeface="Dosis"/>
                <a:cs typeface="Dosis"/>
                <a:sym typeface="Dosis"/>
              </a:rPr>
              <a:t> clôturer la mesure</a:t>
            </a:r>
            <a:endParaRPr sz="2000" b="0" i="0" u="none" strike="noStrike" cap="none" dirty="0">
              <a:solidFill>
                <a:srgbClr val="FFFFFF"/>
              </a:solidFill>
              <a:latin typeface="Dosis"/>
              <a:ea typeface="Dosis"/>
              <a:cs typeface="Dosis"/>
              <a:sym typeface="Dosis"/>
            </a:endParaRPr>
          </a:p>
        </p:txBody>
      </p:sp>
      <p:pic>
        <p:nvPicPr>
          <p:cNvPr id="530" name="Google Shape;530;p25" title="calendrier.png"/>
          <p:cNvPicPr preferRelativeResize="0"/>
          <p:nvPr/>
        </p:nvPicPr>
        <p:blipFill rotWithShape="1">
          <a:blip r:embed="rId3">
            <a:alphaModFix/>
          </a:blip>
          <a:srcRect l="18585" t="26794" r="31852" b="32613"/>
          <a:stretch/>
        </p:blipFill>
        <p:spPr>
          <a:xfrm>
            <a:off x="3665349" y="801673"/>
            <a:ext cx="1241340" cy="1016700"/>
          </a:xfrm>
          <a:prstGeom prst="rect">
            <a:avLst/>
          </a:prstGeom>
          <a:noFill/>
          <a:ln>
            <a:noFill/>
          </a:ln>
        </p:spPr>
      </p:pic>
      <p:sp>
        <p:nvSpPr>
          <p:cNvPr id="531" name="Google Shape;531;p25"/>
          <p:cNvSpPr/>
          <p:nvPr/>
        </p:nvSpPr>
        <p:spPr>
          <a:xfrm>
            <a:off x="801250" y="6290302"/>
            <a:ext cx="4043100" cy="933300"/>
          </a:xfrm>
          <a:prstGeom prst="roundRect">
            <a:avLst>
              <a:gd name="adj" fmla="val 21703"/>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25"/>
          <p:cNvSpPr txBox="1"/>
          <p:nvPr/>
        </p:nvSpPr>
        <p:spPr>
          <a:xfrm>
            <a:off x="955011" y="5952467"/>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À QUI S’ADRESSER ?</a:t>
            </a:r>
            <a:endParaRPr sz="1300" b="0" i="0" u="none" strike="noStrike" cap="none">
              <a:solidFill>
                <a:srgbClr val="284F58"/>
              </a:solidFill>
              <a:latin typeface="Dosis ExtraBold"/>
              <a:ea typeface="Dosis ExtraBold"/>
              <a:cs typeface="Dosis ExtraBold"/>
              <a:sym typeface="Dosis ExtraBold"/>
            </a:endParaRPr>
          </a:p>
        </p:txBody>
      </p:sp>
      <p:sp>
        <p:nvSpPr>
          <p:cNvPr id="533" name="Google Shape;533;p25"/>
          <p:cNvSpPr txBox="1"/>
          <p:nvPr/>
        </p:nvSpPr>
        <p:spPr>
          <a:xfrm>
            <a:off x="955011" y="6245550"/>
            <a:ext cx="3612900" cy="1200298"/>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Tribunaux  judiciaires et des chambres de proximité</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Médecin traitant ou listés par le Procureur de la République</a:t>
            </a:r>
          </a:p>
          <a:p>
            <a:pPr marL="171453" indent="-171453" algn="just">
              <a:buClr>
                <a:srgbClr val="284F58"/>
              </a:buClr>
              <a:buSzPts val="1100"/>
              <a:buFont typeface="Dosis"/>
              <a:buChar char="•"/>
            </a:pPr>
            <a:r>
              <a:rPr lang="fr-FR" sz="1100" dirty="0">
                <a:solidFill>
                  <a:srgbClr val="284F58"/>
                </a:solidFill>
                <a:latin typeface="Dosis"/>
                <a:ea typeface="Dosis"/>
                <a:cs typeface="Dosis"/>
                <a:sym typeface="Dosi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Pour plus d’informations ou de l’aide dans ces démarches s’adresser au dispositif ISTF du territoire : retrouver les dispositifs du département sur le site </a:t>
            </a:r>
            <a:r>
              <a:rPr lang="fr-FR" sz="1100" dirty="0">
                <a:solidFill>
                  <a:srgbClr val="284F58"/>
                </a:solidFill>
                <a:latin typeface="Dosis"/>
                <a:ea typeface="Dosis"/>
                <a:cs typeface="Dosis"/>
                <a:sym typeface="Dosis"/>
                <a:hlinkClick r:id="rId4"/>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protegerunproche.fr</a:t>
            </a:r>
            <a:r>
              <a:rPr lang="fr-FR" sz="1100" dirty="0">
                <a:solidFill>
                  <a:srgbClr val="284F58"/>
                </a:solidFill>
                <a:latin typeface="Dosis"/>
                <a:ea typeface="Dosis"/>
                <a:cs typeface="Dosis"/>
                <a:sym typeface="Dosi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endParaRPr lang="fr-FR" sz="1100"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endParaRPr sz="1100" b="0" i="0" u="none" strike="noStrike" cap="none" dirty="0">
              <a:solidFill>
                <a:srgbClr val="284F58"/>
              </a:solidFill>
              <a:latin typeface="Dosis"/>
              <a:ea typeface="Dosis"/>
              <a:cs typeface="Dosis"/>
              <a:sym typeface="Dosis"/>
            </a:endParaRPr>
          </a:p>
        </p:txBody>
      </p:sp>
      <p:sp>
        <p:nvSpPr>
          <p:cNvPr id="534" name="Google Shape;534;p25"/>
          <p:cNvSpPr txBox="1"/>
          <p:nvPr/>
        </p:nvSpPr>
        <p:spPr>
          <a:xfrm>
            <a:off x="836911" y="1468814"/>
            <a:ext cx="4043100" cy="120029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L</a:t>
            </a:r>
            <a:r>
              <a:rPr lang="fr-FR" sz="1100" b="1" i="0" u="none" strike="noStrike" cap="none" dirty="0">
                <a:solidFill>
                  <a:srgbClr val="284F58"/>
                </a:solidFill>
                <a:latin typeface="Dosis"/>
                <a:ea typeface="Dosis"/>
                <a:cs typeface="Dosis"/>
                <a:sym typeface="Dosis"/>
              </a:rPr>
              <a:t>e</a:t>
            </a:r>
            <a:r>
              <a:rPr lang="fr" sz="1100" b="1" i="0" u="none" strike="noStrike" cap="none" dirty="0">
                <a:solidFill>
                  <a:srgbClr val="284F58"/>
                </a:solidFill>
                <a:latin typeface="Dosis"/>
                <a:ea typeface="Dosis"/>
                <a:cs typeface="Dosis"/>
                <a:sym typeface="Dosis"/>
              </a:rPr>
              <a:t>s mesures de protection ne sont pas illimitées</a:t>
            </a:r>
          </a:p>
          <a:p>
            <a:pPr marL="0" marR="0" lvl="0" indent="0" algn="just" rtl="0">
              <a:lnSpc>
                <a:spcPct val="100000"/>
              </a:lnSpc>
              <a:spcBef>
                <a:spcPts val="0"/>
              </a:spcBef>
              <a:spcAft>
                <a:spcPts val="0"/>
              </a:spcAft>
              <a:buClr>
                <a:srgbClr val="000000"/>
              </a:buClr>
              <a:buSzPts val="1100"/>
              <a:buFont typeface="Arial"/>
              <a:buNone/>
            </a:pPr>
            <a:r>
              <a:rPr lang="fr" sz="1100" b="1" i="0" u="none" strike="noStrike" cap="none" dirty="0">
                <a:solidFill>
                  <a:srgbClr val="284F58"/>
                </a:solidFill>
                <a:latin typeface="Dosis"/>
                <a:ea typeface="Dosis"/>
                <a:cs typeface="Dosis"/>
                <a:sym typeface="Dosis"/>
              </a:rPr>
              <a:t> dans le temps et doivent être renouvelées régulièrement (en général tous les 5 ou 10 ans). Il est indispensable d’anticiper la demande de renouvellement pour éviter une rupture de la protection. Elles prennent fin au décès de la personne protégée ou lors du prononcée d’une mainlevée par le juge. </a:t>
            </a:r>
            <a:endParaRPr sz="1100" b="1" i="0" u="none" strike="noStrike" cap="none" dirty="0">
              <a:solidFill>
                <a:srgbClr val="284F58"/>
              </a:solidFill>
              <a:latin typeface="Dosis"/>
              <a:ea typeface="Dosis"/>
              <a:cs typeface="Dosis"/>
              <a:sym typeface="Dosis"/>
            </a:endParaRPr>
          </a:p>
        </p:txBody>
      </p:sp>
      <p:grpSp>
        <p:nvGrpSpPr>
          <p:cNvPr id="3" name="Groupe 2">
            <a:extLst>
              <a:ext uri="{FF2B5EF4-FFF2-40B4-BE49-F238E27FC236}">
                <a16:creationId xmlns:a16="http://schemas.microsoft.com/office/drawing/2014/main" id="{682644FD-EAF0-497C-FD8A-5B0452C41C5E}"/>
              </a:ext>
            </a:extLst>
          </p:cNvPr>
          <p:cNvGrpSpPr/>
          <p:nvPr/>
        </p:nvGrpSpPr>
        <p:grpSpPr>
          <a:xfrm>
            <a:off x="863589" y="2607139"/>
            <a:ext cx="4043100" cy="3441568"/>
            <a:chOff x="801250" y="2548777"/>
            <a:chExt cx="4043100" cy="3441568"/>
          </a:xfrm>
        </p:grpSpPr>
        <p:sp>
          <p:nvSpPr>
            <p:cNvPr id="535" name="Google Shape;535;p25"/>
            <p:cNvSpPr/>
            <p:nvPr/>
          </p:nvSpPr>
          <p:spPr>
            <a:xfrm>
              <a:off x="801250" y="2595471"/>
              <a:ext cx="4043100" cy="3351722"/>
            </a:xfrm>
            <a:prstGeom prst="roundRect">
              <a:avLst>
                <a:gd name="adj" fmla="val 7123"/>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25"/>
            <p:cNvSpPr txBox="1"/>
            <p:nvPr/>
          </p:nvSpPr>
          <p:spPr>
            <a:xfrm>
              <a:off x="955000" y="2548777"/>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Renouveler :</a:t>
              </a:r>
              <a:endParaRPr sz="1300" b="1" i="0" u="none" strike="noStrike" cap="none" dirty="0">
                <a:solidFill>
                  <a:srgbClr val="284F58"/>
                </a:solidFill>
                <a:latin typeface="Dosis"/>
                <a:ea typeface="Dosis"/>
                <a:cs typeface="Dosis"/>
                <a:sym typeface="Dosis"/>
              </a:endParaRPr>
            </a:p>
          </p:txBody>
        </p:sp>
        <p:sp>
          <p:nvSpPr>
            <p:cNvPr id="537" name="Google Shape;537;p25"/>
            <p:cNvSpPr txBox="1"/>
            <p:nvPr/>
          </p:nvSpPr>
          <p:spPr>
            <a:xfrm>
              <a:off x="954998" y="3709059"/>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dirty="0">
                  <a:solidFill>
                    <a:srgbClr val="284F58"/>
                  </a:solidFill>
                  <a:latin typeface="Dosis"/>
                  <a:ea typeface="Dosis"/>
                  <a:cs typeface="Dosis"/>
                  <a:sym typeface="Dosis"/>
                </a:rPr>
                <a:t>Clôturer :</a:t>
              </a:r>
              <a:endParaRPr sz="1300" b="1" i="0" u="none" strike="noStrike" cap="none" dirty="0">
                <a:solidFill>
                  <a:srgbClr val="284F58"/>
                </a:solidFill>
                <a:latin typeface="Dosis"/>
                <a:ea typeface="Dosis"/>
                <a:cs typeface="Dosis"/>
                <a:sym typeface="Dosis"/>
              </a:endParaRPr>
            </a:p>
          </p:txBody>
        </p:sp>
        <p:sp>
          <p:nvSpPr>
            <p:cNvPr id="538" name="Google Shape;538;p25"/>
            <p:cNvSpPr txBox="1"/>
            <p:nvPr/>
          </p:nvSpPr>
          <p:spPr>
            <a:xfrm>
              <a:off x="944761" y="3943661"/>
              <a:ext cx="3612900" cy="2046684"/>
            </a:xfrm>
            <a:prstGeom prst="rect">
              <a:avLst/>
            </a:prstGeom>
            <a:noFill/>
            <a:ln>
              <a:noFill/>
            </a:ln>
          </p:spPr>
          <p:txBody>
            <a:bodyPr spcFirstLastPara="1" wrap="square" lIns="91425" tIns="91425" rIns="91425" bIns="91425" anchor="t" anchorCtr="0">
              <a:spAutoFit/>
            </a:bodyPr>
            <a:lstStyle/>
            <a:p>
              <a:pPr marR="0" lvl="0" algn="just" rtl="0">
                <a:lnSpc>
                  <a:spcPct val="100000"/>
                </a:lnSpc>
                <a:spcBef>
                  <a:spcPts val="0"/>
                </a:spcBef>
                <a:spcAft>
                  <a:spcPts val="0"/>
                </a:spcAft>
                <a:buClr>
                  <a:srgbClr val="284F58"/>
                </a:buClr>
                <a:buSzPts val="1100"/>
              </a:pPr>
              <a:r>
                <a:rPr lang="fr" sz="1100" b="0" i="0" u="none" strike="noStrike" cap="none" dirty="0">
                  <a:solidFill>
                    <a:srgbClr val="284F58"/>
                  </a:solidFill>
                  <a:latin typeface="Dosis"/>
                  <a:ea typeface="Dosis"/>
                  <a:cs typeface="Dosis"/>
                  <a:sym typeface="Dosis"/>
                </a:rPr>
                <a:t>En cas de déc</a:t>
              </a:r>
              <a:r>
                <a:rPr lang="fr" sz="1100" dirty="0">
                  <a:solidFill>
                    <a:srgbClr val="284F58"/>
                  </a:solidFill>
                  <a:latin typeface="Dosis"/>
                  <a:ea typeface="Dosis"/>
                  <a:cs typeface="Dosis"/>
                  <a:sym typeface="Dosis"/>
                </a:rPr>
                <a:t>è</a:t>
              </a:r>
              <a:r>
                <a:rPr lang="fr" sz="1100" b="0" i="0" u="none" strike="noStrike" cap="none" dirty="0">
                  <a:solidFill>
                    <a:srgbClr val="284F58"/>
                  </a:solidFill>
                  <a:latin typeface="Dosis"/>
                  <a:ea typeface="Dosis"/>
                  <a:cs typeface="Dosis"/>
                  <a:sym typeface="Dosis"/>
                </a:rPr>
                <a:t>s : </a:t>
              </a: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Prévenir le tribunal en adressant au juge des tutelles une copie de l’acte de décès.</a:t>
              </a:r>
            </a:p>
            <a:p>
              <a:pPr marL="171453" indent="-171453" algn="just">
                <a:buClr>
                  <a:srgbClr val="284F58"/>
                </a:buClr>
                <a:buSzPts val="1100"/>
                <a:buFont typeface="Dosis"/>
                <a:buChar char="•"/>
              </a:pPr>
              <a:r>
                <a:rPr lang="fr-FR" sz="1100" dirty="0">
                  <a:solidFill>
                    <a:srgbClr val="284F58"/>
                  </a:solidFill>
                  <a:latin typeface="Dosis"/>
                  <a:ea typeface="Dosis"/>
                  <a:cs typeface="Dosis"/>
                  <a:sym typeface="Dosis"/>
                </a:rPr>
                <a:t>Si un notaire a été désigné, lui transmettre les éléments sur la situation financière et matérielle de la personne protégée au moment du décès.</a:t>
              </a:r>
            </a:p>
            <a:p>
              <a:pPr marR="0" lvl="0" algn="just" rtl="0">
                <a:lnSpc>
                  <a:spcPct val="100000"/>
                </a:lnSpc>
                <a:spcBef>
                  <a:spcPts val="0"/>
                </a:spcBef>
                <a:spcAft>
                  <a:spcPts val="0"/>
                </a:spcAft>
                <a:buClr>
                  <a:srgbClr val="284F58"/>
                </a:buClr>
                <a:buSzPts val="1100"/>
              </a:pPr>
              <a:r>
                <a:rPr lang="fr-FR" sz="1100" b="0" i="0" u="none" strike="noStrike" cap="none" dirty="0">
                  <a:solidFill>
                    <a:srgbClr val="284F58"/>
                  </a:solidFill>
                  <a:latin typeface="Dosis"/>
                  <a:ea typeface="Dosis"/>
                  <a:cs typeface="Dosis"/>
                  <a:sym typeface="Dosis"/>
                </a:rPr>
                <a:t>Dans tous les cas (décès ou mainlevée) :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Prévenir les différents organismes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Prévenir les banques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Préparer le compte de gestion final et l’envoyer au greffe du tribunal judiciaire.</a:t>
              </a:r>
              <a:endParaRPr sz="1100" b="0" i="0" u="none" strike="noStrike" cap="none" dirty="0">
                <a:solidFill>
                  <a:srgbClr val="284F58"/>
                </a:solidFill>
                <a:latin typeface="Dosis"/>
                <a:ea typeface="Dosis"/>
                <a:cs typeface="Dosis"/>
                <a:sym typeface="Dosis"/>
              </a:endParaRPr>
            </a:p>
          </p:txBody>
        </p:sp>
        <p:sp>
          <p:nvSpPr>
            <p:cNvPr id="539" name="Google Shape;539;p25"/>
            <p:cNvSpPr txBox="1"/>
            <p:nvPr/>
          </p:nvSpPr>
          <p:spPr>
            <a:xfrm>
              <a:off x="954998" y="2783183"/>
              <a:ext cx="3612900" cy="1031021"/>
            </a:xfrm>
            <a:prstGeom prst="rect">
              <a:avLst/>
            </a:prstGeom>
            <a:noFill/>
            <a:ln>
              <a:noFill/>
            </a:ln>
          </p:spPr>
          <p:txBody>
            <a:bodyPr spcFirstLastPara="1" wrap="square" lIns="91425" tIns="91425" rIns="91425" bIns="91425" anchor="t" anchorCtr="0">
              <a:spAutoFit/>
            </a:bodyPr>
            <a:lstStyle/>
            <a:p>
              <a:pPr marR="0" lvl="0" algn="just" rtl="0">
                <a:lnSpc>
                  <a:spcPct val="100000"/>
                </a:lnSpc>
                <a:spcBef>
                  <a:spcPts val="0"/>
                </a:spcBef>
                <a:spcAft>
                  <a:spcPts val="0"/>
                </a:spcAft>
                <a:buClr>
                  <a:srgbClr val="284F58"/>
                </a:buClr>
                <a:buSzPts val="1100"/>
              </a:pPr>
              <a:r>
                <a:rPr lang="fr" sz="1100" b="0" i="0" u="none" strike="noStrike" cap="none" dirty="0">
                  <a:solidFill>
                    <a:srgbClr val="284F58"/>
                  </a:solidFill>
                  <a:latin typeface="Dosis"/>
                  <a:ea typeface="Dosis"/>
                  <a:cs typeface="Dosis"/>
                  <a:sym typeface="Dosis"/>
                </a:rPr>
                <a:t>Le juge devra recevoir </a:t>
              </a:r>
              <a:r>
                <a:rPr lang="fr" sz="1100" b="1" i="0" u="none" strike="noStrike" cap="none" dirty="0">
                  <a:solidFill>
                    <a:srgbClr val="284F58"/>
                  </a:solidFill>
                  <a:latin typeface="Dosis"/>
                  <a:ea typeface="Dosis"/>
                  <a:cs typeface="Dosis"/>
                  <a:sym typeface="Dosis"/>
                </a:rPr>
                <a:t>plusieurs mois </a:t>
              </a:r>
              <a:r>
                <a:rPr lang="fr" sz="1100" b="0" i="0" u="none" strike="noStrike" cap="none" dirty="0">
                  <a:solidFill>
                    <a:srgbClr val="284F58"/>
                  </a:solidFill>
                  <a:latin typeface="Dosis"/>
                  <a:ea typeface="Dosis"/>
                  <a:cs typeface="Dosis"/>
                  <a:sym typeface="Dosis"/>
                </a:rPr>
                <a:t>avant la date de fin de la mesure :</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Une requête en renouvellement,</a:t>
              </a:r>
              <a:endParaRPr sz="1100" b="0" i="0" u="none" strike="noStrike" cap="none" dirty="0">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dirty="0">
                  <a:solidFill>
                    <a:srgbClr val="284F58"/>
                  </a:solidFill>
                  <a:latin typeface="Dosis"/>
                  <a:ea typeface="Dosis"/>
                  <a:cs typeface="Dosis"/>
                  <a:sym typeface="Dosis"/>
                </a:rPr>
                <a:t>Un certificat médical réalisé par un médecin pour justifier le besoin de maintien ou d’évolution de la mesure.</a:t>
              </a:r>
              <a:endParaRPr sz="1100" b="0" i="0" u="none" strike="noStrike" cap="none" dirty="0">
                <a:solidFill>
                  <a:srgbClr val="284F58"/>
                </a:solidFill>
                <a:latin typeface="Dosis"/>
                <a:ea typeface="Dosis"/>
                <a:cs typeface="Dosis"/>
                <a:sym typeface="Dosis"/>
              </a:endParaRPr>
            </a:p>
          </p:txBody>
        </p:sp>
      </p:grpSp>
      <p:sp>
        <p:nvSpPr>
          <p:cNvPr id="2" name="Google Shape;430;p19">
            <a:extLst>
              <a:ext uri="{FF2B5EF4-FFF2-40B4-BE49-F238E27FC236}">
                <a16:creationId xmlns:a16="http://schemas.microsoft.com/office/drawing/2014/main" id="{1429134D-0C65-0FB8-AF4E-4BB02FC69021}"/>
              </a:ext>
            </a:extLst>
          </p:cNvPr>
          <p:cNvSpPr txBox="1"/>
          <p:nvPr/>
        </p:nvSpPr>
        <p:spPr>
          <a:xfrm flipH="1">
            <a:off x="792000" y="7067400"/>
            <a:ext cx="404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0" i="1" strike="noStrike" cap="none" dirty="0">
              <a:solidFill>
                <a:schemeClr val="tx1"/>
              </a:solidFill>
              <a:latin typeface="Dosis"/>
              <a:ea typeface="Dosis"/>
              <a:cs typeface="Dosis"/>
              <a:sym typeface="Dosis"/>
            </a:endParaRPr>
          </a:p>
          <a:p>
            <a:pPr marL="0" marR="0" lvl="0" indent="0" algn="ctr" rtl="0">
              <a:lnSpc>
                <a:spcPct val="100000"/>
              </a:lnSpc>
              <a:spcBef>
                <a:spcPts val="0"/>
              </a:spcBef>
              <a:spcAft>
                <a:spcPts val="0"/>
              </a:spcAft>
              <a:buClr>
                <a:srgbClr val="000000"/>
              </a:buClr>
              <a:buSzPts val="900"/>
              <a:buFont typeface="Arial"/>
              <a:buNone/>
            </a:pPr>
            <a:r>
              <a:rPr lang="fr" sz="900" b="0" i="1" strike="noStrike" cap="none" dirty="0">
                <a:solidFill>
                  <a:schemeClr val="tx1"/>
                </a:solidFill>
                <a:latin typeface="Dosis"/>
                <a:ea typeface="Dosis"/>
                <a:cs typeface="Dosis"/>
                <a:sym typeface="Dosis"/>
              </a:rPr>
              <a:t> Pour plus d’informations rendez-vous sur le site </a:t>
            </a:r>
            <a:r>
              <a:rPr lang="fr" sz="900" b="0" i="1" strike="noStrike" cap="none" dirty="0">
                <a:solidFill>
                  <a:schemeClr val="tx1"/>
                </a:solidFill>
                <a:latin typeface="Dosis"/>
                <a:ea typeface="Dosis"/>
                <a:cs typeface="Dosis"/>
                <a:sym typeface="Dosis"/>
                <a:hlinkClick r:id="rId4">
                  <a:extLst>
                    <a:ext uri="{A12FA001-AC4F-418D-AE19-62706E023703}">
                      <ahyp:hlinkClr xmlns:ahyp="http://schemas.microsoft.com/office/drawing/2018/hyperlinkcolor" val="tx"/>
                    </a:ext>
                  </a:extLst>
                </a:hlinkClick>
              </a:rPr>
              <a:t>protegerunproche.fr</a:t>
            </a:r>
            <a:endParaRPr sz="900" b="0" i="1" strike="noStrike" cap="none" dirty="0">
              <a:solidFill>
                <a:schemeClr val="tx1"/>
              </a:solidFill>
              <a:latin typeface="Dosis"/>
              <a:ea typeface="Dosis"/>
              <a:cs typeface="Dosis"/>
              <a:sym typeface="Dosi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6"/>
          <p:cNvSpPr/>
          <p:nvPr/>
        </p:nvSpPr>
        <p:spPr>
          <a:xfrm>
            <a:off x="1145125" y="521024"/>
            <a:ext cx="3696900" cy="1963611"/>
          </a:xfrm>
          <a:prstGeom prst="roundRect">
            <a:avLst>
              <a:gd name="adj" fmla="val 16958"/>
            </a:avLst>
          </a:prstGeom>
          <a:solidFill>
            <a:schemeClr val="lt1"/>
          </a:solid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26"/>
          <p:cNvSpPr txBox="1"/>
          <p:nvPr/>
        </p:nvSpPr>
        <p:spPr>
          <a:xfrm>
            <a:off x="1915199" y="949775"/>
            <a:ext cx="2899558" cy="15473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Connaitre les dispositifs de protection</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Anticiper sa protection ou celle d’un proche</a:t>
            </a:r>
            <a:endParaRPr sz="1100" b="0" i="0" u="none" strike="noStrike" cap="none" dirty="0">
              <a:solidFill>
                <a:srgbClr val="284F58"/>
              </a:solidFill>
              <a:latin typeface="Dosis SemiBold"/>
              <a:ea typeface="Dosis SemiBold"/>
              <a:cs typeface="Dosis SemiBold"/>
              <a:sym typeface="Dosis SemiBold"/>
            </a:endParaRPr>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Agir pour le compte d’un proche par procuration</a:t>
            </a:r>
            <a:endParaRPr dirty="0"/>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Protéger un proche </a:t>
            </a:r>
            <a:r>
              <a:rPr lang="fr-FR" sz="1100" b="0" i="0" u="none" strike="noStrike" cap="none" dirty="0">
                <a:solidFill>
                  <a:srgbClr val="284F58"/>
                </a:solidFill>
                <a:latin typeface="Dosis SemiBold"/>
                <a:ea typeface="Dosis SemiBold"/>
                <a:cs typeface="Dosis SemiBold"/>
                <a:sym typeface="Dosis SemiBold"/>
              </a:rPr>
              <a:t>par la famille</a:t>
            </a:r>
            <a:endParaRPr dirty="0"/>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Faire protéger un proche par un professionnel</a:t>
            </a:r>
            <a:endParaRPr dirty="0"/>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Alerter</a:t>
            </a:r>
            <a:endParaRPr dirty="0"/>
          </a:p>
          <a:p>
            <a:pPr marL="0" marR="0" lvl="0" indent="0" algn="l" rtl="0">
              <a:lnSpc>
                <a:spcPct val="115000"/>
              </a:lnSpc>
              <a:spcBef>
                <a:spcPts val="0"/>
              </a:spcBef>
              <a:spcAft>
                <a:spcPts val="0"/>
              </a:spcAft>
              <a:buClr>
                <a:srgbClr val="000000"/>
              </a:buClr>
              <a:buSzPts val="1100"/>
              <a:buFont typeface="Arial"/>
              <a:buNone/>
            </a:pPr>
            <a:r>
              <a:rPr lang="fr" sz="1100" b="0" i="0" u="none" strike="noStrike" cap="none" dirty="0">
                <a:solidFill>
                  <a:srgbClr val="284F58"/>
                </a:solidFill>
                <a:latin typeface="Dosis SemiBold"/>
                <a:ea typeface="Dosis SemiBold"/>
                <a:cs typeface="Dosis SemiBold"/>
                <a:sym typeface="Dosis SemiBold"/>
              </a:rPr>
              <a:t>Renouveler ou clôturer la mesure</a:t>
            </a:r>
            <a:endParaRPr sz="1100" b="0" i="0" u="none" strike="noStrike" cap="none" dirty="0">
              <a:solidFill>
                <a:srgbClr val="284F58"/>
              </a:solidFill>
              <a:latin typeface="Dosis SemiBold"/>
              <a:ea typeface="Dosis SemiBold"/>
              <a:cs typeface="Dosis SemiBold"/>
              <a:sym typeface="Dosis SemiBold"/>
            </a:endParaRPr>
          </a:p>
        </p:txBody>
      </p:sp>
      <p:sp>
        <p:nvSpPr>
          <p:cNvPr id="547" name="Google Shape;547;p26"/>
          <p:cNvSpPr txBox="1"/>
          <p:nvPr/>
        </p:nvSpPr>
        <p:spPr>
          <a:xfrm>
            <a:off x="1370013" y="560388"/>
            <a:ext cx="2766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a:solidFill>
                  <a:srgbClr val="284F58"/>
                </a:solidFill>
                <a:latin typeface="Dosis"/>
                <a:ea typeface="Dosis"/>
                <a:cs typeface="Dosis"/>
                <a:sym typeface="Dosis"/>
              </a:rPr>
              <a:t>J’ai besoin de :</a:t>
            </a:r>
            <a:endParaRPr sz="1300" b="1" i="0" u="none" strike="noStrike" cap="none">
              <a:solidFill>
                <a:srgbClr val="284F58"/>
              </a:solidFill>
              <a:latin typeface="Dosis"/>
              <a:ea typeface="Dosis"/>
              <a:cs typeface="Dosis"/>
              <a:sym typeface="Dosis"/>
            </a:endParaRPr>
          </a:p>
        </p:txBody>
      </p:sp>
      <p:sp>
        <p:nvSpPr>
          <p:cNvPr id="548" name="Google Shape;548;p26"/>
          <p:cNvSpPr/>
          <p:nvPr/>
        </p:nvSpPr>
        <p:spPr>
          <a:xfrm flipH="1">
            <a:off x="1760270" y="1063563"/>
            <a:ext cx="125400" cy="125400"/>
          </a:xfrm>
          <a:prstGeom prst="ellipse">
            <a:avLst/>
          </a:prstGeom>
          <a:no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cxnSp>
        <p:nvCxnSpPr>
          <p:cNvPr id="549" name="Google Shape;549;p26"/>
          <p:cNvCxnSpPr>
            <a:endCxn id="550" idx="0"/>
          </p:cNvCxnSpPr>
          <p:nvPr/>
        </p:nvCxnSpPr>
        <p:spPr>
          <a:xfrm>
            <a:off x="1822970" y="1189001"/>
            <a:ext cx="0" cy="1032900"/>
          </a:xfrm>
          <a:prstGeom prst="straightConnector1">
            <a:avLst/>
          </a:prstGeom>
          <a:noFill/>
          <a:ln w="19050" cap="flat" cmpd="sng">
            <a:solidFill>
              <a:srgbClr val="F7BD21"/>
            </a:solidFill>
            <a:prstDash val="solid"/>
            <a:round/>
            <a:headEnd type="none" w="sm" len="sm"/>
            <a:tailEnd type="none" w="sm" len="sm"/>
          </a:ln>
        </p:spPr>
      </p:cxnSp>
      <p:sp>
        <p:nvSpPr>
          <p:cNvPr id="551" name="Google Shape;551;p26"/>
          <p:cNvSpPr/>
          <p:nvPr/>
        </p:nvSpPr>
        <p:spPr>
          <a:xfrm>
            <a:off x="798831" y="1040529"/>
            <a:ext cx="756600" cy="756600"/>
          </a:xfrm>
          <a:prstGeom prst="ellipse">
            <a:avLst/>
          </a:prstGeom>
          <a:solidFill>
            <a:srgbClr val="F7BD21"/>
          </a:solidFill>
          <a:ln>
            <a:noFill/>
          </a:ln>
        </p:spPr>
        <p:txBody>
          <a:bodyPr spcFirstLastPara="1" wrap="square" lIns="74725" tIns="74725" rIns="74725" bIns="74725" anchor="ctr" anchorCtr="0">
            <a:noAutofit/>
          </a:bodyPr>
          <a:lstStyle/>
          <a:p>
            <a:pPr marL="0" marR="0" lvl="0" indent="0" algn="ctr" rtl="0">
              <a:lnSpc>
                <a:spcPct val="100000"/>
              </a:lnSpc>
              <a:spcBef>
                <a:spcPts val="0"/>
              </a:spcBef>
              <a:spcAft>
                <a:spcPts val="0"/>
              </a:spcAft>
              <a:buClr>
                <a:srgbClr val="000000"/>
              </a:buClr>
              <a:buSzPts val="1144"/>
              <a:buFont typeface="Arial"/>
              <a:buNone/>
            </a:pPr>
            <a:endParaRPr sz="1144" b="0" i="0" u="none" strike="noStrike" cap="none">
              <a:solidFill>
                <a:srgbClr val="000000"/>
              </a:solidFill>
              <a:latin typeface="Arial"/>
              <a:ea typeface="Arial"/>
              <a:cs typeface="Arial"/>
              <a:sym typeface="Arial"/>
            </a:endParaRPr>
          </a:p>
        </p:txBody>
      </p:sp>
      <p:grpSp>
        <p:nvGrpSpPr>
          <p:cNvPr id="552" name="Google Shape;552;p26"/>
          <p:cNvGrpSpPr/>
          <p:nvPr/>
        </p:nvGrpSpPr>
        <p:grpSpPr>
          <a:xfrm>
            <a:off x="925809" y="1189046"/>
            <a:ext cx="502588" cy="459386"/>
            <a:chOff x="764050" y="2052933"/>
            <a:chExt cx="606699" cy="554546"/>
          </a:xfrm>
        </p:grpSpPr>
        <p:grpSp>
          <p:nvGrpSpPr>
            <p:cNvPr id="553" name="Google Shape;553;p26"/>
            <p:cNvGrpSpPr/>
            <p:nvPr/>
          </p:nvGrpSpPr>
          <p:grpSpPr>
            <a:xfrm>
              <a:off x="868399" y="2052933"/>
              <a:ext cx="502350" cy="260264"/>
              <a:chOff x="868399" y="1990133"/>
              <a:chExt cx="502350" cy="260264"/>
            </a:xfrm>
          </p:grpSpPr>
          <p:sp>
            <p:nvSpPr>
              <p:cNvPr id="554" name="Google Shape;554;p26"/>
              <p:cNvSpPr/>
              <p:nvPr/>
            </p:nvSpPr>
            <p:spPr>
              <a:xfrm rot="-5400000" flipH="1">
                <a:off x="1043900" y="1820673"/>
                <a:ext cx="151328" cy="490248"/>
              </a:xfrm>
              <a:custGeom>
                <a:avLst/>
                <a:gdLst/>
                <a:ahLst/>
                <a:cxnLst/>
                <a:rect l="l" t="t" r="r" b="b"/>
                <a:pathLst>
                  <a:path w="8692" h="28159" fill="none" extrusionOk="0">
                    <a:moveTo>
                      <a:pt x="4520" y="9039"/>
                    </a:moveTo>
                    <a:cubicBezTo>
                      <a:pt x="4520" y="2434"/>
                      <a:pt x="4520" y="2434"/>
                      <a:pt x="4520" y="2434"/>
                    </a:cubicBezTo>
                    <a:cubicBezTo>
                      <a:pt x="4520" y="1044"/>
                      <a:pt x="3477" y="1"/>
                      <a:pt x="2086" y="1"/>
                    </a:cubicBezTo>
                    <a:cubicBezTo>
                      <a:pt x="2086" y="1"/>
                      <a:pt x="2086" y="1"/>
                      <a:pt x="2086" y="1"/>
                    </a:cubicBezTo>
                    <a:cubicBezTo>
                      <a:pt x="1044" y="1"/>
                      <a:pt x="1" y="1044"/>
                      <a:pt x="1" y="2434"/>
                    </a:cubicBezTo>
                    <a:cubicBezTo>
                      <a:pt x="1" y="11820"/>
                      <a:pt x="1" y="11820"/>
                      <a:pt x="1" y="11820"/>
                    </a:cubicBezTo>
                    <a:cubicBezTo>
                      <a:pt x="1" y="17034"/>
                      <a:pt x="3129" y="21554"/>
                      <a:pt x="7996" y="22944"/>
                    </a:cubicBezTo>
                    <a:cubicBezTo>
                      <a:pt x="7996" y="22944"/>
                      <a:pt x="7996" y="22944"/>
                      <a:pt x="7996" y="22944"/>
                    </a:cubicBezTo>
                    <a:cubicBezTo>
                      <a:pt x="8344" y="23292"/>
                      <a:pt x="8691" y="23292"/>
                      <a:pt x="8691" y="23987"/>
                    </a:cubicBezTo>
                    <a:cubicBezTo>
                      <a:pt x="8691" y="28158"/>
                      <a:pt x="8691" y="28158"/>
                      <a:pt x="8691" y="28158"/>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55" name="Google Shape;555;p26"/>
              <p:cNvSpPr/>
              <p:nvPr/>
            </p:nvSpPr>
            <p:spPr>
              <a:xfrm rot="-5400000" flipH="1">
                <a:off x="916816" y="1990134"/>
                <a:ext cx="66593" cy="163428"/>
              </a:xfrm>
              <a:custGeom>
                <a:avLst/>
                <a:gdLst/>
                <a:ahLst/>
                <a:cxnLst/>
                <a:rect l="l" t="t" r="r" b="b"/>
                <a:pathLst>
                  <a:path w="3825" h="9387" fill="none" extrusionOk="0">
                    <a:moveTo>
                      <a:pt x="3825" y="9386"/>
                    </a:moveTo>
                    <a:cubicBezTo>
                      <a:pt x="3825" y="2086"/>
                      <a:pt x="3825" y="2086"/>
                      <a:pt x="3825" y="2086"/>
                    </a:cubicBezTo>
                    <a:cubicBezTo>
                      <a:pt x="3825" y="1043"/>
                      <a:pt x="2782" y="0"/>
                      <a:pt x="1391" y="0"/>
                    </a:cubicBezTo>
                    <a:cubicBezTo>
                      <a:pt x="1391" y="0"/>
                      <a:pt x="1391" y="0"/>
                      <a:pt x="1391" y="0"/>
                    </a:cubicBezTo>
                    <a:cubicBezTo>
                      <a:pt x="1044" y="0"/>
                      <a:pt x="348" y="0"/>
                      <a:pt x="1" y="348"/>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56" name="Google Shape;556;p26"/>
              <p:cNvSpPr/>
              <p:nvPr/>
            </p:nvSpPr>
            <p:spPr>
              <a:xfrm rot="-5400000" flipH="1">
                <a:off x="968254" y="2035531"/>
                <a:ext cx="30276" cy="169469"/>
              </a:xfrm>
              <a:custGeom>
                <a:avLst/>
                <a:gdLst/>
                <a:ahLst/>
                <a:cxnLst/>
                <a:rect l="l" t="t" r="r" b="b"/>
                <a:pathLst>
                  <a:path w="1739" h="9734" fill="none" extrusionOk="0">
                    <a:moveTo>
                      <a:pt x="1739" y="9734"/>
                    </a:moveTo>
                    <a:cubicBezTo>
                      <a:pt x="1739" y="2434"/>
                      <a:pt x="1739" y="2434"/>
                      <a:pt x="1739" y="2434"/>
                    </a:cubicBezTo>
                    <a:cubicBezTo>
                      <a:pt x="1739" y="1391"/>
                      <a:pt x="1043" y="348"/>
                      <a:pt x="1" y="0"/>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57" name="Google Shape;557;p26"/>
              <p:cNvSpPr/>
              <p:nvPr/>
            </p:nvSpPr>
            <p:spPr>
              <a:xfrm rot="-5400000" flipH="1">
                <a:off x="1013642" y="2080919"/>
                <a:ext cx="36335" cy="145269"/>
              </a:xfrm>
              <a:custGeom>
                <a:avLst/>
                <a:gdLst/>
                <a:ahLst/>
                <a:cxnLst/>
                <a:rect l="l" t="t" r="r" b="b"/>
                <a:pathLst>
                  <a:path w="2087" h="8344" fill="none" extrusionOk="0">
                    <a:moveTo>
                      <a:pt x="2086" y="8344"/>
                    </a:moveTo>
                    <a:cubicBezTo>
                      <a:pt x="2086" y="2086"/>
                      <a:pt x="2086" y="2086"/>
                      <a:pt x="2086" y="2086"/>
                    </a:cubicBezTo>
                    <a:cubicBezTo>
                      <a:pt x="2086" y="1044"/>
                      <a:pt x="1044" y="1"/>
                      <a:pt x="1" y="1"/>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58" name="Google Shape;558;p26"/>
              <p:cNvSpPr/>
              <p:nvPr/>
            </p:nvSpPr>
            <p:spPr>
              <a:xfrm rot="-5400000" flipH="1">
                <a:off x="1101407" y="1981055"/>
                <a:ext cx="202757" cy="335926"/>
              </a:xfrm>
              <a:custGeom>
                <a:avLst/>
                <a:gdLst/>
                <a:ahLst/>
                <a:cxnLst/>
                <a:rect l="l" t="t" r="r" b="b"/>
                <a:pathLst>
                  <a:path w="11646" h="19295" fill="none" extrusionOk="0">
                    <a:moveTo>
                      <a:pt x="5041" y="8170"/>
                    </a:moveTo>
                    <a:cubicBezTo>
                      <a:pt x="522" y="3651"/>
                      <a:pt x="522" y="3651"/>
                      <a:pt x="522" y="3651"/>
                    </a:cubicBezTo>
                    <a:cubicBezTo>
                      <a:pt x="-174" y="2608"/>
                      <a:pt x="-174" y="1218"/>
                      <a:pt x="522" y="522"/>
                    </a:cubicBezTo>
                    <a:cubicBezTo>
                      <a:pt x="522" y="522"/>
                      <a:pt x="522" y="522"/>
                      <a:pt x="522" y="522"/>
                    </a:cubicBezTo>
                    <a:cubicBezTo>
                      <a:pt x="1217" y="-173"/>
                      <a:pt x="2607" y="-173"/>
                      <a:pt x="3303" y="522"/>
                    </a:cubicBezTo>
                    <a:cubicBezTo>
                      <a:pt x="7126" y="4346"/>
                      <a:pt x="7126" y="4346"/>
                      <a:pt x="7126" y="4346"/>
                    </a:cubicBezTo>
                    <a:cubicBezTo>
                      <a:pt x="7822" y="4694"/>
                      <a:pt x="8169" y="5041"/>
                      <a:pt x="8865" y="5389"/>
                    </a:cubicBezTo>
                    <a:cubicBezTo>
                      <a:pt x="8865" y="5389"/>
                      <a:pt x="8865" y="5389"/>
                      <a:pt x="8865" y="5389"/>
                    </a:cubicBezTo>
                    <a:cubicBezTo>
                      <a:pt x="10603" y="6084"/>
                      <a:pt x="11646" y="7822"/>
                      <a:pt x="11646" y="9561"/>
                    </a:cubicBezTo>
                    <a:cubicBezTo>
                      <a:pt x="11646" y="19294"/>
                      <a:pt x="11646" y="19294"/>
                      <a:pt x="11646" y="19294"/>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grpSp>
        <p:grpSp>
          <p:nvGrpSpPr>
            <p:cNvPr id="559" name="Google Shape;559;p26"/>
            <p:cNvGrpSpPr/>
            <p:nvPr/>
          </p:nvGrpSpPr>
          <p:grpSpPr>
            <a:xfrm>
              <a:off x="764050" y="2347216"/>
              <a:ext cx="502350" cy="260263"/>
              <a:chOff x="764050" y="2347216"/>
              <a:chExt cx="502350" cy="260263"/>
            </a:xfrm>
          </p:grpSpPr>
          <p:sp>
            <p:nvSpPr>
              <p:cNvPr id="560" name="Google Shape;560;p26"/>
              <p:cNvSpPr/>
              <p:nvPr/>
            </p:nvSpPr>
            <p:spPr>
              <a:xfrm rot="5400000">
                <a:off x="939571" y="2286691"/>
                <a:ext cx="151328" cy="490248"/>
              </a:xfrm>
              <a:custGeom>
                <a:avLst/>
                <a:gdLst/>
                <a:ahLst/>
                <a:cxnLst/>
                <a:rect l="l" t="t" r="r" b="b"/>
                <a:pathLst>
                  <a:path w="8692" h="28159" fill="none" extrusionOk="0">
                    <a:moveTo>
                      <a:pt x="4172" y="9039"/>
                    </a:moveTo>
                    <a:cubicBezTo>
                      <a:pt x="4172" y="2434"/>
                      <a:pt x="4172" y="2434"/>
                      <a:pt x="4172" y="2434"/>
                    </a:cubicBezTo>
                    <a:cubicBezTo>
                      <a:pt x="4172" y="1044"/>
                      <a:pt x="5215" y="1"/>
                      <a:pt x="6258" y="1"/>
                    </a:cubicBezTo>
                    <a:cubicBezTo>
                      <a:pt x="6258" y="1"/>
                      <a:pt x="6258" y="1"/>
                      <a:pt x="6258" y="1"/>
                    </a:cubicBezTo>
                    <a:cubicBezTo>
                      <a:pt x="7649" y="1"/>
                      <a:pt x="8692" y="1044"/>
                      <a:pt x="8692" y="2434"/>
                    </a:cubicBezTo>
                    <a:cubicBezTo>
                      <a:pt x="8692" y="11820"/>
                      <a:pt x="8692" y="11820"/>
                      <a:pt x="8692" y="11820"/>
                    </a:cubicBezTo>
                    <a:cubicBezTo>
                      <a:pt x="8692" y="17034"/>
                      <a:pt x="5215" y="21554"/>
                      <a:pt x="696" y="22944"/>
                    </a:cubicBezTo>
                    <a:cubicBezTo>
                      <a:pt x="696" y="22944"/>
                      <a:pt x="696" y="22944"/>
                      <a:pt x="696" y="22944"/>
                    </a:cubicBezTo>
                    <a:cubicBezTo>
                      <a:pt x="349" y="23292"/>
                      <a:pt x="1" y="23292"/>
                      <a:pt x="1" y="23987"/>
                    </a:cubicBezTo>
                    <a:cubicBezTo>
                      <a:pt x="1" y="28158"/>
                      <a:pt x="1" y="28158"/>
                      <a:pt x="1" y="28158"/>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61" name="Google Shape;561;p26"/>
              <p:cNvSpPr/>
              <p:nvPr/>
            </p:nvSpPr>
            <p:spPr>
              <a:xfrm rot="5400000">
                <a:off x="1151390" y="2444051"/>
                <a:ext cx="66593" cy="163428"/>
              </a:xfrm>
              <a:custGeom>
                <a:avLst/>
                <a:gdLst/>
                <a:ahLst/>
                <a:cxnLst/>
                <a:rect l="l" t="t" r="r" b="b"/>
                <a:pathLst>
                  <a:path w="3825" h="9387" fill="none" extrusionOk="0">
                    <a:moveTo>
                      <a:pt x="1" y="9386"/>
                    </a:moveTo>
                    <a:cubicBezTo>
                      <a:pt x="1" y="2086"/>
                      <a:pt x="1" y="2086"/>
                      <a:pt x="1" y="2086"/>
                    </a:cubicBezTo>
                    <a:cubicBezTo>
                      <a:pt x="1" y="1043"/>
                      <a:pt x="1044" y="0"/>
                      <a:pt x="2086" y="0"/>
                    </a:cubicBezTo>
                    <a:cubicBezTo>
                      <a:pt x="2086" y="0"/>
                      <a:pt x="2086" y="0"/>
                      <a:pt x="2086" y="0"/>
                    </a:cubicBezTo>
                    <a:cubicBezTo>
                      <a:pt x="2782" y="0"/>
                      <a:pt x="3477" y="0"/>
                      <a:pt x="3825" y="348"/>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62" name="Google Shape;562;p26"/>
              <p:cNvSpPr/>
              <p:nvPr/>
            </p:nvSpPr>
            <p:spPr>
              <a:xfrm rot="5400000">
                <a:off x="1133239" y="2389584"/>
                <a:ext cx="36335" cy="169469"/>
              </a:xfrm>
              <a:custGeom>
                <a:avLst/>
                <a:gdLst/>
                <a:ahLst/>
                <a:cxnLst/>
                <a:rect l="l" t="t" r="r" b="b"/>
                <a:pathLst>
                  <a:path w="2087" h="9734" fill="none" extrusionOk="0">
                    <a:moveTo>
                      <a:pt x="1" y="9734"/>
                    </a:moveTo>
                    <a:cubicBezTo>
                      <a:pt x="1" y="2434"/>
                      <a:pt x="1" y="2434"/>
                      <a:pt x="1" y="2434"/>
                    </a:cubicBezTo>
                    <a:cubicBezTo>
                      <a:pt x="1" y="1391"/>
                      <a:pt x="1044" y="348"/>
                      <a:pt x="2087" y="0"/>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63" name="Google Shape;563;p26"/>
              <p:cNvSpPr/>
              <p:nvPr/>
            </p:nvSpPr>
            <p:spPr>
              <a:xfrm rot="5400000">
                <a:off x="1087851" y="2368396"/>
                <a:ext cx="30276" cy="145269"/>
              </a:xfrm>
              <a:custGeom>
                <a:avLst/>
                <a:gdLst/>
                <a:ahLst/>
                <a:cxnLst/>
                <a:rect l="l" t="t" r="r" b="b"/>
                <a:pathLst>
                  <a:path w="1739" h="8344" fill="none" extrusionOk="0">
                    <a:moveTo>
                      <a:pt x="1" y="8344"/>
                    </a:moveTo>
                    <a:cubicBezTo>
                      <a:pt x="1" y="2086"/>
                      <a:pt x="1" y="2086"/>
                      <a:pt x="1" y="2086"/>
                    </a:cubicBezTo>
                    <a:cubicBezTo>
                      <a:pt x="1" y="1044"/>
                      <a:pt x="696" y="1"/>
                      <a:pt x="1739" y="1"/>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sp>
            <p:nvSpPr>
              <p:cNvPr id="564" name="Google Shape;564;p26"/>
              <p:cNvSpPr/>
              <p:nvPr/>
            </p:nvSpPr>
            <p:spPr>
              <a:xfrm rot="5400000">
                <a:off x="830626" y="2280640"/>
                <a:ext cx="202774" cy="335926"/>
              </a:xfrm>
              <a:custGeom>
                <a:avLst/>
                <a:gdLst/>
                <a:ahLst/>
                <a:cxnLst/>
                <a:rect l="l" t="t" r="r" b="b"/>
                <a:pathLst>
                  <a:path w="11647" h="19295" fill="none" extrusionOk="0">
                    <a:moveTo>
                      <a:pt x="6606" y="8170"/>
                    </a:moveTo>
                    <a:cubicBezTo>
                      <a:pt x="11125" y="3651"/>
                      <a:pt x="11125" y="3651"/>
                      <a:pt x="11125" y="3651"/>
                    </a:cubicBezTo>
                    <a:cubicBezTo>
                      <a:pt x="11820" y="2608"/>
                      <a:pt x="11820" y="1218"/>
                      <a:pt x="11125" y="522"/>
                    </a:cubicBezTo>
                    <a:cubicBezTo>
                      <a:pt x="11125" y="522"/>
                      <a:pt x="11125" y="522"/>
                      <a:pt x="11125" y="522"/>
                    </a:cubicBezTo>
                    <a:cubicBezTo>
                      <a:pt x="10082" y="-173"/>
                      <a:pt x="9039" y="-173"/>
                      <a:pt x="7996" y="522"/>
                    </a:cubicBezTo>
                    <a:cubicBezTo>
                      <a:pt x="4520" y="4346"/>
                      <a:pt x="4520" y="4346"/>
                      <a:pt x="4520" y="4346"/>
                    </a:cubicBezTo>
                    <a:cubicBezTo>
                      <a:pt x="3825" y="4694"/>
                      <a:pt x="3477" y="5041"/>
                      <a:pt x="2782" y="5389"/>
                    </a:cubicBezTo>
                    <a:cubicBezTo>
                      <a:pt x="2782" y="5389"/>
                      <a:pt x="2782" y="5389"/>
                      <a:pt x="2782" y="5389"/>
                    </a:cubicBezTo>
                    <a:cubicBezTo>
                      <a:pt x="1044" y="6084"/>
                      <a:pt x="1" y="7822"/>
                      <a:pt x="1" y="9561"/>
                    </a:cubicBezTo>
                    <a:cubicBezTo>
                      <a:pt x="1" y="19294"/>
                      <a:pt x="1" y="19294"/>
                      <a:pt x="1" y="19294"/>
                    </a:cubicBezTo>
                  </a:path>
                </a:pathLst>
              </a:custGeom>
              <a:noFill/>
              <a:ln w="19050" cap="rnd" cmpd="sng">
                <a:solidFill>
                  <a:schemeClr val="lt1"/>
                </a:solidFill>
                <a:prstDash val="solid"/>
                <a:round/>
                <a:headEnd type="none" w="sm" len="sm"/>
                <a:tailEnd type="none" w="sm" len="sm"/>
              </a:ln>
            </p:spPr>
            <p:txBody>
              <a:bodyPr spcFirstLastPara="1" wrap="square" lIns="52750" tIns="52750" rIns="52750" bIns="52750" anchor="ctr" anchorCtr="0">
                <a:noAutofit/>
              </a:bodyPr>
              <a:lstStyle/>
              <a:p>
                <a:pPr marL="0" marR="0" lvl="0" indent="0" algn="l" rtl="0">
                  <a:lnSpc>
                    <a:spcPct val="100000"/>
                  </a:lnSpc>
                  <a:spcBef>
                    <a:spcPts val="0"/>
                  </a:spcBef>
                  <a:spcAft>
                    <a:spcPts val="0"/>
                  </a:spcAft>
                  <a:buClr>
                    <a:srgbClr val="000000"/>
                  </a:buClr>
                  <a:buSzPts val="1485"/>
                  <a:buFont typeface="Arial"/>
                  <a:buNone/>
                </a:pPr>
                <a:endParaRPr sz="1485" b="0" i="0" u="none" strike="noStrike" cap="none">
                  <a:solidFill>
                    <a:srgbClr val="FFFFFF"/>
                  </a:solidFill>
                  <a:latin typeface="Arial"/>
                  <a:ea typeface="Arial"/>
                  <a:cs typeface="Arial"/>
                  <a:sym typeface="Arial"/>
                </a:endParaRPr>
              </a:p>
            </p:txBody>
          </p:sp>
        </p:grpSp>
      </p:grpSp>
      <p:sp>
        <p:nvSpPr>
          <p:cNvPr id="565" name="Google Shape;565;p26"/>
          <p:cNvSpPr/>
          <p:nvPr/>
        </p:nvSpPr>
        <p:spPr>
          <a:xfrm>
            <a:off x="798825" y="2759139"/>
            <a:ext cx="4043100" cy="4541985"/>
          </a:xfrm>
          <a:prstGeom prst="roundRect">
            <a:avLst>
              <a:gd name="adj" fmla="val 8105"/>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26"/>
          <p:cNvSpPr txBox="1"/>
          <p:nvPr/>
        </p:nvSpPr>
        <p:spPr>
          <a:xfrm>
            <a:off x="939950" y="2776774"/>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INFOS À RETENIR : </a:t>
            </a:r>
            <a:endParaRPr sz="1300" b="0" i="0" u="none" strike="noStrike" cap="none" dirty="0">
              <a:solidFill>
                <a:srgbClr val="284F58"/>
              </a:solidFill>
              <a:latin typeface="Dosis ExtraBold"/>
              <a:ea typeface="Dosis ExtraBold"/>
              <a:cs typeface="Dosis ExtraBold"/>
              <a:sym typeface="Dosis ExtraBold"/>
            </a:endParaRPr>
          </a:p>
        </p:txBody>
      </p:sp>
      <p:sp>
        <p:nvSpPr>
          <p:cNvPr id="550" name="Google Shape;550;p26"/>
          <p:cNvSpPr/>
          <p:nvPr/>
        </p:nvSpPr>
        <p:spPr>
          <a:xfrm flipH="1">
            <a:off x="1760270" y="2221901"/>
            <a:ext cx="125400" cy="125400"/>
          </a:xfrm>
          <a:prstGeom prst="ellipse">
            <a:avLst/>
          </a:prstGeom>
          <a:no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567" name="Google Shape;567;p26"/>
          <p:cNvSpPr/>
          <p:nvPr/>
        </p:nvSpPr>
        <p:spPr>
          <a:xfrm flipH="1">
            <a:off x="1760270" y="1259173"/>
            <a:ext cx="125400" cy="125400"/>
          </a:xfrm>
          <a:prstGeom prst="ellipse">
            <a:avLst/>
          </a:prstGeom>
          <a:solidFill>
            <a:schemeClr val="lt1"/>
          </a:solid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568" name="Google Shape;568;p26"/>
          <p:cNvSpPr/>
          <p:nvPr/>
        </p:nvSpPr>
        <p:spPr>
          <a:xfrm flipH="1">
            <a:off x="1760270" y="1454784"/>
            <a:ext cx="125400" cy="125400"/>
          </a:xfrm>
          <a:prstGeom prst="ellipse">
            <a:avLst/>
          </a:prstGeom>
          <a:solidFill>
            <a:schemeClr val="lt1"/>
          </a:solid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569" name="Google Shape;569;p26"/>
          <p:cNvSpPr/>
          <p:nvPr/>
        </p:nvSpPr>
        <p:spPr>
          <a:xfrm flipH="1">
            <a:off x="1760270" y="1650395"/>
            <a:ext cx="125400" cy="125400"/>
          </a:xfrm>
          <a:prstGeom prst="ellipse">
            <a:avLst/>
          </a:prstGeom>
          <a:solidFill>
            <a:schemeClr val="lt1"/>
          </a:solid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570" name="Google Shape;570;p26"/>
          <p:cNvSpPr/>
          <p:nvPr/>
        </p:nvSpPr>
        <p:spPr>
          <a:xfrm flipH="1">
            <a:off x="1760270" y="1837689"/>
            <a:ext cx="125400" cy="125400"/>
          </a:xfrm>
          <a:prstGeom prst="ellipse">
            <a:avLst/>
          </a:prstGeom>
          <a:solidFill>
            <a:schemeClr val="lt1"/>
          </a:solid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
        <p:nvSpPr>
          <p:cNvPr id="571" name="Google Shape;571;p26"/>
          <p:cNvSpPr/>
          <p:nvPr/>
        </p:nvSpPr>
        <p:spPr>
          <a:xfrm flipH="1">
            <a:off x="1760270" y="2024984"/>
            <a:ext cx="125400" cy="125400"/>
          </a:xfrm>
          <a:prstGeom prst="ellipse">
            <a:avLst/>
          </a:prstGeom>
          <a:solidFill>
            <a:schemeClr val="lt1"/>
          </a:solidFill>
          <a:ln w="19050" cap="flat" cmpd="sng">
            <a:solidFill>
              <a:srgbClr val="F7BD21"/>
            </a:solidFill>
            <a:prstDash val="solid"/>
            <a:round/>
            <a:headEnd type="none" w="sm" len="sm"/>
            <a:tailEnd type="none" w="sm" len="sm"/>
          </a:ln>
        </p:spPr>
        <p:txBody>
          <a:bodyPr spcFirstLastPara="1" wrap="square" lIns="31150" tIns="31150" rIns="31150" bIns="31150" anchor="ctr" anchorCtr="0">
            <a:noAutofit/>
          </a:bodyPr>
          <a:lstStyle/>
          <a:p>
            <a:pPr marL="0" marR="0" lvl="0" indent="0" algn="ctr" rtl="0">
              <a:lnSpc>
                <a:spcPct val="100000"/>
              </a:lnSpc>
              <a:spcBef>
                <a:spcPts val="0"/>
              </a:spcBef>
              <a:spcAft>
                <a:spcPts val="0"/>
              </a:spcAft>
              <a:buClr>
                <a:srgbClr val="000000"/>
              </a:buClr>
              <a:buSzPts val="476"/>
              <a:buFont typeface="Arial"/>
              <a:buNone/>
            </a:pPr>
            <a:endParaRPr sz="476"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7"/>
          <p:cNvSpPr/>
          <p:nvPr/>
        </p:nvSpPr>
        <p:spPr>
          <a:xfrm>
            <a:off x="1240900" y="521025"/>
            <a:ext cx="3297600" cy="933300"/>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256153"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Dosis ExtraBold"/>
              <a:ea typeface="Dosis ExtraBold"/>
              <a:cs typeface="Dosis ExtraBold"/>
              <a:sym typeface="Dosis ExtraBold"/>
            </a:endParaRPr>
          </a:p>
        </p:txBody>
      </p:sp>
      <p:sp>
        <p:nvSpPr>
          <p:cNvPr id="577" name="Google Shape;577;p27"/>
          <p:cNvSpPr/>
          <p:nvPr/>
        </p:nvSpPr>
        <p:spPr>
          <a:xfrm>
            <a:off x="798825" y="647881"/>
            <a:ext cx="670800" cy="670800"/>
          </a:xfrm>
          <a:prstGeom prst="ellipse">
            <a:avLst/>
          </a:prstGeom>
          <a:solidFill>
            <a:srgbClr val="F7BD21"/>
          </a:solidFill>
          <a:ln w="28575" cap="flat" cmpd="sng">
            <a:solidFill>
              <a:srgbClr val="FFFFFF"/>
            </a:solidFill>
            <a:prstDash val="solid"/>
            <a:round/>
            <a:headEnd type="none" w="sm" len="sm"/>
            <a:tailEnd type="none" w="sm" len="sm"/>
          </a:ln>
        </p:spPr>
        <p:txBody>
          <a:bodyPr spcFirstLastPara="1" wrap="square" lIns="66250" tIns="66250" rIns="66250" bIns="66250" anchor="ctr" anchorCtr="0">
            <a:noAutofit/>
          </a:bodyPr>
          <a:lstStyle/>
          <a:p>
            <a:pPr marL="0" marR="0" lvl="0" indent="0" algn="ctr" rtl="0">
              <a:lnSpc>
                <a:spcPct val="100000"/>
              </a:lnSpc>
              <a:spcBef>
                <a:spcPts val="0"/>
              </a:spcBef>
              <a:spcAft>
                <a:spcPts val="0"/>
              </a:spcAft>
              <a:buClr>
                <a:srgbClr val="000000"/>
              </a:buClr>
              <a:buSzPts val="3214"/>
              <a:buFont typeface="Arial"/>
              <a:buNone/>
            </a:pPr>
            <a:r>
              <a:rPr lang="fr" sz="3214" b="0" i="0" u="none" strike="noStrike" cap="none">
                <a:solidFill>
                  <a:srgbClr val="FFFFFF"/>
                </a:solidFill>
                <a:latin typeface="Dosis ExtraBold"/>
                <a:ea typeface="Dosis ExtraBold"/>
                <a:cs typeface="Dosis ExtraBold"/>
                <a:sym typeface="Dosis ExtraBold"/>
              </a:rPr>
              <a:t>.</a:t>
            </a:r>
            <a:endParaRPr sz="3214" b="0" i="0" u="none" strike="noStrike" cap="none">
              <a:solidFill>
                <a:srgbClr val="FFFFFF"/>
              </a:solidFill>
              <a:latin typeface="Dosis ExtraBold"/>
              <a:ea typeface="Dosis ExtraBold"/>
              <a:cs typeface="Dosis ExtraBold"/>
              <a:sym typeface="Dosis ExtraBold"/>
            </a:endParaRPr>
          </a:p>
        </p:txBody>
      </p:sp>
      <p:sp>
        <p:nvSpPr>
          <p:cNvPr id="578" name="Google Shape;578;p27"/>
          <p:cNvSpPr txBox="1"/>
          <p:nvPr/>
        </p:nvSpPr>
        <p:spPr>
          <a:xfrm>
            <a:off x="1734025" y="594825"/>
            <a:ext cx="1824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1" i="0" u="none" strike="noStrike" cap="none" dirty="0">
                <a:solidFill>
                  <a:srgbClr val="FFFFFF"/>
                </a:solidFill>
                <a:latin typeface="Dosis"/>
                <a:ea typeface="Dosis"/>
                <a:cs typeface="Dosis"/>
                <a:sym typeface="Dosis"/>
              </a:rPr>
              <a:t>Titre</a:t>
            </a:r>
            <a:endParaRPr sz="2000" b="0" i="0" u="none" strike="noStrike" cap="none" dirty="0">
              <a:solidFill>
                <a:srgbClr val="FFFFFF"/>
              </a:solidFill>
              <a:latin typeface="Dosis"/>
              <a:ea typeface="Dosis"/>
              <a:cs typeface="Dosis"/>
              <a:sym typeface="Dosis"/>
            </a:endParaRPr>
          </a:p>
        </p:txBody>
      </p:sp>
      <p:sp>
        <p:nvSpPr>
          <p:cNvPr id="579" name="Google Shape;579;p27"/>
          <p:cNvSpPr/>
          <p:nvPr/>
        </p:nvSpPr>
        <p:spPr>
          <a:xfrm>
            <a:off x="801250" y="1806489"/>
            <a:ext cx="4043100" cy="1971900"/>
          </a:xfrm>
          <a:prstGeom prst="roundRect">
            <a:avLst>
              <a:gd name="adj" fmla="val 10954"/>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27"/>
          <p:cNvSpPr txBox="1"/>
          <p:nvPr/>
        </p:nvSpPr>
        <p:spPr>
          <a:xfrm>
            <a:off x="954998" y="2114873"/>
            <a:ext cx="3612900" cy="5232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p:txBody>
      </p:sp>
      <p:sp>
        <p:nvSpPr>
          <p:cNvPr id="581" name="Google Shape;581;p27"/>
          <p:cNvSpPr txBox="1"/>
          <p:nvPr/>
        </p:nvSpPr>
        <p:spPr>
          <a:xfrm>
            <a:off x="955011" y="1817418"/>
            <a:ext cx="34734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1" i="0" u="none" strike="noStrike" cap="none">
                <a:solidFill>
                  <a:srgbClr val="284F58"/>
                </a:solidFill>
                <a:latin typeface="Dosis"/>
                <a:ea typeface="Dosis"/>
                <a:cs typeface="Dosis"/>
                <a:sym typeface="Dosis"/>
              </a:rPr>
              <a:t>Sous-titre</a:t>
            </a:r>
            <a:endParaRPr sz="1300" b="1" i="0" u="none" strike="noStrike" cap="none">
              <a:solidFill>
                <a:srgbClr val="284F58"/>
              </a:solidFill>
              <a:latin typeface="Dosis"/>
              <a:ea typeface="Dosis"/>
              <a:cs typeface="Dosis"/>
              <a:sym typeface="Dosis"/>
            </a:endParaRPr>
          </a:p>
        </p:txBody>
      </p:sp>
      <p:sp>
        <p:nvSpPr>
          <p:cNvPr id="582" name="Google Shape;582;p27"/>
          <p:cNvSpPr/>
          <p:nvPr/>
        </p:nvSpPr>
        <p:spPr>
          <a:xfrm>
            <a:off x="801250" y="4307029"/>
            <a:ext cx="4043100" cy="2874000"/>
          </a:xfrm>
          <a:prstGeom prst="roundRect">
            <a:avLst>
              <a:gd name="adj" fmla="val 7738"/>
            </a:avLst>
          </a:prstGeom>
          <a:noFill/>
          <a:ln w="19050" cap="flat" cmpd="sng">
            <a:solidFill>
              <a:srgbClr val="F7BD2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27"/>
          <p:cNvSpPr txBox="1"/>
          <p:nvPr/>
        </p:nvSpPr>
        <p:spPr>
          <a:xfrm>
            <a:off x="955011" y="3921804"/>
            <a:ext cx="273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 sz="1300" b="0" i="0" u="none" strike="noStrike" cap="none">
                <a:solidFill>
                  <a:srgbClr val="284F58"/>
                </a:solidFill>
                <a:latin typeface="Dosis ExtraBold"/>
                <a:ea typeface="Dosis ExtraBold"/>
                <a:cs typeface="Dosis ExtraBold"/>
                <a:sym typeface="Dosis ExtraBold"/>
              </a:rPr>
              <a:t>À QUI S’ADRESSER ?</a:t>
            </a:r>
            <a:endParaRPr sz="1300" b="0" i="0" u="none" strike="noStrike" cap="none">
              <a:solidFill>
                <a:srgbClr val="284F58"/>
              </a:solidFill>
              <a:latin typeface="Dosis ExtraBold"/>
              <a:ea typeface="Dosis ExtraBold"/>
              <a:cs typeface="Dosis ExtraBold"/>
              <a:sym typeface="Dosis ExtraBold"/>
            </a:endParaRPr>
          </a:p>
        </p:txBody>
      </p:sp>
      <p:sp>
        <p:nvSpPr>
          <p:cNvPr id="584" name="Google Shape;584;p27"/>
          <p:cNvSpPr txBox="1"/>
          <p:nvPr/>
        </p:nvSpPr>
        <p:spPr>
          <a:xfrm>
            <a:off x="955011" y="4352336"/>
            <a:ext cx="3612900" cy="354000"/>
          </a:xfrm>
          <a:prstGeom prst="rect">
            <a:avLst/>
          </a:prstGeom>
          <a:noFill/>
          <a:ln>
            <a:noFill/>
          </a:ln>
        </p:spPr>
        <p:txBody>
          <a:bodyPr spcFirstLastPara="1" wrap="square" lIns="91425" tIns="91425" rIns="91425" bIns="91425" anchor="t" anchorCtr="0">
            <a:spAutoFit/>
          </a:bodyPr>
          <a:lstStyle/>
          <a:p>
            <a:pPr marL="171453" marR="0" lvl="0" indent="-171453" algn="just" rtl="0">
              <a:lnSpc>
                <a:spcPct val="100000"/>
              </a:lnSpc>
              <a:spcBef>
                <a:spcPts val="0"/>
              </a:spcBef>
              <a:spcAft>
                <a:spcPts val="0"/>
              </a:spcAft>
              <a:buClr>
                <a:srgbClr val="284F58"/>
              </a:buClr>
              <a:buSzPts val="1100"/>
              <a:buFont typeface="Dosis"/>
              <a:buChar char="•"/>
            </a:pPr>
            <a:r>
              <a:rPr lang="fr" sz="1100" b="0" i="0" u="none" strike="noStrike" cap="none">
                <a:solidFill>
                  <a:srgbClr val="284F58"/>
                </a:solidFill>
                <a:latin typeface="Dosis"/>
                <a:ea typeface="Dosis"/>
                <a:cs typeface="Dosis"/>
                <a:sym typeface="Dosis"/>
              </a:rPr>
              <a:t>Texte</a:t>
            </a:r>
            <a:endParaRPr sz="1100" b="0" i="0" u="none" strike="noStrike" cap="none">
              <a:solidFill>
                <a:srgbClr val="284F58"/>
              </a:solidFill>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2" name="Google Shape;93;p1">
            <a:extLst>
              <a:ext uri="{FF2B5EF4-FFF2-40B4-BE49-F238E27FC236}">
                <a16:creationId xmlns:a16="http://schemas.microsoft.com/office/drawing/2014/main" id="{DF18416A-A80C-EBC3-E048-A54A5E4AC6A1}"/>
              </a:ext>
            </a:extLst>
          </p:cNvPr>
          <p:cNvSpPr/>
          <p:nvPr/>
        </p:nvSpPr>
        <p:spPr>
          <a:xfrm>
            <a:off x="197994" y="6588186"/>
            <a:ext cx="1567012" cy="845781"/>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fr-FR" sz="1100" dirty="0">
              <a:solidFill>
                <a:srgbClr val="2B576E"/>
              </a:solidFill>
              <a:latin typeface="Dosis" pitchFamily="2" charset="0"/>
              <a:ea typeface="Nunito"/>
              <a:cs typeface="Nunito"/>
              <a:sym typeface="Nunito"/>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2B576E"/>
              </a:solidFill>
              <a:latin typeface="Dosis" pitchFamily="2" charset="0"/>
              <a:ea typeface="Nunito"/>
              <a:cs typeface="Nunito"/>
              <a:sym typeface="Nunito"/>
            </a:endParaRPr>
          </a:p>
        </p:txBody>
      </p:sp>
      <p:pic>
        <p:nvPicPr>
          <p:cNvPr id="4" name="Image 3">
            <a:extLst>
              <a:ext uri="{FF2B5EF4-FFF2-40B4-BE49-F238E27FC236}">
                <a16:creationId xmlns:a16="http://schemas.microsoft.com/office/drawing/2014/main" id="{7202604E-B43F-E807-93B4-478FC0EAE098}"/>
              </a:ext>
            </a:extLst>
          </p:cNvPr>
          <p:cNvPicPr>
            <a:picLocks noChangeAspect="1"/>
          </p:cNvPicPr>
          <p:nvPr/>
        </p:nvPicPr>
        <p:blipFill>
          <a:blip r:embed="rId3"/>
          <a:stretch>
            <a:fillRect/>
          </a:stretch>
        </p:blipFill>
        <p:spPr>
          <a:xfrm>
            <a:off x="272422" y="6604290"/>
            <a:ext cx="1438580" cy="810254"/>
          </a:xfrm>
          <a:prstGeom prst="rect">
            <a:avLst/>
          </a:prstGeom>
        </p:spPr>
      </p:pic>
      <p:sp>
        <p:nvSpPr>
          <p:cNvPr id="5" name="Google Shape;93;p1">
            <a:extLst>
              <a:ext uri="{FF2B5EF4-FFF2-40B4-BE49-F238E27FC236}">
                <a16:creationId xmlns:a16="http://schemas.microsoft.com/office/drawing/2014/main" id="{1ACCBF94-7B31-30BB-CB98-E3D034F39EAD}"/>
              </a:ext>
            </a:extLst>
          </p:cNvPr>
          <p:cNvSpPr/>
          <p:nvPr/>
        </p:nvSpPr>
        <p:spPr>
          <a:xfrm>
            <a:off x="1839434" y="6588186"/>
            <a:ext cx="1567012" cy="845781"/>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fr-FR" sz="1100" dirty="0">
              <a:solidFill>
                <a:srgbClr val="2B576E"/>
              </a:solidFill>
              <a:latin typeface="Dosis" pitchFamily="2" charset="0"/>
              <a:ea typeface="Nunito"/>
              <a:cs typeface="Nunito"/>
              <a:sym typeface="Nunito"/>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2B576E"/>
              </a:solidFill>
              <a:latin typeface="Dosis" pitchFamily="2" charset="0"/>
              <a:ea typeface="Nunito"/>
              <a:cs typeface="Nunito"/>
              <a:sym typeface="Nunito"/>
            </a:endParaRPr>
          </a:p>
        </p:txBody>
      </p:sp>
      <p:sp>
        <p:nvSpPr>
          <p:cNvPr id="7" name="Google Shape;566;p26">
            <a:extLst>
              <a:ext uri="{FF2B5EF4-FFF2-40B4-BE49-F238E27FC236}">
                <a16:creationId xmlns:a16="http://schemas.microsoft.com/office/drawing/2014/main" id="{78234781-E436-80C9-4846-2F05B0D39D01}"/>
              </a:ext>
            </a:extLst>
          </p:cNvPr>
          <p:cNvSpPr txBox="1"/>
          <p:nvPr/>
        </p:nvSpPr>
        <p:spPr>
          <a:xfrm>
            <a:off x="2114071" y="6717044"/>
            <a:ext cx="1017738"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fr" sz="1300" b="0" i="0" u="none" strike="noStrike" cap="none" dirty="0">
                <a:solidFill>
                  <a:srgbClr val="284F58"/>
                </a:solidFill>
                <a:latin typeface="Dosis ExtraBold"/>
                <a:ea typeface="Dosis ExtraBold"/>
                <a:cs typeface="Dosis ExtraBold"/>
                <a:sym typeface="Dosis ExtraBold"/>
              </a:rPr>
              <a:t>[VOTRE LOGO] </a:t>
            </a:r>
            <a:endParaRPr sz="1300" b="0" i="0" u="none" strike="noStrike" cap="none" dirty="0">
              <a:solidFill>
                <a:srgbClr val="284F58"/>
              </a:solidFill>
              <a:latin typeface="Dosis ExtraBold"/>
              <a:ea typeface="Dosis ExtraBold"/>
              <a:cs typeface="Dosis ExtraBold"/>
              <a:sym typeface="Dosi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
          <p:cNvSpPr/>
          <p:nvPr/>
        </p:nvSpPr>
        <p:spPr>
          <a:xfrm>
            <a:off x="1822800" y="716875"/>
            <a:ext cx="2217000" cy="783000"/>
          </a:xfrm>
          <a:prstGeom prst="roundRect">
            <a:avLst>
              <a:gd name="adj" fmla="val 50000"/>
            </a:avLst>
          </a:prstGeom>
          <a:solidFill>
            <a:srgbClr val="2B57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a:solidFill>
                  <a:schemeClr val="lt1"/>
                </a:solidFill>
                <a:latin typeface="Dosis ExtraBold"/>
                <a:ea typeface="Dosis ExtraBold"/>
                <a:cs typeface="Dosis ExtraBold"/>
                <a:sym typeface="Dosis ExtraBold"/>
              </a:rPr>
              <a:t>GLOSSAIRE</a:t>
            </a:r>
            <a:endParaRPr sz="2100" b="0" i="0" u="none" strike="noStrike" cap="none">
              <a:solidFill>
                <a:schemeClr val="lt1"/>
              </a:solidFill>
              <a:latin typeface="Dosis ExtraBold"/>
              <a:ea typeface="Dosis ExtraBold"/>
              <a:cs typeface="Dosis ExtraBold"/>
              <a:sym typeface="Dosis ExtraBold"/>
            </a:endParaRPr>
          </a:p>
        </p:txBody>
      </p:sp>
      <p:sp>
        <p:nvSpPr>
          <p:cNvPr id="591" name="Google Shape;591;p3"/>
          <p:cNvSpPr txBox="1"/>
          <p:nvPr/>
        </p:nvSpPr>
        <p:spPr>
          <a:xfrm>
            <a:off x="791850" y="1591200"/>
            <a:ext cx="2076600" cy="5889787"/>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Aidant</a:t>
            </a:r>
            <a:r>
              <a:rPr lang="fr" sz="800" b="0" i="1" u="none" strike="noStrike" cap="none" dirty="0">
                <a:solidFill>
                  <a:srgbClr val="143642"/>
                </a:solidFill>
                <a:latin typeface="Dosis"/>
                <a:ea typeface="Dosis"/>
                <a:cs typeface="Dosis"/>
                <a:sym typeface="Dosis"/>
              </a:rPr>
              <a:t>  </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0"/>
              </a:spcBef>
              <a:spcAft>
                <a:spcPts val="0"/>
              </a:spcAft>
              <a:buClr>
                <a:srgbClr val="000000"/>
              </a:buClr>
              <a:buSzPts val="800"/>
              <a:buFont typeface="Arial"/>
              <a:buNone/>
            </a:pPr>
            <a:r>
              <a:rPr lang="fr" sz="800" b="0" i="1" u="none" strike="noStrike" cap="none" dirty="0">
                <a:solidFill>
                  <a:srgbClr val="143642"/>
                </a:solidFill>
                <a:latin typeface="Dosis"/>
                <a:ea typeface="Dosis"/>
                <a:cs typeface="Dosis"/>
                <a:sym typeface="Dosis"/>
              </a:rPr>
              <a:t>Personne qui vient en aide, de façon régulière et fréquente, à titre non professionnel, à une personne dépendante (par l’âge, la maladie ou le handicap) de son entourage pour tout ou partie des actes de la vie quotidienne</a:t>
            </a:r>
            <a:endParaRPr sz="800" b="1" i="0" u="none" strike="noStrike" cap="none" dirty="0">
              <a:solidFill>
                <a:srgbClr val="143642"/>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ALD</a:t>
            </a:r>
            <a:r>
              <a:rPr lang="fr" sz="1000" b="0" i="0" u="none" strike="noStrike" cap="none" dirty="0">
                <a:solidFill>
                  <a:srgbClr val="143642"/>
                </a:solidFill>
                <a:latin typeface="Dosis"/>
                <a:ea typeface="Dosis"/>
                <a:cs typeface="Dosis"/>
                <a:sym typeface="Dosis"/>
              </a:rPr>
              <a:t> - Affection de Longue Durée </a:t>
            </a:r>
            <a:endParaRPr sz="1000" b="0" i="0" u="none" strike="noStrike" cap="none" dirty="0">
              <a:solidFill>
                <a:srgbClr val="143642"/>
              </a:solidFill>
              <a:latin typeface="Dosis"/>
              <a:ea typeface="Dosis"/>
              <a:cs typeface="Dosis"/>
              <a:sym typeface="Dosis"/>
            </a:endParaRPr>
          </a:p>
          <a:p>
            <a:pPr marL="0" marR="0" lvl="0" indent="0" algn="l" rtl="0">
              <a:lnSpc>
                <a:spcPct val="115000"/>
              </a:lnSpc>
              <a:spcBef>
                <a:spcPts val="0"/>
              </a:spcBef>
              <a:spcAft>
                <a:spcPts val="0"/>
              </a:spcAft>
              <a:buClr>
                <a:srgbClr val="000000"/>
              </a:buClr>
              <a:buSzPts val="800"/>
              <a:buFont typeface="Arial"/>
              <a:buNone/>
            </a:pPr>
            <a:r>
              <a:rPr lang="fr" sz="800" b="0" i="1" u="none" strike="noStrike" cap="none" dirty="0">
                <a:solidFill>
                  <a:srgbClr val="143642"/>
                </a:solidFill>
                <a:latin typeface="Dosis"/>
                <a:ea typeface="Dosis"/>
                <a:cs typeface="Dosis"/>
                <a:sym typeface="Dosis"/>
              </a:rPr>
              <a:t>Reconnaissance médicale permettant une prise en charge spécifique et prolongée par l’Assurance Maladie</a:t>
            </a:r>
            <a:endParaRPr sz="800" b="0" i="1" u="none" strike="noStrike" cap="none" dirty="0">
              <a:solidFill>
                <a:srgbClr val="143642"/>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APA</a:t>
            </a:r>
            <a:r>
              <a:rPr lang="fr" sz="1000" b="0" i="0" u="none" strike="noStrike" cap="none" dirty="0">
                <a:solidFill>
                  <a:srgbClr val="143642"/>
                </a:solidFill>
                <a:latin typeface="Dosis"/>
                <a:ea typeface="Dosis"/>
                <a:cs typeface="Dosis"/>
                <a:sym typeface="Dosis"/>
              </a:rPr>
              <a:t> - Allocation Personnalisée d’Autonomie</a:t>
            </a:r>
            <a:endParaRPr sz="1000" b="0" i="0" u="none" strike="noStrike" cap="none" dirty="0">
              <a:solidFill>
                <a:srgbClr val="143642"/>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800"/>
              <a:buFont typeface="Arial"/>
              <a:buNone/>
            </a:pPr>
            <a:r>
              <a:rPr lang="fr" sz="800" b="0" i="1" u="none" strike="noStrike" cap="none" dirty="0">
                <a:solidFill>
                  <a:srgbClr val="143642"/>
                </a:solidFill>
                <a:latin typeface="Dosis"/>
                <a:ea typeface="Dosis"/>
                <a:cs typeface="Dosis"/>
                <a:sym typeface="Dosis"/>
              </a:rPr>
              <a:t>Aide financière départementale pour personnes âgées en perte d’autonomie, à domicile ou en établissement</a:t>
            </a:r>
            <a:endParaRPr sz="800" b="0" i="1" u="none" strike="noStrike" cap="none" dirty="0">
              <a:solidFill>
                <a:srgbClr val="143642"/>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ARDH</a:t>
            </a:r>
            <a:r>
              <a:rPr lang="fr" sz="1000" b="0" i="0" u="none" strike="noStrike" cap="none" dirty="0">
                <a:solidFill>
                  <a:srgbClr val="143642"/>
                </a:solidFill>
                <a:latin typeface="Dosis"/>
                <a:ea typeface="Dosis"/>
                <a:cs typeface="Dosis"/>
                <a:sym typeface="Dosis"/>
              </a:rPr>
              <a:t> - Aide au Retour à Domicile après Hospitalisation</a:t>
            </a:r>
            <a:endParaRPr sz="1000" b="0" i="0" u="none" strike="noStrike" cap="none" dirty="0">
              <a:solidFill>
                <a:srgbClr val="143642"/>
              </a:solidFill>
              <a:latin typeface="Dosis"/>
              <a:ea typeface="Dosis"/>
              <a:cs typeface="Dosis"/>
              <a:sym typeface="Dosis"/>
            </a:endParaRPr>
          </a:p>
          <a:p>
            <a:pPr marL="0" marR="0" lvl="0" indent="0" algn="l" rtl="0">
              <a:lnSpc>
                <a:spcPct val="115000"/>
              </a:lnSpc>
              <a:spcBef>
                <a:spcPts val="0"/>
              </a:spcBef>
              <a:spcAft>
                <a:spcPts val="0"/>
              </a:spcAft>
              <a:buClr>
                <a:srgbClr val="000000"/>
              </a:buClr>
              <a:buSzPts val="800"/>
              <a:buFont typeface="Arial"/>
              <a:buNone/>
            </a:pPr>
            <a:r>
              <a:rPr lang="fr" sz="800" b="0" i="1" u="none" strike="noStrike" cap="none" dirty="0">
                <a:solidFill>
                  <a:srgbClr val="143642"/>
                </a:solidFill>
                <a:latin typeface="Dosis"/>
                <a:ea typeface="Dosis"/>
                <a:cs typeface="Dosis"/>
                <a:sym typeface="Dosis"/>
              </a:rPr>
              <a:t>Soutien temporaire pour organiser le retour à domicile après une hospitalisation, souvent pour personnes âgées</a:t>
            </a:r>
            <a:endParaRPr sz="800" b="0" i="1" u="none" strike="noStrike" cap="none" dirty="0">
              <a:solidFill>
                <a:srgbClr val="143642"/>
              </a:solidFill>
              <a:latin typeface="Dosis"/>
              <a:ea typeface="Dosis"/>
              <a:cs typeface="Dosis"/>
              <a:sym typeface="Dosis"/>
            </a:endParaRPr>
          </a:p>
          <a:p>
            <a:pPr marL="0" marR="0" lvl="0" indent="0" algn="l" rtl="0">
              <a:lnSpc>
                <a:spcPct val="100000"/>
              </a:lnSpc>
              <a:spcBef>
                <a:spcPts val="10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AVS</a:t>
            </a:r>
            <a:r>
              <a:rPr lang="fr" sz="1000" b="0" i="0" u="none" strike="noStrike" cap="none" dirty="0">
                <a:solidFill>
                  <a:srgbClr val="143642"/>
                </a:solidFill>
                <a:latin typeface="Dosis"/>
                <a:ea typeface="Dosis"/>
                <a:cs typeface="Dosis"/>
                <a:sym typeface="Dosis"/>
              </a:rPr>
              <a:t> - Auxiliaire de Vie Sociale </a:t>
            </a:r>
            <a:endParaRPr sz="1000" b="0" i="0" u="none" strike="noStrike" cap="none" dirty="0">
              <a:solidFill>
                <a:srgbClr val="143642"/>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800"/>
              <a:buFont typeface="Arial"/>
              <a:buNone/>
            </a:pPr>
            <a:r>
              <a:rPr lang="fr" sz="800" b="0" i="1" u="none" strike="noStrike" cap="none" dirty="0">
                <a:solidFill>
                  <a:srgbClr val="143642"/>
                </a:solidFill>
                <a:latin typeface="Dosis"/>
                <a:ea typeface="Dosis"/>
                <a:cs typeface="Dosis"/>
                <a:sym typeface="Dosis"/>
              </a:rPr>
              <a:t>Professionnel accompagnant à domicile dans les actes du quotidien (toilette, repas, sorties, etc.)</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CAF</a:t>
            </a:r>
            <a:r>
              <a:rPr lang="fr" sz="1000" b="0" i="0" u="none" strike="noStrike" cap="none" dirty="0">
                <a:solidFill>
                  <a:srgbClr val="143642"/>
                </a:solidFill>
                <a:latin typeface="Dosis"/>
                <a:ea typeface="Dosis"/>
                <a:cs typeface="Dosis"/>
                <a:sym typeface="Dosis"/>
              </a:rPr>
              <a:t> - Caisse d’Allocations Familiales</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Organisme versant les prestations sociales et familiales (allocations logement, soutien familial, etc.)</a:t>
            </a:r>
            <a:endParaRPr sz="1000" b="0" i="0"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60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Carsat/CGSS</a:t>
            </a:r>
            <a:r>
              <a:rPr lang="fr" sz="1000" b="0" i="0" u="none" strike="noStrike" cap="none" dirty="0">
                <a:solidFill>
                  <a:srgbClr val="143642"/>
                </a:solidFill>
                <a:latin typeface="Dosis"/>
                <a:ea typeface="Dosis"/>
                <a:cs typeface="Dosis"/>
                <a:sym typeface="Dosis"/>
              </a:rPr>
              <a:t> - Caisse d’Assurance Retraite et de Santé au Travail / Caisse Générale de Sécurité Sociale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Gestion des retraites du régime général et accompagnement social, soutien au maintien à domicile</a:t>
            </a:r>
            <a:endParaRPr sz="1000" b="0" i="1" u="none" strike="noStrike" cap="none" dirty="0">
              <a:solidFill>
                <a:srgbClr val="143642"/>
              </a:solidFill>
              <a:latin typeface="Dosis"/>
              <a:ea typeface="Dosis"/>
              <a:cs typeface="Dosis"/>
              <a:sym typeface="Dosis"/>
            </a:endParaRPr>
          </a:p>
        </p:txBody>
      </p:sp>
      <p:sp>
        <p:nvSpPr>
          <p:cNvPr id="592" name="Google Shape;592;p3"/>
          <p:cNvSpPr txBox="1"/>
          <p:nvPr/>
        </p:nvSpPr>
        <p:spPr>
          <a:xfrm>
            <a:off x="2996950" y="1591200"/>
            <a:ext cx="2076600" cy="5727692"/>
          </a:xfrm>
          <a:prstGeom prst="rect">
            <a:avLst/>
          </a:prstGeom>
          <a:noFill/>
          <a:ln>
            <a:noFill/>
          </a:ln>
        </p:spPr>
        <p:txBody>
          <a:bodyPr spcFirstLastPara="1" wrap="square" lIns="36000" tIns="36000" rIns="36000" bIns="36000" anchor="t" anchorCtr="0">
            <a:spAutoFit/>
          </a:bodyPr>
          <a:lstStyle/>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CCAS/CIAS</a:t>
            </a:r>
            <a:r>
              <a:rPr lang="fr" sz="1000" b="0" i="0" u="none" strike="noStrike" cap="none" dirty="0">
                <a:solidFill>
                  <a:srgbClr val="143642"/>
                </a:solidFill>
                <a:latin typeface="Dosis"/>
                <a:ea typeface="Dosis"/>
                <a:cs typeface="Dosis"/>
                <a:sym typeface="Dosis"/>
              </a:rPr>
              <a:t> - Centre Communal (ou Intercommunal) d’Action Sociale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Service municipal d’accueil, d’information et d’accompagnement social pour familles et personnes vulnérables</a:t>
            </a:r>
            <a:endParaRPr sz="1000" b="1" i="0"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CESU </a:t>
            </a:r>
            <a:r>
              <a:rPr lang="fr" sz="1000" b="0" i="0" u="none" strike="noStrike" cap="none" dirty="0">
                <a:solidFill>
                  <a:srgbClr val="143642"/>
                </a:solidFill>
                <a:latin typeface="Dosis"/>
                <a:ea typeface="Dosis"/>
                <a:cs typeface="Dosis"/>
                <a:sym typeface="Dosis"/>
              </a:rPr>
              <a:t>- Chèque Emploi Service Universel</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Moyen de rémunérer et déclarer les intervenants à domicile, simplifiant les démarches administratives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CLIC</a:t>
            </a:r>
            <a:r>
              <a:rPr lang="fr" sz="1000" b="0" i="0" u="none" strike="noStrike" cap="none" dirty="0">
                <a:solidFill>
                  <a:srgbClr val="143642"/>
                </a:solidFill>
                <a:latin typeface="Dosis"/>
                <a:ea typeface="Dosis"/>
                <a:cs typeface="Dosis"/>
                <a:sym typeface="Dosis"/>
              </a:rPr>
              <a:t> - Centre Local d’Information et de Coordination</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Guichet unique pour l’information, l’orientation et la coordination de l’aide aux personnes âgées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CNRACL</a:t>
            </a:r>
            <a:r>
              <a:rPr lang="fr" sz="1000" b="0" i="0" u="none" strike="noStrike" cap="none" dirty="0">
                <a:solidFill>
                  <a:srgbClr val="143642"/>
                </a:solidFill>
                <a:latin typeface="Dosis"/>
                <a:ea typeface="Dosis"/>
                <a:cs typeface="Dosis"/>
                <a:sym typeface="Dosis"/>
              </a:rPr>
              <a:t> - Caisse Nationale de Retraite des Agents des Collectivités Locales</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Gestion de la retraite des agents de la fonction publique territoriale et hospitalière</a:t>
            </a:r>
            <a:endParaRPr sz="1000" b="0" i="0"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CPAM</a:t>
            </a:r>
            <a:r>
              <a:rPr lang="fr" sz="1000" b="0" i="0" u="none" strike="noStrike" cap="none" dirty="0">
                <a:solidFill>
                  <a:srgbClr val="143642"/>
                </a:solidFill>
                <a:latin typeface="Dosis"/>
                <a:ea typeface="Dosis"/>
                <a:cs typeface="Dosis"/>
                <a:sym typeface="Dosis"/>
              </a:rPr>
              <a:t> - Caisse Primaire d’Assurance Maladie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Organisme gestionnaire de la santé de base (maladie, maternité), délivre les droits à la sécurité sociale</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rgbClr val="000000"/>
              </a:buClr>
              <a:buSzPts val="1000"/>
              <a:buFont typeface="Arial"/>
              <a:buNone/>
            </a:pPr>
            <a:r>
              <a:rPr lang="fr" sz="1000" b="1" i="0" u="none" strike="noStrike" cap="none" dirty="0">
                <a:solidFill>
                  <a:srgbClr val="143642"/>
                </a:solidFill>
                <a:latin typeface="Dosis"/>
                <a:ea typeface="Dosis"/>
                <a:cs typeface="Dosis"/>
                <a:sym typeface="Dosis"/>
              </a:rPr>
              <a:t>Curatelle </a:t>
            </a:r>
            <a:r>
              <a:rPr lang="fr" sz="1000" b="0" i="0" u="none" strike="noStrike" cap="none" dirty="0">
                <a:solidFill>
                  <a:srgbClr val="143642"/>
                </a:solidFill>
                <a:latin typeface="Dosis"/>
                <a:ea typeface="Dosis"/>
                <a:cs typeface="Dosis"/>
                <a:sym typeface="Dosis"/>
              </a:rPr>
              <a:t>- Mesure de protection judiciaire</a:t>
            </a:r>
            <a:br>
              <a:rPr lang="fr" sz="1000" b="1"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Mesure d’assistance et de vérification : la personne majeure est accompagnée par un curateur pour les actes importants de la vie civile, tout en conservant une autonomie pour les actes courants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600"/>
              </a:spcAft>
              <a:buClr>
                <a:srgbClr val="000000"/>
              </a:buClr>
              <a:buSzPts val="1000"/>
              <a:buFont typeface="Arial"/>
              <a:buNone/>
            </a:pPr>
            <a:endParaRPr sz="1000" b="0" i="1" u="none" strike="noStrike" cap="none" dirty="0">
              <a:solidFill>
                <a:srgbClr val="143642"/>
              </a:solidFill>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
          <p:cNvSpPr/>
          <p:nvPr/>
        </p:nvSpPr>
        <p:spPr>
          <a:xfrm>
            <a:off x="1822800" y="716875"/>
            <a:ext cx="2217000" cy="783000"/>
          </a:xfrm>
          <a:prstGeom prst="roundRect">
            <a:avLst>
              <a:gd name="adj" fmla="val 50000"/>
            </a:avLst>
          </a:prstGeom>
          <a:solidFill>
            <a:srgbClr val="2B57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dirty="0">
                <a:solidFill>
                  <a:schemeClr val="lt1"/>
                </a:solidFill>
                <a:latin typeface="Dosis ExtraBold"/>
                <a:ea typeface="Dosis ExtraBold"/>
                <a:cs typeface="Dosis ExtraBold"/>
                <a:sym typeface="Dosis ExtraBold"/>
              </a:rPr>
              <a:t>GLOSSAIRE</a:t>
            </a:r>
            <a:endParaRPr sz="2100" b="0" i="0" u="none" strike="noStrike" cap="none" dirty="0">
              <a:solidFill>
                <a:schemeClr val="lt1"/>
              </a:solidFill>
              <a:latin typeface="Dosis ExtraBold"/>
              <a:ea typeface="Dosis ExtraBold"/>
              <a:cs typeface="Dosis ExtraBold"/>
              <a:sym typeface="Dosis ExtraBold"/>
            </a:endParaRPr>
          </a:p>
        </p:txBody>
      </p:sp>
      <p:sp>
        <p:nvSpPr>
          <p:cNvPr id="598" name="Google Shape;598;p4"/>
          <p:cNvSpPr txBox="1"/>
          <p:nvPr/>
        </p:nvSpPr>
        <p:spPr>
          <a:xfrm>
            <a:off x="791850" y="1451350"/>
            <a:ext cx="2076600" cy="6005096"/>
          </a:xfrm>
          <a:prstGeom prst="rect">
            <a:avLst/>
          </a:prstGeom>
          <a:noFill/>
          <a:ln>
            <a:noFill/>
          </a:ln>
        </p:spPr>
        <p:txBody>
          <a:bodyPr spcFirstLastPara="1" wrap="square" lIns="36000" tIns="36000" rIns="36000" bIns="360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EHPAD</a:t>
            </a:r>
            <a:r>
              <a:rPr lang="fr" sz="1000" b="0" i="0" u="none" strike="noStrike" cap="none" dirty="0">
                <a:solidFill>
                  <a:srgbClr val="143642"/>
                </a:solidFill>
                <a:latin typeface="Dosis"/>
                <a:ea typeface="Dosis"/>
                <a:cs typeface="Dosis"/>
                <a:sym typeface="Dosis"/>
              </a:rPr>
              <a:t> - Établissement d’Hébergement pour Personnes Âgées Dépendantes</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Structure d’accueil médicalisée pour personnes âgées dépendantes</a:t>
            </a:r>
            <a:endParaRPr sz="1000" b="1" i="0"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Habilitation familiale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Dispositif juridique permettant à un ou plusieurs membres de la famille d’assister ou de représenter un proche majeur vulnérable, sur décision du juge, pour protéger ses intérêts sans recourir aux mesures classiques de tutelle ou curatelle</a:t>
            </a:r>
          </a:p>
          <a:p>
            <a:pPr marL="0" marR="0" lvl="0" indent="0" algn="l" rtl="0">
              <a:lnSpc>
                <a:spcPct val="115000"/>
              </a:lnSpc>
              <a:spcBef>
                <a:spcPts val="1200"/>
              </a:spcBef>
              <a:spcAft>
                <a:spcPts val="0"/>
              </a:spcAft>
              <a:buClr>
                <a:schemeClr val="dk1"/>
              </a:buClr>
              <a:buSzPts val="1100"/>
              <a:buFont typeface="Arial"/>
              <a:buNone/>
            </a:pPr>
            <a:r>
              <a:rPr lang="fr" sz="1000" b="1" dirty="0">
                <a:solidFill>
                  <a:srgbClr val="143642"/>
                </a:solidFill>
                <a:latin typeface="Dosis"/>
                <a:ea typeface="Dosis"/>
                <a:cs typeface="Dosis"/>
                <a:sym typeface="Dosis"/>
              </a:rPr>
              <a:t>Main-levée</a:t>
            </a:r>
          </a:p>
          <a:p>
            <a:pPr marL="0" marR="0" lvl="0" indent="0" algn="just" rtl="0">
              <a:lnSpc>
                <a:spcPct val="115000"/>
              </a:lnSpc>
              <a:spcAft>
                <a:spcPts val="0"/>
              </a:spcAft>
              <a:buClr>
                <a:schemeClr val="dk1"/>
              </a:buClr>
              <a:buSzPts val="1100"/>
              <a:buFont typeface="Arial"/>
              <a:buNone/>
            </a:pPr>
            <a:r>
              <a:rPr lang="fr-FR" sz="800" i="1" u="none" strike="noStrike" cap="none" dirty="0">
                <a:solidFill>
                  <a:srgbClr val="143642"/>
                </a:solidFill>
                <a:latin typeface="Dosis"/>
                <a:ea typeface="Dosis"/>
                <a:cs typeface="Dosis"/>
                <a:sym typeface="Dosis"/>
              </a:rPr>
              <a:t>S</a:t>
            </a:r>
            <a:r>
              <a:rPr lang="fr" sz="800" i="1" u="none" strike="noStrike" cap="none" dirty="0">
                <a:solidFill>
                  <a:srgbClr val="143642"/>
                </a:solidFill>
                <a:latin typeface="Dosis"/>
                <a:ea typeface="Dosis"/>
                <a:cs typeface="Dosis"/>
                <a:sym typeface="Dosis"/>
              </a:rPr>
              <a:t>ur demande de la personne ou de son protecteur, lécision du juge de mettre </a:t>
            </a:r>
            <a:r>
              <a:rPr lang="fr" sz="800" i="1" dirty="0">
                <a:solidFill>
                  <a:srgbClr val="143642"/>
                </a:solidFill>
                <a:latin typeface="Dosis"/>
                <a:ea typeface="Dosis"/>
                <a:cs typeface="Dosis"/>
                <a:sym typeface="Dosis"/>
              </a:rPr>
              <a:t>fin à la mesure de protection</a:t>
            </a:r>
            <a:endParaRPr sz="80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MDA</a:t>
            </a:r>
            <a:r>
              <a:rPr lang="fr" sz="1000" b="0" i="0" u="none" strike="noStrike" cap="none" dirty="0">
                <a:solidFill>
                  <a:srgbClr val="143642"/>
                </a:solidFill>
                <a:latin typeface="Dosis"/>
                <a:ea typeface="Dosis"/>
                <a:cs typeface="Dosis"/>
                <a:sym typeface="Dosis"/>
              </a:rPr>
              <a:t> - Maison Départementale de l’Autonomie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Guichet unique d’information et d’accompagnement pour personnes âgées et handicapées (fusion parfois MDPH + services personnes âgées)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MDPH</a:t>
            </a:r>
            <a:r>
              <a:rPr lang="fr" sz="1000" b="0" i="0" u="none" strike="noStrike" cap="none" dirty="0">
                <a:solidFill>
                  <a:srgbClr val="143642"/>
                </a:solidFill>
                <a:latin typeface="Dosis"/>
                <a:ea typeface="Dosis"/>
                <a:cs typeface="Dosis"/>
                <a:sym typeface="Dosis"/>
              </a:rPr>
              <a:t> - Maison Départementale des Personnes Handicapées</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Service</a:t>
            </a:r>
            <a:r>
              <a:rPr lang="fr" sz="1000" b="0" i="0" u="none" strike="noStrike" cap="none" dirty="0">
                <a:solidFill>
                  <a:srgbClr val="143642"/>
                </a:solidFill>
                <a:latin typeface="Dosis"/>
                <a:ea typeface="Dosis"/>
                <a:cs typeface="Dosis"/>
                <a:sym typeface="Dosis"/>
              </a:rPr>
              <a:t> </a:t>
            </a:r>
            <a:r>
              <a:rPr lang="fr" sz="800" b="0" i="1" u="none" strike="noStrike" cap="none" dirty="0">
                <a:solidFill>
                  <a:srgbClr val="143642"/>
                </a:solidFill>
                <a:latin typeface="Dosis"/>
                <a:ea typeface="Dosis"/>
                <a:cs typeface="Dosis"/>
                <a:sym typeface="Dosis"/>
              </a:rPr>
              <a:t>d’accueil, d’aide et d’attribution des aides pour personnes handicapées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MSA</a:t>
            </a:r>
            <a:r>
              <a:rPr lang="fr" sz="1000" b="0" i="0" u="none" strike="noStrike" cap="none" dirty="0">
                <a:solidFill>
                  <a:srgbClr val="143642"/>
                </a:solidFill>
                <a:latin typeface="Dosis"/>
                <a:ea typeface="Dosis"/>
                <a:cs typeface="Dosis"/>
                <a:sym typeface="Dosis"/>
              </a:rPr>
              <a:t> - Mutualité Sociale Agricole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Organisme gestionnaire de la sécurité sociale des professionnels agricoles (retraite, santé, action sociale)</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60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PAD</a:t>
            </a:r>
            <a:r>
              <a:rPr lang="fr" sz="1000" b="0" i="0" u="none" strike="noStrike" cap="none" dirty="0">
                <a:solidFill>
                  <a:srgbClr val="143642"/>
                </a:solidFill>
                <a:latin typeface="Dosis"/>
                <a:ea typeface="Dosis"/>
                <a:cs typeface="Dosis"/>
                <a:sym typeface="Dosis"/>
              </a:rPr>
              <a:t> - Points d’Accès au Droit</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Lieu d’accueil gratuit pour obtenir des informations générales et une orientation sur les droits (juridiques, sociaux, etc.)</a:t>
            </a:r>
            <a:endParaRPr sz="1000" b="1" i="0" u="none" strike="noStrike" cap="none" dirty="0">
              <a:solidFill>
                <a:srgbClr val="143642"/>
              </a:solidFill>
              <a:latin typeface="Dosis"/>
              <a:ea typeface="Dosis"/>
              <a:cs typeface="Dosis"/>
              <a:sym typeface="Dosis"/>
            </a:endParaRPr>
          </a:p>
        </p:txBody>
      </p:sp>
      <p:sp>
        <p:nvSpPr>
          <p:cNvPr id="599" name="Google Shape;599;p4"/>
          <p:cNvSpPr txBox="1"/>
          <p:nvPr/>
        </p:nvSpPr>
        <p:spPr>
          <a:xfrm>
            <a:off x="2996950" y="1440591"/>
            <a:ext cx="2076600" cy="6098968"/>
          </a:xfrm>
          <a:prstGeom prst="rect">
            <a:avLst/>
          </a:prstGeom>
          <a:noFill/>
          <a:ln>
            <a:noFill/>
          </a:ln>
        </p:spPr>
        <p:txBody>
          <a:bodyPr spcFirstLastPara="1" wrap="square" lIns="36000" tIns="36000" rIns="36000" bIns="360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fr-FR" sz="1000" b="1" i="0" u="none" strike="noStrike" cap="none" dirty="0">
                <a:solidFill>
                  <a:srgbClr val="143642"/>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PCH</a:t>
            </a:r>
            <a:r>
              <a:rPr lang="fr-FR" sz="1000" b="0" i="0" u="none" strike="noStrike" cap="none" dirty="0">
                <a:solidFill>
                  <a:srgbClr val="143642"/>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 - Prestation de Compensation du Handicap</a:t>
            </a:r>
            <a:br>
              <a:rPr lang="fr-FR" sz="1000" b="0" i="0" u="none" strike="noStrike" cap="none" dirty="0">
                <a:solidFill>
                  <a:srgbClr val="143642"/>
                </a:solidFill>
                <a:latin typeface="Dosis"/>
                <a:ea typeface="Dosis"/>
                <a:cs typeface="Dosis"/>
                <a:sym typeface="Dosis"/>
              </a:rPr>
            </a:br>
            <a:r>
              <a:rPr lang="fr-FR" sz="800" b="0" i="1" u="none" strike="noStrike" cap="none" dirty="0">
                <a:solidFill>
                  <a:srgbClr val="143642"/>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8"/>
                  </a:ext>
                </a:extLst>
              </a:rPr>
              <a:t>Allocation majeure pour compenser les conséquences du handicap</a:t>
            </a:r>
            <a:r>
              <a:rPr lang="fr-FR" sz="800" i="1" dirty="0">
                <a:solidFill>
                  <a:srgbClr val="143642"/>
                </a:solidFill>
                <a:latin typeface="Dosis"/>
                <a:ea typeface="Dosis"/>
                <a:cs typeface="Dosis"/>
                <a:sym typeface="Dosi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9"/>
                  </a:ext>
                </a:extLst>
              </a:rPr>
              <a:t> </a:t>
            </a:r>
            <a:r>
              <a:rPr lang="fr-FR" sz="800" i="1" dirty="0">
                <a:solidFill>
                  <a:srgbClr val="143642"/>
                </a:solidFill>
                <a:latin typeface="Dosis"/>
                <a:ea typeface="Dosis"/>
                <a:cs typeface="Dosis"/>
                <a:sym typeface="Dosis"/>
              </a:rPr>
              <a:t>(besoins en aide humaine, aides techniques, aménagement du logement) gérée par la MDPH</a:t>
            </a:r>
            <a:endParaRPr lang="fr-FR" sz="1000" b="1" i="0"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PFR</a:t>
            </a:r>
            <a:r>
              <a:rPr lang="fr" sz="1000" b="1" dirty="0">
                <a:solidFill>
                  <a:srgbClr val="143642"/>
                </a:solidFill>
                <a:latin typeface="Dosis"/>
                <a:ea typeface="Dosis"/>
                <a:cs typeface="Dosis"/>
                <a:sym typeface="Dosis"/>
              </a:rPr>
              <a:t> </a:t>
            </a:r>
            <a:r>
              <a:rPr lang="fr" sz="1000" b="0" i="0" u="none" strike="noStrike" cap="none" dirty="0">
                <a:solidFill>
                  <a:srgbClr val="143642"/>
                </a:solidFill>
                <a:latin typeface="Dosis"/>
                <a:ea typeface="Dosis"/>
                <a:cs typeface="Dosis"/>
                <a:sym typeface="Dosis"/>
              </a:rPr>
              <a:t>-</a:t>
            </a:r>
            <a:r>
              <a:rPr lang="fr" sz="1000" b="0" i="0" u="none" strike="noStrike" cap="none" dirty="0">
                <a:solidFill>
                  <a:srgbClr val="143642"/>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 Plateformes d</a:t>
            </a:r>
            <a:r>
              <a:rPr lang="fr" sz="1000" dirty="0">
                <a:solidFill>
                  <a:srgbClr val="143642"/>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
                  </a:ext>
                </a:extLst>
              </a:rPr>
              <a:t>’accompagnement et de</a:t>
            </a:r>
            <a:r>
              <a:rPr lang="fr" sz="1000" b="0" i="0" u="none" strike="noStrike" cap="none" dirty="0">
                <a:solidFill>
                  <a:srgbClr val="143642"/>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
                  </a:ext>
                </a:extLst>
              </a:rPr>
              <a:t> répit</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Structures proposant écoute, conseils, activités et solutions de répit pour soutenir les aidants </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Protecteur</a:t>
            </a:r>
            <a:r>
              <a:rPr lang="fr" sz="1000" b="0" i="0" u="none" strike="noStrike" cap="none" dirty="0">
                <a:solidFill>
                  <a:srgbClr val="143642"/>
                </a:solidFill>
                <a:latin typeface="Dosis"/>
                <a:ea typeface="Dosis"/>
                <a:cs typeface="Dosis"/>
                <a:sym typeface="Dosis"/>
              </a:rPr>
              <a:t> </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Personne désignée (souvent par le juge) pour assurer une mission de protection auprès d’un majeur vulnérable : elle prend en charge, selon le cadre  fixé, tout ou partie des actes administratifs, juridiques ou financiers au nom ou avec la personne protégée</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Sauvegarde de justice </a:t>
            </a:r>
            <a:r>
              <a:rPr lang="fr" sz="1000" b="0" i="0" u="none" strike="noStrike" cap="none" dirty="0">
                <a:solidFill>
                  <a:srgbClr val="143642"/>
                </a:solidFill>
                <a:latin typeface="Dosis"/>
                <a:ea typeface="Dosis"/>
                <a:cs typeface="Dosis"/>
                <a:sym typeface="Dosis"/>
              </a:rPr>
              <a:t>- Mesure de protection judiciaire</a:t>
            </a:r>
            <a:br>
              <a:rPr lang="fr" sz="1000" b="1"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Mesure provisoire et légère permettant de protéger rapidement et temporairement une personne majeure vulnérable ; elle conserve l’exercice de ses droits, mais certains actes importants peuvent être confiés à un mandataire spécial </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SSIAD</a:t>
            </a:r>
            <a:r>
              <a:rPr lang="fr" sz="1000" b="0" i="0" u="none" strike="noStrike" cap="none" dirty="0">
                <a:solidFill>
                  <a:srgbClr val="143642"/>
                </a:solidFill>
                <a:latin typeface="Dosis"/>
                <a:ea typeface="Dosis"/>
                <a:cs typeface="Dosis"/>
                <a:sym typeface="Dosis"/>
              </a:rPr>
              <a:t> - Service de Soins Infirmiers À Domicile</a:t>
            </a:r>
            <a:br>
              <a:rPr lang="fr" sz="1000" b="0"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Service médical de soins à domicile pour personnes âgées ou dépendantes</a:t>
            </a:r>
            <a:endParaRPr sz="800" b="0" i="1" u="none" strike="noStrike" cap="none" dirty="0">
              <a:solidFill>
                <a:srgbClr val="143642"/>
              </a:solidFill>
              <a:latin typeface="Dosis"/>
              <a:ea typeface="Dosis"/>
              <a:cs typeface="Dosis"/>
              <a:sym typeface="Dosis"/>
            </a:endParaRPr>
          </a:p>
          <a:p>
            <a:pPr marL="0" marR="0" lvl="0" indent="0" algn="l" rtl="0">
              <a:lnSpc>
                <a:spcPct val="115000"/>
              </a:lnSpc>
              <a:spcBef>
                <a:spcPts val="1200"/>
              </a:spcBef>
              <a:spcAft>
                <a:spcPts val="600"/>
              </a:spcAft>
              <a:buClr>
                <a:schemeClr val="dk1"/>
              </a:buClr>
              <a:buSzPts val="1100"/>
              <a:buFont typeface="Arial"/>
              <a:buNone/>
            </a:pPr>
            <a:r>
              <a:rPr lang="fr" sz="1000" b="1" i="0" u="none" strike="noStrike" cap="none" dirty="0">
                <a:solidFill>
                  <a:srgbClr val="143642"/>
                </a:solidFill>
                <a:latin typeface="Dosis"/>
                <a:ea typeface="Dosis"/>
                <a:cs typeface="Dosis"/>
                <a:sym typeface="Dosis"/>
              </a:rPr>
              <a:t>Tutelle </a:t>
            </a:r>
            <a:r>
              <a:rPr lang="fr" sz="1000" b="0" i="0" u="none" strike="noStrike" cap="none" dirty="0">
                <a:solidFill>
                  <a:srgbClr val="143642"/>
                </a:solidFill>
                <a:latin typeface="Dosis"/>
                <a:ea typeface="Dosis"/>
                <a:cs typeface="Dosis"/>
                <a:sym typeface="Dosis"/>
              </a:rPr>
              <a:t>- Mesure de protection judiciaire</a:t>
            </a:r>
            <a:br>
              <a:rPr lang="fr" sz="1000" b="1" i="0" u="none" strike="noStrike" cap="none" dirty="0">
                <a:solidFill>
                  <a:srgbClr val="143642"/>
                </a:solidFill>
                <a:latin typeface="Dosis"/>
                <a:ea typeface="Dosis"/>
                <a:cs typeface="Dosis"/>
                <a:sym typeface="Dosis"/>
              </a:rPr>
            </a:br>
            <a:r>
              <a:rPr lang="fr" sz="800" b="0" i="1" u="none" strike="noStrike" cap="none" dirty="0">
                <a:solidFill>
                  <a:srgbClr val="143642"/>
                </a:solidFill>
                <a:latin typeface="Dosis"/>
                <a:ea typeface="Dosis"/>
                <a:cs typeface="Dosis"/>
                <a:sym typeface="Dosis"/>
              </a:rPr>
              <a:t>Mesure de représentation : la personne majeure est représentée de façon continue par un tuteur pour la plupart des actes de la vie civile, en raison d’une incapacité complète à gérer ses affaires</a:t>
            </a:r>
            <a:endParaRPr sz="1000" b="1" i="0" u="none" strike="noStrike" cap="none" dirty="0">
              <a:solidFill>
                <a:srgbClr val="143642"/>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8" name="Google Shape;436;p20">
            <a:extLst>
              <a:ext uri="{FF2B5EF4-FFF2-40B4-BE49-F238E27FC236}">
                <a16:creationId xmlns:a16="http://schemas.microsoft.com/office/drawing/2014/main" id="{F05440C7-961C-752F-F8BF-84F268247C59}"/>
              </a:ext>
            </a:extLst>
          </p:cNvPr>
          <p:cNvSpPr/>
          <p:nvPr/>
        </p:nvSpPr>
        <p:spPr>
          <a:xfrm>
            <a:off x="3024323" y="1948469"/>
            <a:ext cx="2050199" cy="5353470"/>
          </a:xfrm>
          <a:prstGeom prst="roundRect">
            <a:avLst>
              <a:gd name="adj" fmla="val 8808"/>
            </a:avLst>
          </a:prstGeom>
          <a:solidFill>
            <a:srgbClr val="F7BD21">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 name="Google Shape;214;p9">
            <a:extLst>
              <a:ext uri="{FF2B5EF4-FFF2-40B4-BE49-F238E27FC236}">
                <a16:creationId xmlns:a16="http://schemas.microsoft.com/office/drawing/2014/main" id="{3CB1F384-72F3-9C21-6A06-3C45A9C52773}"/>
              </a:ext>
            </a:extLst>
          </p:cNvPr>
          <p:cNvSpPr/>
          <p:nvPr/>
        </p:nvSpPr>
        <p:spPr>
          <a:xfrm>
            <a:off x="806030" y="1886913"/>
            <a:ext cx="2050199" cy="5415026"/>
          </a:xfrm>
          <a:prstGeom prst="roundRect">
            <a:avLst>
              <a:gd name="adj" fmla="val 8588"/>
            </a:avLst>
          </a:prstGeom>
          <a:solidFill>
            <a:srgbClr val="28AFB0">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3ac56215b6b_0_1"/>
          <p:cNvSpPr/>
          <p:nvPr/>
        </p:nvSpPr>
        <p:spPr>
          <a:xfrm>
            <a:off x="1724125" y="716875"/>
            <a:ext cx="2414400" cy="783000"/>
          </a:xfrm>
          <a:prstGeom prst="roundRect">
            <a:avLst>
              <a:gd name="adj" fmla="val 50000"/>
            </a:avLst>
          </a:prstGeom>
          <a:solidFill>
            <a:srgbClr val="2B57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a:solidFill>
                  <a:schemeClr val="lt1"/>
                </a:solidFill>
                <a:latin typeface="Dosis ExtraBold"/>
                <a:ea typeface="Dosis ExtraBold"/>
                <a:cs typeface="Dosis ExtraBold"/>
                <a:sym typeface="Dosis ExtraBold"/>
              </a:rPr>
              <a:t>CONTEXTE</a:t>
            </a:r>
            <a:endParaRPr sz="2100" b="0" i="0" u="none" strike="noStrike" cap="none">
              <a:solidFill>
                <a:schemeClr val="lt1"/>
              </a:solidFill>
              <a:latin typeface="Dosis ExtraBold"/>
              <a:ea typeface="Dosis ExtraBold"/>
              <a:cs typeface="Dosis ExtraBold"/>
              <a:sym typeface="Dosis ExtraBold"/>
            </a:endParaRPr>
          </a:p>
        </p:txBody>
      </p:sp>
      <p:sp>
        <p:nvSpPr>
          <p:cNvPr id="29" name="ZoneTexte 28">
            <a:extLst>
              <a:ext uri="{FF2B5EF4-FFF2-40B4-BE49-F238E27FC236}">
                <a16:creationId xmlns:a16="http://schemas.microsoft.com/office/drawing/2014/main" id="{98FED420-9028-16AA-734A-42C38B85018D}"/>
              </a:ext>
            </a:extLst>
          </p:cNvPr>
          <p:cNvSpPr txBox="1"/>
          <p:nvPr/>
        </p:nvSpPr>
        <p:spPr>
          <a:xfrm>
            <a:off x="895583" y="3984811"/>
            <a:ext cx="1841255" cy="215444"/>
          </a:xfrm>
          <a:prstGeom prst="rect">
            <a:avLst/>
          </a:prstGeom>
          <a:noFill/>
        </p:spPr>
        <p:txBody>
          <a:bodyPr wrap="square">
            <a:spAutoFit/>
          </a:bodyPr>
          <a:lstStyle>
            <a:defPPr marR="0" lvl="0" algn="l" rtl="0">
              <a:lnSpc>
                <a:spcPct val="100000"/>
              </a:lnSpc>
              <a:spcBef>
                <a:spcPts val="0"/>
              </a:spcBef>
              <a:spcAft>
                <a:spcPts val="0"/>
              </a:spcAft>
            </a:defPPr>
            <a:lvl1pPr marL="0" indent="0" algn="ctr" defTabSz="914400" eaLnBrk="1" fontAlgn="auto" latinLnBrk="0" hangingPunct="1">
              <a:buSzPts val="1100"/>
              <a:buNone/>
              <a:tabLst/>
              <a:defRPr kumimoji="0" sz="1100" kern="0" spc="0" normalizeH="0" baseline="0">
                <a:ln>
                  <a:noFill/>
                </a:ln>
                <a:solidFill>
                  <a:srgbClr val="2B576E"/>
                </a:solidFill>
                <a:effectLst/>
                <a:uLnTx/>
                <a:uFill>
                  <a:noFill/>
                </a:uFill>
                <a:latin typeface="Dosis"/>
                <a:ea typeface="Dosis"/>
                <a:cs typeface="Dosis"/>
              </a:defRPr>
            </a:lvl1pPr>
          </a:lstStyle>
          <a:p>
            <a:pPr algn="l"/>
            <a:r>
              <a:rPr lang="fr" sz="800" i="1" dirty="0">
                <a:solidFill>
                  <a:srgbClr val="183845"/>
                </a:solidFill>
                <a:sym typeface="Roboto"/>
              </a:rPr>
              <a:t>Baromètre 2019, Fondation April et BVA</a:t>
            </a:r>
            <a:endParaRPr lang="fr-FR" sz="800" i="1" dirty="0">
              <a:solidFill>
                <a:srgbClr val="183845"/>
              </a:solidFill>
            </a:endParaRPr>
          </a:p>
        </p:txBody>
      </p:sp>
      <p:sp>
        <p:nvSpPr>
          <p:cNvPr id="30" name="ZoneTexte 29">
            <a:extLst>
              <a:ext uri="{FF2B5EF4-FFF2-40B4-BE49-F238E27FC236}">
                <a16:creationId xmlns:a16="http://schemas.microsoft.com/office/drawing/2014/main" id="{1055B86C-416E-A476-EA11-9575F378C8EE}"/>
              </a:ext>
            </a:extLst>
          </p:cNvPr>
          <p:cNvSpPr txBox="1"/>
          <p:nvPr/>
        </p:nvSpPr>
        <p:spPr>
          <a:xfrm>
            <a:off x="910501" y="4335568"/>
            <a:ext cx="1841255" cy="769441"/>
          </a:xfrm>
          <a:prstGeom prst="rect">
            <a:avLst/>
          </a:prstGeom>
          <a:noFill/>
        </p:spPr>
        <p:txBody>
          <a:bodyPr wrap="square" rtlCol="0">
            <a:spAutoFit/>
          </a:bodyPr>
          <a:lstStyle/>
          <a:p>
            <a:pPr algn="just"/>
            <a:r>
              <a:rPr lang="fr-FR" dirty="0">
                <a:solidFill>
                  <a:srgbClr val="183845"/>
                </a:solidFill>
                <a:latin typeface="Dosis ExtraBold"/>
              </a:rPr>
              <a:t>44%</a:t>
            </a:r>
          </a:p>
          <a:p>
            <a:pPr algn="just"/>
            <a:r>
              <a:rPr lang="fr-FR" sz="1000" dirty="0">
                <a:solidFill>
                  <a:srgbClr val="183845"/>
                </a:solidFill>
                <a:latin typeface="Dosis"/>
              </a:rPr>
              <a:t>des aidants font part de leurs difficultés à concilier leur rôle avec leur vie professionnelle</a:t>
            </a:r>
          </a:p>
        </p:txBody>
      </p:sp>
      <p:sp>
        <p:nvSpPr>
          <p:cNvPr id="34" name="ZoneTexte 33">
            <a:extLst>
              <a:ext uri="{FF2B5EF4-FFF2-40B4-BE49-F238E27FC236}">
                <a16:creationId xmlns:a16="http://schemas.microsoft.com/office/drawing/2014/main" id="{BA26172A-AAB6-BF0F-A88F-C11277C3306A}"/>
              </a:ext>
            </a:extLst>
          </p:cNvPr>
          <p:cNvSpPr txBox="1"/>
          <p:nvPr/>
        </p:nvSpPr>
        <p:spPr>
          <a:xfrm>
            <a:off x="895583" y="2689454"/>
            <a:ext cx="1841255" cy="615553"/>
          </a:xfrm>
          <a:prstGeom prst="rect">
            <a:avLst/>
          </a:prstGeom>
          <a:noFill/>
        </p:spPr>
        <p:txBody>
          <a:bodyPr wrap="square" rtlCol="0">
            <a:spAutoFit/>
          </a:bodyPr>
          <a:lstStyle/>
          <a:p>
            <a:pPr algn="just"/>
            <a:r>
              <a:rPr lang="fr-FR" dirty="0">
                <a:solidFill>
                  <a:srgbClr val="183845"/>
                </a:solidFill>
                <a:latin typeface="Dosis ExtraBold"/>
              </a:rPr>
              <a:t>37%</a:t>
            </a:r>
          </a:p>
          <a:p>
            <a:pPr algn="just"/>
            <a:r>
              <a:rPr lang="fr-FR" sz="1000" dirty="0">
                <a:solidFill>
                  <a:srgbClr val="183845"/>
                </a:solidFill>
                <a:latin typeface="Dosis"/>
              </a:rPr>
              <a:t>des proches aidants sont âgés de 50 à 64 ans</a:t>
            </a:r>
          </a:p>
        </p:txBody>
      </p:sp>
      <p:sp>
        <p:nvSpPr>
          <p:cNvPr id="35" name="ZoneTexte 34">
            <a:extLst>
              <a:ext uri="{FF2B5EF4-FFF2-40B4-BE49-F238E27FC236}">
                <a16:creationId xmlns:a16="http://schemas.microsoft.com/office/drawing/2014/main" id="{F718230C-1656-9439-739C-89BD1D6AABC8}"/>
              </a:ext>
            </a:extLst>
          </p:cNvPr>
          <p:cNvSpPr txBox="1"/>
          <p:nvPr/>
        </p:nvSpPr>
        <p:spPr>
          <a:xfrm>
            <a:off x="910501" y="3451148"/>
            <a:ext cx="1841255" cy="461665"/>
          </a:xfrm>
          <a:prstGeom prst="rect">
            <a:avLst/>
          </a:prstGeom>
          <a:noFill/>
        </p:spPr>
        <p:txBody>
          <a:bodyPr wrap="square" rtlCol="0">
            <a:spAutoFit/>
          </a:bodyPr>
          <a:lstStyle/>
          <a:p>
            <a:r>
              <a:rPr lang="fr-FR" dirty="0">
                <a:solidFill>
                  <a:srgbClr val="183845"/>
                </a:solidFill>
                <a:latin typeface="Dosis ExtraBold"/>
              </a:rPr>
              <a:t>57%</a:t>
            </a:r>
          </a:p>
          <a:p>
            <a:r>
              <a:rPr lang="fr-FR" sz="1000" dirty="0">
                <a:solidFill>
                  <a:srgbClr val="183845"/>
                </a:solidFill>
                <a:latin typeface="Dosis"/>
              </a:rPr>
              <a:t>des aidants sont des femmes</a:t>
            </a:r>
          </a:p>
        </p:txBody>
      </p:sp>
      <p:sp>
        <p:nvSpPr>
          <p:cNvPr id="36" name="ZoneTexte 35">
            <a:extLst>
              <a:ext uri="{FF2B5EF4-FFF2-40B4-BE49-F238E27FC236}">
                <a16:creationId xmlns:a16="http://schemas.microsoft.com/office/drawing/2014/main" id="{97FE03F8-A088-9930-244A-3978D8FA08BE}"/>
              </a:ext>
            </a:extLst>
          </p:cNvPr>
          <p:cNvSpPr txBox="1"/>
          <p:nvPr/>
        </p:nvSpPr>
        <p:spPr>
          <a:xfrm>
            <a:off x="899431" y="5429611"/>
            <a:ext cx="1841255" cy="615553"/>
          </a:xfrm>
          <a:prstGeom prst="rect">
            <a:avLst/>
          </a:prstGeom>
          <a:noFill/>
        </p:spPr>
        <p:txBody>
          <a:bodyPr wrap="square" rtlCol="0">
            <a:spAutoFit/>
          </a:bodyPr>
          <a:lstStyle/>
          <a:p>
            <a:r>
              <a:rPr lang="fr-FR" dirty="0">
                <a:solidFill>
                  <a:srgbClr val="183845"/>
                </a:solidFill>
                <a:latin typeface="Dosis ExtraBold"/>
              </a:rPr>
              <a:t>31%</a:t>
            </a:r>
          </a:p>
          <a:p>
            <a:r>
              <a:rPr lang="fr-FR" sz="1000" dirty="0">
                <a:solidFill>
                  <a:srgbClr val="183845"/>
                </a:solidFill>
                <a:latin typeface="Dosis"/>
              </a:rPr>
              <a:t>des aidants délaissent leur propre santé</a:t>
            </a:r>
          </a:p>
        </p:txBody>
      </p:sp>
      <p:sp>
        <p:nvSpPr>
          <p:cNvPr id="39" name="ZoneTexte 38">
            <a:extLst>
              <a:ext uri="{FF2B5EF4-FFF2-40B4-BE49-F238E27FC236}">
                <a16:creationId xmlns:a16="http://schemas.microsoft.com/office/drawing/2014/main" id="{842EEE4B-B011-D6BC-3748-16E3E9F64AD1}"/>
              </a:ext>
            </a:extLst>
          </p:cNvPr>
          <p:cNvSpPr txBox="1"/>
          <p:nvPr/>
        </p:nvSpPr>
        <p:spPr>
          <a:xfrm>
            <a:off x="898954" y="5125459"/>
            <a:ext cx="1847094" cy="215444"/>
          </a:xfrm>
          <a:prstGeom prst="rect">
            <a:avLst/>
          </a:prstGeom>
          <a:noFill/>
        </p:spPr>
        <p:txBody>
          <a:bodyPr wrap="square">
            <a:spAutoFit/>
          </a:bodyPr>
          <a:lstStyle>
            <a:defPPr marR="0" lvl="0" algn="l" rtl="0">
              <a:lnSpc>
                <a:spcPct val="100000"/>
              </a:lnSpc>
              <a:spcBef>
                <a:spcPts val="0"/>
              </a:spcBef>
              <a:spcAft>
                <a:spcPts val="0"/>
              </a:spcAft>
              <a:defRPr/>
            </a:defPPr>
            <a:lvl1pPr marL="0" indent="0" defTabSz="914400" eaLnBrk="1" fontAlgn="auto" latinLnBrk="0" hangingPunct="1">
              <a:buSzPts val="1100"/>
              <a:buNone/>
              <a:tabLst/>
              <a:defRPr kumimoji="0" sz="1000" i="1" kern="0" spc="0" normalizeH="0" baseline="0">
                <a:ln>
                  <a:noFill/>
                </a:ln>
                <a:solidFill>
                  <a:srgbClr val="2B576E"/>
                </a:solidFill>
                <a:effectLst/>
                <a:uLnTx/>
                <a:uFill>
                  <a:noFill/>
                </a:uFill>
                <a:latin typeface="Dosis"/>
                <a:ea typeface="Dosis"/>
                <a:cs typeface="Dosis"/>
              </a:defRPr>
            </a:lvl1pPr>
          </a:lstStyle>
          <a:p>
            <a:r>
              <a:rPr lang="fr" sz="800" dirty="0">
                <a:solidFill>
                  <a:srgbClr val="183845"/>
                </a:solidFill>
                <a:sym typeface="Roboto"/>
              </a:rPr>
              <a:t>Baromètre 2017, </a:t>
            </a:r>
            <a:r>
              <a:rPr lang="fr" sz="800" dirty="0" err="1">
                <a:solidFill>
                  <a:srgbClr val="183845"/>
                </a:solidFill>
                <a:sym typeface="Roboto"/>
              </a:rPr>
              <a:t>Carac</a:t>
            </a:r>
            <a:r>
              <a:rPr lang="fr" sz="800" dirty="0">
                <a:solidFill>
                  <a:srgbClr val="183845"/>
                </a:solidFill>
                <a:sym typeface="Roboto"/>
              </a:rPr>
              <a:t> et Opinion </a:t>
            </a:r>
            <a:r>
              <a:rPr lang="fr" sz="800" dirty="0" err="1">
                <a:solidFill>
                  <a:srgbClr val="183845"/>
                </a:solidFill>
                <a:sym typeface="Roboto"/>
              </a:rPr>
              <a:t>Way</a:t>
            </a:r>
            <a:endParaRPr lang="fr-FR" sz="800" dirty="0">
              <a:solidFill>
                <a:srgbClr val="183845"/>
              </a:solidFill>
            </a:endParaRPr>
          </a:p>
        </p:txBody>
      </p:sp>
      <p:sp>
        <p:nvSpPr>
          <p:cNvPr id="40" name="ZoneTexte 39">
            <a:extLst>
              <a:ext uri="{FF2B5EF4-FFF2-40B4-BE49-F238E27FC236}">
                <a16:creationId xmlns:a16="http://schemas.microsoft.com/office/drawing/2014/main" id="{74FD466B-7A38-3E0D-C2A3-8782BDF9F5B1}"/>
              </a:ext>
            </a:extLst>
          </p:cNvPr>
          <p:cNvSpPr txBox="1"/>
          <p:nvPr/>
        </p:nvSpPr>
        <p:spPr>
          <a:xfrm>
            <a:off x="898954" y="5998172"/>
            <a:ext cx="1847094" cy="215444"/>
          </a:xfrm>
          <a:prstGeom prst="rect">
            <a:avLst/>
          </a:prstGeom>
          <a:noFill/>
        </p:spPr>
        <p:txBody>
          <a:bodyPr wrap="square">
            <a:spAutoFit/>
          </a:bodyPr>
          <a:lstStyle>
            <a:defPPr marR="0" lvl="0" algn="l" rtl="0">
              <a:lnSpc>
                <a:spcPct val="100000"/>
              </a:lnSpc>
              <a:spcBef>
                <a:spcPts val="0"/>
              </a:spcBef>
              <a:spcAft>
                <a:spcPts val="0"/>
              </a:spcAft>
              <a:defRPr/>
            </a:defPPr>
            <a:lvl1pPr marL="0" indent="0" defTabSz="914400" eaLnBrk="1" fontAlgn="auto" latinLnBrk="0" hangingPunct="1">
              <a:buSzPts val="1100"/>
              <a:buNone/>
              <a:tabLst/>
              <a:defRPr kumimoji="0" sz="1000" i="1" kern="0" spc="0" normalizeH="0" baseline="0">
                <a:ln>
                  <a:noFill/>
                </a:ln>
                <a:solidFill>
                  <a:srgbClr val="2B576E"/>
                </a:solidFill>
                <a:effectLst/>
                <a:uLnTx/>
                <a:uFill>
                  <a:noFill/>
                </a:uFill>
                <a:latin typeface="Dosis"/>
                <a:ea typeface="Dosis"/>
                <a:cs typeface="Dosis"/>
              </a:defRPr>
            </a:lvl1pPr>
          </a:lstStyle>
          <a:p>
            <a:r>
              <a:rPr lang="fr" sz="800" dirty="0">
                <a:solidFill>
                  <a:srgbClr val="183845"/>
                </a:solidFill>
                <a:sym typeface="Roboto"/>
              </a:rPr>
              <a:t>Baromètre BVA , avril 2018</a:t>
            </a:r>
            <a:endParaRPr lang="fr-FR" sz="800" dirty="0">
              <a:solidFill>
                <a:srgbClr val="183845"/>
              </a:solidFill>
            </a:endParaRPr>
          </a:p>
        </p:txBody>
      </p:sp>
      <p:cxnSp>
        <p:nvCxnSpPr>
          <p:cNvPr id="49" name="Connecteur droit 48">
            <a:extLst>
              <a:ext uri="{FF2B5EF4-FFF2-40B4-BE49-F238E27FC236}">
                <a16:creationId xmlns:a16="http://schemas.microsoft.com/office/drawing/2014/main" id="{2934687C-F5A7-CFAE-907D-21B258608C7C}"/>
              </a:ext>
            </a:extLst>
          </p:cNvPr>
          <p:cNvCxnSpPr/>
          <p:nvPr/>
        </p:nvCxnSpPr>
        <p:spPr>
          <a:xfrm>
            <a:off x="981666" y="4246859"/>
            <a:ext cx="1778126" cy="0"/>
          </a:xfrm>
          <a:prstGeom prst="line">
            <a:avLst/>
          </a:prstGeom>
          <a:ln w="3175">
            <a:solidFill>
              <a:srgbClr val="2A566E"/>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FAC2CB44-1F53-07DD-BEFA-A6CCF447C172}"/>
              </a:ext>
            </a:extLst>
          </p:cNvPr>
          <p:cNvCxnSpPr/>
          <p:nvPr/>
        </p:nvCxnSpPr>
        <p:spPr>
          <a:xfrm>
            <a:off x="972987" y="5381500"/>
            <a:ext cx="1778126" cy="0"/>
          </a:xfrm>
          <a:prstGeom prst="line">
            <a:avLst/>
          </a:prstGeom>
          <a:ln w="3175">
            <a:solidFill>
              <a:srgbClr val="2A566E"/>
            </a:solidFill>
          </a:ln>
        </p:spPr>
        <p:style>
          <a:lnRef idx="1">
            <a:schemeClr val="accent1"/>
          </a:lnRef>
          <a:fillRef idx="0">
            <a:schemeClr val="accent1"/>
          </a:fillRef>
          <a:effectRef idx="0">
            <a:schemeClr val="accent1"/>
          </a:effectRef>
          <a:fontRef idx="minor">
            <a:schemeClr val="tx1"/>
          </a:fontRef>
        </p:style>
      </p:cxnSp>
      <p:sp>
        <p:nvSpPr>
          <p:cNvPr id="16" name="Google Shape;110;g3ac56215b6b_0_1">
            <a:extLst>
              <a:ext uri="{FF2B5EF4-FFF2-40B4-BE49-F238E27FC236}">
                <a16:creationId xmlns:a16="http://schemas.microsoft.com/office/drawing/2014/main" id="{6B8940D5-E5D2-DC5A-4817-920411773BC0}"/>
              </a:ext>
            </a:extLst>
          </p:cNvPr>
          <p:cNvSpPr/>
          <p:nvPr/>
        </p:nvSpPr>
        <p:spPr>
          <a:xfrm>
            <a:off x="1170287" y="1737063"/>
            <a:ext cx="1298585" cy="299700"/>
          </a:xfrm>
          <a:prstGeom prst="roundRect">
            <a:avLst>
              <a:gd name="adj" fmla="val 50000"/>
            </a:avLst>
          </a:prstGeom>
          <a:solidFill>
            <a:srgbClr val="47BCB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200" b="0" i="0" u="none" strike="noStrike" cap="none" dirty="0">
                <a:solidFill>
                  <a:schemeClr val="lt1"/>
                </a:solidFill>
                <a:latin typeface="Dosis ExtraBold"/>
                <a:ea typeface="Dosis ExtraBold"/>
                <a:cs typeface="Dosis ExtraBold"/>
                <a:sym typeface="Dosis ExtraBold"/>
              </a:rPr>
              <a:t>AIDANTS</a:t>
            </a:r>
            <a:endParaRPr sz="1200" b="0" i="0" u="none" strike="noStrike" cap="none" dirty="0">
              <a:solidFill>
                <a:schemeClr val="lt1"/>
              </a:solidFill>
              <a:latin typeface="Dosis ExtraBold"/>
              <a:ea typeface="Dosis ExtraBold"/>
              <a:cs typeface="Dosis ExtraBold"/>
              <a:sym typeface="Dosis ExtraBold"/>
            </a:endParaRPr>
          </a:p>
        </p:txBody>
      </p:sp>
      <p:sp>
        <p:nvSpPr>
          <p:cNvPr id="60" name="Google Shape;110;g3ac56215b6b_0_1">
            <a:extLst>
              <a:ext uri="{FF2B5EF4-FFF2-40B4-BE49-F238E27FC236}">
                <a16:creationId xmlns:a16="http://schemas.microsoft.com/office/drawing/2014/main" id="{DCB3E98F-5B29-9072-96EE-BD0ED04B16BC}"/>
              </a:ext>
            </a:extLst>
          </p:cNvPr>
          <p:cNvSpPr/>
          <p:nvPr/>
        </p:nvSpPr>
        <p:spPr>
          <a:xfrm>
            <a:off x="3402943" y="1737065"/>
            <a:ext cx="1308486" cy="478234"/>
          </a:xfrm>
          <a:prstGeom prst="roundRect">
            <a:avLst>
              <a:gd name="adj" fmla="val 50000"/>
            </a:avLst>
          </a:prstGeom>
          <a:solidFill>
            <a:srgbClr val="F7BD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200" dirty="0">
                <a:solidFill>
                  <a:schemeClr val="lt1"/>
                </a:solidFill>
                <a:latin typeface="Dosis ExtraBold"/>
                <a:ea typeface="Dosis ExtraBold"/>
                <a:cs typeface="Dosis ExtraBold"/>
                <a:sym typeface="Dosis ExtraBold"/>
              </a:rPr>
              <a:t>PROTECTEURS FAMILIAUX</a:t>
            </a:r>
            <a:endParaRPr sz="1200" b="0" i="0" u="none" strike="noStrike" cap="none" dirty="0">
              <a:solidFill>
                <a:schemeClr val="lt1"/>
              </a:solidFill>
              <a:latin typeface="Dosis ExtraBold"/>
              <a:ea typeface="Dosis ExtraBold"/>
              <a:cs typeface="Dosis ExtraBold"/>
              <a:sym typeface="Dosis ExtraBold"/>
            </a:endParaRPr>
          </a:p>
        </p:txBody>
      </p:sp>
      <p:sp>
        <p:nvSpPr>
          <p:cNvPr id="64" name="ZoneTexte 63">
            <a:extLst>
              <a:ext uri="{FF2B5EF4-FFF2-40B4-BE49-F238E27FC236}">
                <a16:creationId xmlns:a16="http://schemas.microsoft.com/office/drawing/2014/main" id="{E9B71725-768F-861E-C623-9E6EAE24095D}"/>
              </a:ext>
            </a:extLst>
          </p:cNvPr>
          <p:cNvSpPr txBox="1"/>
          <p:nvPr/>
        </p:nvSpPr>
        <p:spPr>
          <a:xfrm>
            <a:off x="902638" y="2161944"/>
            <a:ext cx="1988072" cy="461665"/>
          </a:xfrm>
          <a:prstGeom prst="rect">
            <a:avLst/>
          </a:prstGeom>
          <a:noFill/>
        </p:spPr>
        <p:txBody>
          <a:bodyPr wrap="square" rtlCol="0">
            <a:spAutoFit/>
          </a:bodyPr>
          <a:lstStyle/>
          <a:p>
            <a:pPr algn="just"/>
            <a:r>
              <a:rPr lang="fr-FR" dirty="0">
                <a:solidFill>
                  <a:srgbClr val="183845"/>
                </a:solidFill>
                <a:latin typeface="Dosis ExtraBold"/>
              </a:rPr>
              <a:t>9.3 millions</a:t>
            </a:r>
          </a:p>
          <a:p>
            <a:pPr algn="just"/>
            <a:r>
              <a:rPr lang="fr-FR" sz="1000" dirty="0">
                <a:solidFill>
                  <a:srgbClr val="183845"/>
                </a:solidFill>
                <a:latin typeface="Dosis"/>
              </a:rPr>
              <a:t>d’aidants (1 personne sur 6) </a:t>
            </a:r>
          </a:p>
        </p:txBody>
      </p:sp>
      <p:sp>
        <p:nvSpPr>
          <p:cNvPr id="79" name="ZoneTexte 78">
            <a:extLst>
              <a:ext uri="{FF2B5EF4-FFF2-40B4-BE49-F238E27FC236}">
                <a16:creationId xmlns:a16="http://schemas.microsoft.com/office/drawing/2014/main" id="{100CEF7B-5993-CC45-0BA9-23C1EEE2051D}"/>
              </a:ext>
            </a:extLst>
          </p:cNvPr>
          <p:cNvSpPr txBox="1"/>
          <p:nvPr/>
        </p:nvSpPr>
        <p:spPr>
          <a:xfrm>
            <a:off x="3048910" y="4530692"/>
            <a:ext cx="1933864" cy="769441"/>
          </a:xfrm>
          <a:prstGeom prst="rect">
            <a:avLst/>
          </a:prstGeom>
          <a:noFill/>
        </p:spPr>
        <p:txBody>
          <a:bodyPr wrap="square" rtlCol="0">
            <a:spAutoFit/>
          </a:bodyPr>
          <a:lstStyle/>
          <a:p>
            <a:pPr algn="just"/>
            <a:r>
              <a:rPr lang="fr-FR" dirty="0">
                <a:solidFill>
                  <a:srgbClr val="183845"/>
                </a:solidFill>
                <a:latin typeface="Dosis ExtraBold"/>
              </a:rPr>
              <a:t>91 % </a:t>
            </a:r>
          </a:p>
          <a:p>
            <a:pPr algn="just"/>
            <a:r>
              <a:rPr lang="fr-FR" sz="1000" dirty="0">
                <a:solidFill>
                  <a:srgbClr val="183845"/>
                </a:solidFill>
                <a:latin typeface="Dosis"/>
              </a:rPr>
              <a:t>des personnes interrogées estiment que c’est à la famille d’assumer le rôle de protecteur familial</a:t>
            </a:r>
          </a:p>
        </p:txBody>
      </p:sp>
      <p:sp>
        <p:nvSpPr>
          <p:cNvPr id="82" name="ZoneTexte 81">
            <a:extLst>
              <a:ext uri="{FF2B5EF4-FFF2-40B4-BE49-F238E27FC236}">
                <a16:creationId xmlns:a16="http://schemas.microsoft.com/office/drawing/2014/main" id="{766ABF92-0A66-817F-B160-DF84FAD76F7B}"/>
              </a:ext>
            </a:extLst>
          </p:cNvPr>
          <p:cNvSpPr txBox="1"/>
          <p:nvPr/>
        </p:nvSpPr>
        <p:spPr>
          <a:xfrm>
            <a:off x="3061997" y="5356877"/>
            <a:ext cx="1841255" cy="923330"/>
          </a:xfrm>
          <a:prstGeom prst="rect">
            <a:avLst/>
          </a:prstGeom>
          <a:noFill/>
        </p:spPr>
        <p:txBody>
          <a:bodyPr wrap="square" rtlCol="0">
            <a:spAutoFit/>
          </a:bodyPr>
          <a:lstStyle/>
          <a:p>
            <a:r>
              <a:rPr lang="fr-FR" dirty="0">
                <a:solidFill>
                  <a:srgbClr val="183845"/>
                </a:solidFill>
                <a:latin typeface="Dosis ExtraBold"/>
              </a:rPr>
              <a:t>57 % </a:t>
            </a:r>
          </a:p>
          <a:p>
            <a:r>
              <a:rPr lang="fr-FR" sz="1000" dirty="0">
                <a:solidFill>
                  <a:srgbClr val="183845"/>
                </a:solidFill>
                <a:latin typeface="Dosis"/>
              </a:rPr>
              <a:t>des personnes interrogées n’ont aucune idée des démarches pour procéder au dépôt d’une demande de mise en protection</a:t>
            </a:r>
          </a:p>
        </p:txBody>
      </p:sp>
      <p:sp>
        <p:nvSpPr>
          <p:cNvPr id="83" name="ZoneTexte 82">
            <a:extLst>
              <a:ext uri="{FF2B5EF4-FFF2-40B4-BE49-F238E27FC236}">
                <a16:creationId xmlns:a16="http://schemas.microsoft.com/office/drawing/2014/main" id="{29A6F92F-2193-1AC0-6AA2-7B997E441CDB}"/>
              </a:ext>
            </a:extLst>
          </p:cNvPr>
          <p:cNvSpPr txBox="1"/>
          <p:nvPr/>
        </p:nvSpPr>
        <p:spPr>
          <a:xfrm>
            <a:off x="3551377" y="6988440"/>
            <a:ext cx="1847094" cy="215444"/>
          </a:xfrm>
          <a:prstGeom prst="rect">
            <a:avLst/>
          </a:prstGeom>
          <a:noFill/>
        </p:spPr>
        <p:txBody>
          <a:bodyPr wrap="square">
            <a:spAutoFit/>
          </a:bodyPr>
          <a:lstStyle>
            <a:defPPr marR="0" lvl="0" algn="l" rtl="0">
              <a:lnSpc>
                <a:spcPct val="100000"/>
              </a:lnSpc>
              <a:spcBef>
                <a:spcPts val="0"/>
              </a:spcBef>
              <a:spcAft>
                <a:spcPts val="0"/>
              </a:spcAft>
              <a:defRPr/>
            </a:defPPr>
            <a:lvl1pPr marL="0" indent="0" defTabSz="914400" eaLnBrk="1" fontAlgn="auto" latinLnBrk="0" hangingPunct="1">
              <a:buSzPts val="1100"/>
              <a:buNone/>
              <a:tabLst/>
              <a:defRPr kumimoji="0" sz="1000" i="1" kern="0" spc="0" normalizeH="0" baseline="0">
                <a:ln>
                  <a:noFill/>
                </a:ln>
                <a:solidFill>
                  <a:srgbClr val="2B576E"/>
                </a:solidFill>
                <a:effectLst/>
                <a:uLnTx/>
                <a:uFill>
                  <a:noFill/>
                </a:uFill>
                <a:latin typeface="Dosis"/>
                <a:ea typeface="Dosis"/>
                <a:cs typeface="Dosis"/>
              </a:defRPr>
            </a:lvl1pPr>
          </a:lstStyle>
          <a:p>
            <a:r>
              <a:rPr lang="fr" sz="800" dirty="0">
                <a:solidFill>
                  <a:srgbClr val="183845"/>
                </a:solidFill>
                <a:sym typeface="Roboto"/>
              </a:rPr>
              <a:t>Baromètre France Tutelles, 2021</a:t>
            </a:r>
            <a:endParaRPr lang="fr-FR" sz="800" dirty="0">
              <a:solidFill>
                <a:srgbClr val="183845"/>
              </a:solidFill>
            </a:endParaRPr>
          </a:p>
        </p:txBody>
      </p:sp>
      <p:cxnSp>
        <p:nvCxnSpPr>
          <p:cNvPr id="85" name="Connecteur droit 84">
            <a:extLst>
              <a:ext uri="{FF2B5EF4-FFF2-40B4-BE49-F238E27FC236}">
                <a16:creationId xmlns:a16="http://schemas.microsoft.com/office/drawing/2014/main" id="{D0BD55D3-F22E-7251-9BFC-48372725C19D}"/>
              </a:ext>
            </a:extLst>
          </p:cNvPr>
          <p:cNvCxnSpPr/>
          <p:nvPr/>
        </p:nvCxnSpPr>
        <p:spPr>
          <a:xfrm>
            <a:off x="3141516" y="4487484"/>
            <a:ext cx="1778126" cy="0"/>
          </a:xfrm>
          <a:prstGeom prst="line">
            <a:avLst/>
          </a:prstGeom>
          <a:ln w="3175">
            <a:solidFill>
              <a:srgbClr val="2A566E"/>
            </a:solidFill>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CC39FA9A-6B51-EF8C-DFD0-81AB266AA598}"/>
              </a:ext>
            </a:extLst>
          </p:cNvPr>
          <p:cNvSpPr txBox="1"/>
          <p:nvPr/>
        </p:nvSpPr>
        <p:spPr>
          <a:xfrm>
            <a:off x="3055386" y="3128750"/>
            <a:ext cx="1988072" cy="461665"/>
          </a:xfrm>
          <a:prstGeom prst="rect">
            <a:avLst/>
          </a:prstGeom>
          <a:noFill/>
        </p:spPr>
        <p:txBody>
          <a:bodyPr wrap="square" rtlCol="0">
            <a:spAutoFit/>
          </a:bodyPr>
          <a:lstStyle/>
          <a:p>
            <a:pPr algn="just"/>
            <a:r>
              <a:rPr lang="fr-FR" dirty="0">
                <a:solidFill>
                  <a:srgbClr val="183845"/>
                </a:solidFill>
                <a:latin typeface="Dosis ExtraBold"/>
              </a:rPr>
              <a:t>0.45 millions</a:t>
            </a:r>
          </a:p>
          <a:p>
            <a:pPr algn="just"/>
            <a:r>
              <a:rPr lang="fr-FR" sz="1000" dirty="0">
                <a:solidFill>
                  <a:srgbClr val="183845"/>
                </a:solidFill>
                <a:latin typeface="Dosis"/>
              </a:rPr>
              <a:t>De protecteurs familiaux</a:t>
            </a:r>
          </a:p>
        </p:txBody>
      </p:sp>
      <p:sp>
        <p:nvSpPr>
          <p:cNvPr id="88" name="ZoneTexte 87">
            <a:extLst>
              <a:ext uri="{FF2B5EF4-FFF2-40B4-BE49-F238E27FC236}">
                <a16:creationId xmlns:a16="http://schemas.microsoft.com/office/drawing/2014/main" id="{59433889-5F4E-AFEA-9FB9-BAC5B24A6C64}"/>
              </a:ext>
            </a:extLst>
          </p:cNvPr>
          <p:cNvSpPr txBox="1"/>
          <p:nvPr/>
        </p:nvSpPr>
        <p:spPr>
          <a:xfrm>
            <a:off x="3050771" y="3672669"/>
            <a:ext cx="1851682" cy="615553"/>
          </a:xfrm>
          <a:prstGeom prst="rect">
            <a:avLst/>
          </a:prstGeom>
          <a:noFill/>
        </p:spPr>
        <p:txBody>
          <a:bodyPr wrap="square" rtlCol="0">
            <a:spAutoFit/>
          </a:bodyPr>
          <a:lstStyle/>
          <a:p>
            <a:pPr algn="just"/>
            <a:r>
              <a:rPr lang="fr-FR" dirty="0">
                <a:solidFill>
                  <a:srgbClr val="183845"/>
                </a:solidFill>
                <a:latin typeface="Dosis ExtraBold"/>
              </a:rPr>
              <a:t>+ 60 000</a:t>
            </a:r>
          </a:p>
          <a:p>
            <a:pPr algn="just"/>
            <a:r>
              <a:rPr lang="fr-FR" sz="1000" dirty="0">
                <a:solidFill>
                  <a:srgbClr val="183845"/>
                </a:solidFill>
                <a:latin typeface="Dosis"/>
              </a:rPr>
              <a:t>Nouveaux protecteurs familiaux en 2024</a:t>
            </a:r>
          </a:p>
        </p:txBody>
      </p:sp>
      <p:sp>
        <p:nvSpPr>
          <p:cNvPr id="89" name="ZoneTexte 88">
            <a:extLst>
              <a:ext uri="{FF2B5EF4-FFF2-40B4-BE49-F238E27FC236}">
                <a16:creationId xmlns:a16="http://schemas.microsoft.com/office/drawing/2014/main" id="{CA86D19A-6143-CE28-8675-1517727147CE}"/>
              </a:ext>
            </a:extLst>
          </p:cNvPr>
          <p:cNvSpPr txBox="1"/>
          <p:nvPr/>
        </p:nvSpPr>
        <p:spPr>
          <a:xfrm>
            <a:off x="3790801" y="4228630"/>
            <a:ext cx="1191973" cy="215444"/>
          </a:xfrm>
          <a:prstGeom prst="rect">
            <a:avLst/>
          </a:prstGeom>
          <a:noFill/>
        </p:spPr>
        <p:txBody>
          <a:bodyPr wrap="square">
            <a:spAutoFit/>
          </a:bodyPr>
          <a:lstStyle>
            <a:defPPr marR="0" lvl="0" algn="l" rtl="0">
              <a:lnSpc>
                <a:spcPct val="100000"/>
              </a:lnSpc>
              <a:spcBef>
                <a:spcPts val="0"/>
              </a:spcBef>
              <a:spcAft>
                <a:spcPts val="0"/>
              </a:spcAft>
            </a:defPPr>
            <a:lvl1pPr marL="0" indent="0" algn="ctr" defTabSz="914400" eaLnBrk="1" fontAlgn="auto" latinLnBrk="0" hangingPunct="1">
              <a:buSzPts val="1100"/>
              <a:buNone/>
              <a:tabLst/>
              <a:defRPr kumimoji="0" sz="1100" kern="0" spc="0" normalizeH="0" baseline="0">
                <a:ln>
                  <a:noFill/>
                </a:ln>
                <a:solidFill>
                  <a:srgbClr val="2B576E"/>
                </a:solidFill>
                <a:effectLst/>
                <a:uLnTx/>
                <a:uFill>
                  <a:noFill/>
                </a:uFill>
                <a:latin typeface="Dosis"/>
                <a:ea typeface="Dosis"/>
                <a:cs typeface="Dosis"/>
              </a:defRPr>
            </a:lvl1pPr>
          </a:lstStyle>
          <a:p>
            <a:pPr algn="r"/>
            <a:r>
              <a:rPr lang="fr-FR" sz="800" i="1" dirty="0">
                <a:solidFill>
                  <a:srgbClr val="183845"/>
                </a:solidFill>
              </a:rPr>
              <a:t>ministère de la Justice</a:t>
            </a:r>
            <a:endParaRPr lang="fr-FR" sz="800" i="1" dirty="0">
              <a:solidFill>
                <a:srgbClr val="183845"/>
              </a:solidFill>
              <a:highlight>
                <a:srgbClr val="FFFF00"/>
              </a:highlight>
            </a:endParaRPr>
          </a:p>
        </p:txBody>
      </p:sp>
      <p:sp>
        <p:nvSpPr>
          <p:cNvPr id="93" name="ZoneTexte 92">
            <a:extLst>
              <a:ext uri="{FF2B5EF4-FFF2-40B4-BE49-F238E27FC236}">
                <a16:creationId xmlns:a16="http://schemas.microsoft.com/office/drawing/2014/main" id="{BBAC682C-D663-559E-ABC4-C61A46AD0342}"/>
              </a:ext>
            </a:extLst>
          </p:cNvPr>
          <p:cNvSpPr txBox="1"/>
          <p:nvPr/>
        </p:nvSpPr>
        <p:spPr>
          <a:xfrm>
            <a:off x="3058804" y="2313471"/>
            <a:ext cx="1841255" cy="615553"/>
          </a:xfrm>
          <a:prstGeom prst="rect">
            <a:avLst/>
          </a:prstGeom>
          <a:noFill/>
        </p:spPr>
        <p:txBody>
          <a:bodyPr wrap="square" rtlCol="0">
            <a:spAutoFit/>
          </a:bodyPr>
          <a:lstStyle/>
          <a:p>
            <a:pPr algn="just"/>
            <a:r>
              <a:rPr lang="fr-FR" dirty="0">
                <a:solidFill>
                  <a:srgbClr val="183845"/>
                </a:solidFill>
                <a:latin typeface="Dosis ExtraBold"/>
              </a:rPr>
              <a:t>&gt; 800 000</a:t>
            </a:r>
          </a:p>
          <a:p>
            <a:pPr algn="just"/>
            <a:r>
              <a:rPr lang="fr-FR" sz="1000" dirty="0">
                <a:solidFill>
                  <a:srgbClr val="183845"/>
                </a:solidFill>
                <a:latin typeface="Dosis"/>
              </a:rPr>
              <a:t>Personnes protégées par une mesure de protection judiciaire</a:t>
            </a:r>
          </a:p>
        </p:txBody>
      </p:sp>
      <p:sp>
        <p:nvSpPr>
          <p:cNvPr id="94" name="ZoneTexte 93">
            <a:extLst>
              <a:ext uri="{FF2B5EF4-FFF2-40B4-BE49-F238E27FC236}">
                <a16:creationId xmlns:a16="http://schemas.microsoft.com/office/drawing/2014/main" id="{26CA1426-5B7B-FAEF-EC33-E53078AAFB63}"/>
              </a:ext>
            </a:extLst>
          </p:cNvPr>
          <p:cNvSpPr txBox="1"/>
          <p:nvPr/>
        </p:nvSpPr>
        <p:spPr>
          <a:xfrm>
            <a:off x="3058804" y="2842769"/>
            <a:ext cx="1841255" cy="215444"/>
          </a:xfrm>
          <a:prstGeom prst="rect">
            <a:avLst/>
          </a:prstGeom>
          <a:noFill/>
        </p:spPr>
        <p:txBody>
          <a:bodyPr wrap="square">
            <a:spAutoFit/>
          </a:bodyPr>
          <a:lstStyle>
            <a:defPPr marR="0" lvl="0" algn="l" rtl="0">
              <a:lnSpc>
                <a:spcPct val="100000"/>
              </a:lnSpc>
              <a:spcBef>
                <a:spcPts val="0"/>
              </a:spcBef>
              <a:spcAft>
                <a:spcPts val="0"/>
              </a:spcAft>
            </a:defPPr>
            <a:lvl1pPr marL="0" indent="0" algn="ctr" defTabSz="914400" eaLnBrk="1" fontAlgn="auto" latinLnBrk="0" hangingPunct="1">
              <a:buSzPts val="1100"/>
              <a:buNone/>
              <a:tabLst/>
              <a:defRPr kumimoji="0" sz="1100" kern="0" spc="0" normalizeH="0" baseline="0">
                <a:ln>
                  <a:noFill/>
                </a:ln>
                <a:solidFill>
                  <a:srgbClr val="2B576E"/>
                </a:solidFill>
                <a:effectLst/>
                <a:uLnTx/>
                <a:uFill>
                  <a:noFill/>
                </a:uFill>
                <a:latin typeface="Dosis"/>
                <a:ea typeface="Dosis"/>
                <a:cs typeface="Dosis"/>
              </a:defRPr>
            </a:lvl1pPr>
          </a:lstStyle>
          <a:p>
            <a:pPr algn="l"/>
            <a:r>
              <a:rPr lang="fr-FR" sz="800" i="1" dirty="0">
                <a:solidFill>
                  <a:srgbClr val="183845"/>
                </a:solidFill>
              </a:rPr>
              <a:t>Cour des Comptes, 2016</a:t>
            </a:r>
          </a:p>
        </p:txBody>
      </p:sp>
      <p:sp>
        <p:nvSpPr>
          <p:cNvPr id="97" name="ZoneTexte 96">
            <a:extLst>
              <a:ext uri="{FF2B5EF4-FFF2-40B4-BE49-F238E27FC236}">
                <a16:creationId xmlns:a16="http://schemas.microsoft.com/office/drawing/2014/main" id="{3D8F8059-7AC9-A110-F639-DEDC9F0A14AC}"/>
              </a:ext>
            </a:extLst>
          </p:cNvPr>
          <p:cNvSpPr txBox="1"/>
          <p:nvPr/>
        </p:nvSpPr>
        <p:spPr>
          <a:xfrm>
            <a:off x="3063647" y="6335419"/>
            <a:ext cx="1933864" cy="553998"/>
          </a:xfrm>
          <a:prstGeom prst="rect">
            <a:avLst/>
          </a:prstGeom>
          <a:noFill/>
        </p:spPr>
        <p:txBody>
          <a:bodyPr wrap="square" rtlCol="0">
            <a:spAutoFit/>
          </a:bodyPr>
          <a:lstStyle/>
          <a:p>
            <a:r>
              <a:rPr lang="fr-FR" sz="1000" dirty="0">
                <a:solidFill>
                  <a:srgbClr val="183845"/>
                </a:solidFill>
                <a:latin typeface="Dosis"/>
              </a:rPr>
              <a:t>La peur « de mal faire » est la première crainte au fait d’être désigné comme protecteur familial</a:t>
            </a:r>
          </a:p>
        </p:txBody>
      </p:sp>
      <p:cxnSp>
        <p:nvCxnSpPr>
          <p:cNvPr id="99" name="Connecteur droit 98">
            <a:extLst>
              <a:ext uri="{FF2B5EF4-FFF2-40B4-BE49-F238E27FC236}">
                <a16:creationId xmlns:a16="http://schemas.microsoft.com/office/drawing/2014/main" id="{D700A927-7A54-45B5-9DB7-706E846F3E58}"/>
              </a:ext>
            </a:extLst>
          </p:cNvPr>
          <p:cNvCxnSpPr/>
          <p:nvPr/>
        </p:nvCxnSpPr>
        <p:spPr>
          <a:xfrm>
            <a:off x="981666" y="6247738"/>
            <a:ext cx="1778126" cy="0"/>
          </a:xfrm>
          <a:prstGeom prst="line">
            <a:avLst/>
          </a:prstGeom>
          <a:ln w="3175">
            <a:solidFill>
              <a:srgbClr val="2A566E"/>
            </a:solidFill>
          </a:ln>
        </p:spPr>
        <p:style>
          <a:lnRef idx="1">
            <a:schemeClr val="accent1"/>
          </a:lnRef>
          <a:fillRef idx="0">
            <a:schemeClr val="accent1"/>
          </a:fillRef>
          <a:effectRef idx="0">
            <a:schemeClr val="accent1"/>
          </a:effectRef>
          <a:fontRef idx="minor">
            <a:schemeClr val="tx1"/>
          </a:fontRef>
        </p:style>
      </p:cxnSp>
      <p:sp>
        <p:nvSpPr>
          <p:cNvPr id="100" name="ZoneTexte 99">
            <a:extLst>
              <a:ext uri="{FF2B5EF4-FFF2-40B4-BE49-F238E27FC236}">
                <a16:creationId xmlns:a16="http://schemas.microsoft.com/office/drawing/2014/main" id="{8E4FCCF7-F23F-8E51-F910-212CE36C429A}"/>
              </a:ext>
            </a:extLst>
          </p:cNvPr>
          <p:cNvSpPr txBox="1"/>
          <p:nvPr/>
        </p:nvSpPr>
        <p:spPr>
          <a:xfrm>
            <a:off x="898954" y="6307982"/>
            <a:ext cx="1933864" cy="707886"/>
          </a:xfrm>
          <a:prstGeom prst="rect">
            <a:avLst/>
          </a:prstGeom>
          <a:noFill/>
        </p:spPr>
        <p:txBody>
          <a:bodyPr wrap="square" rtlCol="0">
            <a:spAutoFit/>
          </a:bodyPr>
          <a:lstStyle/>
          <a:p>
            <a:r>
              <a:rPr lang="fr-FR" sz="1000" i="1" dirty="0">
                <a:solidFill>
                  <a:srgbClr val="183845"/>
                </a:solidFill>
                <a:latin typeface="Dosis"/>
              </a:rPr>
              <a:t>«la situation d’</a:t>
            </a:r>
            <a:r>
              <a:rPr lang="fr-FR" sz="1000" i="1" dirty="0" err="1">
                <a:solidFill>
                  <a:srgbClr val="183845"/>
                </a:solidFill>
                <a:latin typeface="Dosis"/>
              </a:rPr>
              <a:t>aidance</a:t>
            </a:r>
            <a:r>
              <a:rPr lang="fr-FR" sz="1000" i="1" dirty="0">
                <a:solidFill>
                  <a:srgbClr val="183845"/>
                </a:solidFill>
                <a:latin typeface="Dosis"/>
              </a:rPr>
              <a:t> peut affecter les sphères personnelle, familiale, sociale, scolaire et professionnelle, </a:t>
            </a:r>
            <a:r>
              <a:rPr lang="fr-FR" sz="1000" i="1" dirty="0" err="1">
                <a:solidFill>
                  <a:srgbClr val="183845"/>
                </a:solidFill>
                <a:latin typeface="Dosis"/>
              </a:rPr>
              <a:t>etc</a:t>
            </a:r>
            <a:r>
              <a:rPr lang="fr-FR" sz="1000" i="1" dirty="0">
                <a:solidFill>
                  <a:srgbClr val="183845"/>
                </a:solidFill>
                <a:latin typeface="Dosis"/>
              </a:rPr>
              <a:t> »</a:t>
            </a:r>
          </a:p>
        </p:txBody>
      </p:sp>
      <p:sp>
        <p:nvSpPr>
          <p:cNvPr id="101" name="ZoneTexte 100">
            <a:extLst>
              <a:ext uri="{FF2B5EF4-FFF2-40B4-BE49-F238E27FC236}">
                <a16:creationId xmlns:a16="http://schemas.microsoft.com/office/drawing/2014/main" id="{BC2317A4-CFBB-B773-852B-6930911C2D43}"/>
              </a:ext>
            </a:extLst>
          </p:cNvPr>
          <p:cNvSpPr txBox="1"/>
          <p:nvPr/>
        </p:nvSpPr>
        <p:spPr>
          <a:xfrm>
            <a:off x="898953" y="7005743"/>
            <a:ext cx="1841255" cy="215444"/>
          </a:xfrm>
          <a:prstGeom prst="rect">
            <a:avLst/>
          </a:prstGeom>
          <a:noFill/>
        </p:spPr>
        <p:txBody>
          <a:bodyPr wrap="square">
            <a:spAutoFit/>
          </a:bodyPr>
          <a:lstStyle>
            <a:defPPr marR="0" lvl="0" algn="l" rtl="0">
              <a:lnSpc>
                <a:spcPct val="100000"/>
              </a:lnSpc>
              <a:spcBef>
                <a:spcPts val="0"/>
              </a:spcBef>
              <a:spcAft>
                <a:spcPts val="0"/>
              </a:spcAft>
            </a:defPPr>
            <a:lvl1pPr marL="0" indent="0" algn="ctr" defTabSz="914400" eaLnBrk="1" fontAlgn="auto" latinLnBrk="0" hangingPunct="1">
              <a:buSzPts val="1100"/>
              <a:buNone/>
              <a:tabLst/>
              <a:defRPr kumimoji="0" sz="1100" kern="0" spc="0" normalizeH="0" baseline="0">
                <a:ln>
                  <a:noFill/>
                </a:ln>
                <a:solidFill>
                  <a:srgbClr val="2B576E"/>
                </a:solidFill>
                <a:effectLst/>
                <a:uLnTx/>
                <a:uFill>
                  <a:noFill/>
                </a:uFill>
                <a:latin typeface="Dosis"/>
                <a:ea typeface="Dosis"/>
                <a:cs typeface="Dosis"/>
              </a:defRPr>
            </a:lvl1pPr>
          </a:lstStyle>
          <a:p>
            <a:pPr algn="l"/>
            <a:r>
              <a:rPr lang="fr-FR" sz="800" i="1" dirty="0">
                <a:solidFill>
                  <a:srgbClr val="183845"/>
                </a:solidFill>
              </a:rPr>
              <a:t>HAS, Le répit des aidants, mai 2024</a:t>
            </a:r>
          </a:p>
        </p:txBody>
      </p:sp>
      <p:sp>
        <p:nvSpPr>
          <p:cNvPr id="102" name="Google Shape;201;p8">
            <a:extLst>
              <a:ext uri="{FF2B5EF4-FFF2-40B4-BE49-F238E27FC236}">
                <a16:creationId xmlns:a16="http://schemas.microsoft.com/office/drawing/2014/main" id="{53B48B92-6CB9-0E1A-26C3-C20BBEEFABB8}"/>
              </a:ext>
            </a:extLst>
          </p:cNvPr>
          <p:cNvSpPr/>
          <p:nvPr/>
        </p:nvSpPr>
        <p:spPr>
          <a:xfrm>
            <a:off x="1377375" y="716875"/>
            <a:ext cx="3114300" cy="801334"/>
          </a:xfrm>
          <a:prstGeom prst="roundRect">
            <a:avLst>
              <a:gd name="adj" fmla="val 50000"/>
            </a:avLst>
          </a:prstGeom>
          <a:solidFill>
            <a:srgbClr val="2A566E"/>
          </a:solidFill>
          <a:ln>
            <a:noFill/>
          </a:ln>
        </p:spPr>
        <p:txBody>
          <a:bodyPr spcFirstLastPara="1" wrap="square" lIns="198000" tIns="91425" rIns="91425" bIns="91425" anchor="ctr" anchorCtr="0">
            <a:noAutofit/>
          </a:bodyPr>
          <a:lstStyle/>
          <a:p>
            <a:pPr marL="179999" marR="179999" lvl="0" indent="0" algn="ctr" rtl="0">
              <a:lnSpc>
                <a:spcPct val="100000"/>
              </a:lnSpc>
              <a:spcBef>
                <a:spcPts val="0"/>
              </a:spcBef>
              <a:spcAft>
                <a:spcPts val="0"/>
              </a:spcAft>
              <a:buClr>
                <a:srgbClr val="000000"/>
              </a:buClr>
              <a:buSzPts val="2700"/>
              <a:buFont typeface="Arial"/>
              <a:buNone/>
            </a:pPr>
            <a:r>
              <a:rPr lang="fr-FR" sz="2100" b="0" i="0" u="none" strike="noStrike" cap="none" dirty="0">
                <a:solidFill>
                  <a:srgbClr val="FFFFFF"/>
                </a:solidFill>
                <a:latin typeface="Dosis ExtraBold"/>
                <a:ea typeface="Dosis ExtraBold"/>
                <a:cs typeface="Dosis ExtraBold"/>
                <a:sym typeface="Dosis ExtraBold"/>
              </a:rPr>
              <a:t>CONTEXTE</a:t>
            </a:r>
          </a:p>
          <a:p>
            <a:pPr marL="179999" marR="179999" lvl="0" indent="0" algn="ctr" rtl="0">
              <a:lnSpc>
                <a:spcPct val="100000"/>
              </a:lnSpc>
              <a:spcBef>
                <a:spcPts val="0"/>
              </a:spcBef>
              <a:spcAft>
                <a:spcPts val="0"/>
              </a:spcAft>
              <a:buClr>
                <a:srgbClr val="000000"/>
              </a:buClr>
              <a:buSzPts val="1900"/>
              <a:buFont typeface="Arial"/>
              <a:buNone/>
            </a:pPr>
            <a:r>
              <a:rPr lang="fr-FR" b="0" i="0" u="none" strike="noStrike" cap="none" dirty="0">
                <a:solidFill>
                  <a:srgbClr val="FFFFFF"/>
                </a:solidFill>
                <a:latin typeface="Dosis Medium"/>
                <a:ea typeface="Dosis Medium"/>
                <a:cs typeface="Dosis Medium"/>
                <a:sym typeface="Dosis Medium"/>
              </a:rPr>
              <a:t>Quelques chiffres pour se situer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p:nvPr/>
        </p:nvSpPr>
        <p:spPr>
          <a:xfrm>
            <a:off x="1129913" y="2134788"/>
            <a:ext cx="3290400" cy="3290400"/>
          </a:xfrm>
          <a:prstGeom prst="ellipse">
            <a:avLst/>
          </a:prstGeom>
          <a:solidFill>
            <a:srgbClr val="2B576E"/>
          </a:solidFill>
          <a:ln w="114300" cap="flat" cmpd="sng">
            <a:solidFill>
              <a:schemeClr val="lt1"/>
            </a:solidFill>
            <a:prstDash val="solid"/>
            <a:round/>
            <a:headEnd type="none" w="sm" len="sm"/>
            <a:tailEnd type="none" w="sm" len="sm"/>
          </a:ln>
        </p:spPr>
        <p:txBody>
          <a:bodyPr spcFirstLastPara="1" wrap="square" lIns="0" tIns="90000" rIns="0"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 sz="3100" dirty="0">
                <a:solidFill>
                  <a:schemeClr val="lt1"/>
                </a:solidFill>
                <a:latin typeface="Dosis ExtraBold"/>
                <a:ea typeface="Dosis ExtraBold"/>
                <a:cs typeface="Dosis ExtraBold"/>
                <a:sym typeface="Dosis ExtraBold"/>
              </a:rPr>
              <a:t>Information et orientation </a:t>
            </a:r>
            <a:r>
              <a:rPr lang="fr" sz="3100" b="0" i="0" u="none" strike="noStrike" cap="none" dirty="0">
                <a:solidFill>
                  <a:schemeClr val="lt1"/>
                </a:solidFill>
                <a:latin typeface="Dosis ExtraBold"/>
                <a:ea typeface="Dosis ExtraBold"/>
                <a:cs typeface="Dosis ExtraBold"/>
                <a:sym typeface="Dosis ExtraBold"/>
              </a:rPr>
              <a:t> des </a:t>
            </a:r>
            <a:r>
              <a:rPr lang="fr" sz="3100" b="0" i="0" u="none" strike="noStrike" cap="none" dirty="0">
                <a:solidFill>
                  <a:schemeClr val="lt1"/>
                </a:solidFill>
                <a:latin typeface="Dosis ExtraBold"/>
                <a:ea typeface="Dosis ExtraBold"/>
                <a:cs typeface="Dosis ExtraBold"/>
                <a:sym typeface="Dosi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aidants</a:t>
            </a:r>
            <a:endParaRPr sz="3100" b="0" i="0" u="none" strike="noStrike" cap="none" dirty="0">
              <a:solidFill>
                <a:schemeClr val="lt1"/>
              </a:solidFill>
              <a:latin typeface="Dosis Medium"/>
              <a:ea typeface="Dosis Medium"/>
              <a:cs typeface="Dosis Medium"/>
              <a:sym typeface="Dosis Medium"/>
            </a:endParaRPr>
          </a:p>
        </p:txBody>
      </p:sp>
      <p:grpSp>
        <p:nvGrpSpPr>
          <p:cNvPr id="117" name="Google Shape;117;p6"/>
          <p:cNvGrpSpPr/>
          <p:nvPr/>
        </p:nvGrpSpPr>
        <p:grpSpPr>
          <a:xfrm>
            <a:off x="1129925" y="2134788"/>
            <a:ext cx="925800" cy="925800"/>
            <a:chOff x="1129925" y="2134788"/>
            <a:chExt cx="925800" cy="925800"/>
          </a:xfrm>
        </p:grpSpPr>
        <p:sp>
          <p:nvSpPr>
            <p:cNvPr id="118" name="Google Shape;118;p6"/>
            <p:cNvSpPr/>
            <p:nvPr/>
          </p:nvSpPr>
          <p:spPr>
            <a:xfrm>
              <a:off x="1129925" y="2134788"/>
              <a:ext cx="925800" cy="925800"/>
            </a:xfrm>
            <a:prstGeom prst="ellipse">
              <a:avLst/>
            </a:prstGeom>
            <a:solidFill>
              <a:srgbClr val="28AFB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6"/>
            <p:cNvGrpSpPr/>
            <p:nvPr/>
          </p:nvGrpSpPr>
          <p:grpSpPr>
            <a:xfrm>
              <a:off x="1251647" y="2413350"/>
              <a:ext cx="682346" cy="368702"/>
              <a:chOff x="2137658" y="4825402"/>
              <a:chExt cx="566921" cy="306333"/>
            </a:xfrm>
          </p:grpSpPr>
          <p:sp>
            <p:nvSpPr>
              <p:cNvPr id="120" name="Google Shape;120;p6"/>
              <p:cNvSpPr/>
              <p:nvPr/>
            </p:nvSpPr>
            <p:spPr>
              <a:xfrm>
                <a:off x="2334890" y="4825402"/>
                <a:ext cx="369689" cy="232185"/>
              </a:xfrm>
              <a:custGeom>
                <a:avLst/>
                <a:gdLst/>
                <a:ahLst/>
                <a:cxnLst/>
                <a:rect l="l" t="t" r="r" b="b"/>
                <a:pathLst>
                  <a:path w="27203" h="17085" fill="none" extrusionOk="0">
                    <a:moveTo>
                      <a:pt x="27202" y="3390"/>
                    </a:moveTo>
                    <a:cubicBezTo>
                      <a:pt x="23031" y="3390"/>
                      <a:pt x="23031" y="3390"/>
                      <a:pt x="23031" y="3390"/>
                    </a:cubicBezTo>
                    <a:cubicBezTo>
                      <a:pt x="13297" y="262"/>
                      <a:pt x="13297" y="262"/>
                      <a:pt x="13297" y="262"/>
                    </a:cubicBezTo>
                    <a:cubicBezTo>
                      <a:pt x="12254" y="-86"/>
                      <a:pt x="11212" y="-86"/>
                      <a:pt x="10169" y="262"/>
                    </a:cubicBezTo>
                    <a:cubicBezTo>
                      <a:pt x="6692" y="957"/>
                      <a:pt x="6692" y="957"/>
                      <a:pt x="6692" y="957"/>
                    </a:cubicBezTo>
                    <a:cubicBezTo>
                      <a:pt x="5650" y="1304"/>
                      <a:pt x="4607" y="2000"/>
                      <a:pt x="3911" y="2695"/>
                    </a:cubicBezTo>
                    <a:cubicBezTo>
                      <a:pt x="783" y="5476"/>
                      <a:pt x="783" y="5476"/>
                      <a:pt x="783" y="5476"/>
                    </a:cubicBezTo>
                    <a:cubicBezTo>
                      <a:pt x="-260" y="6866"/>
                      <a:pt x="-260" y="8257"/>
                      <a:pt x="783" y="9300"/>
                    </a:cubicBezTo>
                    <a:cubicBezTo>
                      <a:pt x="1130" y="9647"/>
                      <a:pt x="1130" y="9647"/>
                      <a:pt x="1130" y="9647"/>
                    </a:cubicBezTo>
                    <a:cubicBezTo>
                      <a:pt x="2173" y="10690"/>
                      <a:pt x="3911" y="10690"/>
                      <a:pt x="4954" y="9647"/>
                    </a:cubicBezTo>
                    <a:cubicBezTo>
                      <a:pt x="5997" y="8257"/>
                      <a:pt x="7388" y="6866"/>
                      <a:pt x="7388" y="6866"/>
                    </a:cubicBezTo>
                    <a:cubicBezTo>
                      <a:pt x="8083" y="6519"/>
                      <a:pt x="8431" y="6171"/>
                      <a:pt x="9126" y="6171"/>
                    </a:cubicBezTo>
                    <a:cubicBezTo>
                      <a:pt x="10864" y="6171"/>
                      <a:pt x="10864" y="6171"/>
                      <a:pt x="10864" y="6171"/>
                    </a:cubicBezTo>
                    <a:cubicBezTo>
                      <a:pt x="11907" y="6171"/>
                      <a:pt x="12602" y="6519"/>
                      <a:pt x="13297" y="6866"/>
                    </a:cubicBezTo>
                    <a:cubicBezTo>
                      <a:pt x="22683" y="13819"/>
                      <a:pt x="22683" y="13819"/>
                      <a:pt x="22683" y="13819"/>
                    </a:cubicBezTo>
                    <a:cubicBezTo>
                      <a:pt x="23379" y="14514"/>
                      <a:pt x="23726" y="15557"/>
                      <a:pt x="23031" y="16252"/>
                    </a:cubicBezTo>
                    <a:cubicBezTo>
                      <a:pt x="23031" y="16252"/>
                      <a:pt x="23031" y="16252"/>
                      <a:pt x="23031" y="16252"/>
                    </a:cubicBezTo>
                    <a:cubicBezTo>
                      <a:pt x="22336" y="17295"/>
                      <a:pt x="21293" y="17295"/>
                      <a:pt x="20598" y="16600"/>
                    </a:cubicBezTo>
                    <a:cubicBezTo>
                      <a:pt x="15035" y="12776"/>
                      <a:pt x="15035" y="12776"/>
                      <a:pt x="15035" y="12776"/>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1" name="Google Shape;121;p6"/>
              <p:cNvSpPr/>
              <p:nvPr/>
            </p:nvSpPr>
            <p:spPr>
              <a:xfrm>
                <a:off x="2137658" y="4834861"/>
                <a:ext cx="269286" cy="46070"/>
              </a:xfrm>
              <a:custGeom>
                <a:avLst/>
                <a:gdLst/>
                <a:ahLst/>
                <a:cxnLst/>
                <a:rect l="l" t="t" r="r" b="b"/>
                <a:pathLst>
                  <a:path w="19815" h="3390" fill="none" extrusionOk="0">
                    <a:moveTo>
                      <a:pt x="0" y="3389"/>
                    </a:moveTo>
                    <a:cubicBezTo>
                      <a:pt x="4172" y="3389"/>
                      <a:pt x="4172" y="3389"/>
                      <a:pt x="4172" y="3389"/>
                    </a:cubicBezTo>
                    <a:cubicBezTo>
                      <a:pt x="13905" y="261"/>
                      <a:pt x="13905" y="261"/>
                      <a:pt x="13905" y="261"/>
                    </a:cubicBezTo>
                    <a:cubicBezTo>
                      <a:pt x="14948" y="-87"/>
                      <a:pt x="15991" y="-87"/>
                      <a:pt x="17034" y="261"/>
                    </a:cubicBezTo>
                    <a:cubicBezTo>
                      <a:pt x="19815" y="956"/>
                      <a:pt x="19815" y="956"/>
                      <a:pt x="19815" y="956"/>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2" name="Google Shape;122;p6"/>
              <p:cNvSpPr/>
              <p:nvPr/>
            </p:nvSpPr>
            <p:spPr>
              <a:xfrm>
                <a:off x="2520312" y="5003744"/>
                <a:ext cx="90210" cy="82192"/>
              </a:xfrm>
              <a:custGeom>
                <a:avLst/>
                <a:gdLst/>
                <a:ahLst/>
                <a:cxnLst/>
                <a:rect l="l" t="t" r="r" b="b"/>
                <a:pathLst>
                  <a:path w="6638" h="6048" fill="none" extrusionOk="0">
                    <a:moveTo>
                      <a:pt x="2087" y="1"/>
                    </a:moveTo>
                    <a:cubicBezTo>
                      <a:pt x="5911" y="2782"/>
                      <a:pt x="5911" y="2782"/>
                      <a:pt x="5911" y="2782"/>
                    </a:cubicBezTo>
                    <a:cubicBezTo>
                      <a:pt x="6606" y="3477"/>
                      <a:pt x="6954" y="4520"/>
                      <a:pt x="6258" y="5215"/>
                    </a:cubicBezTo>
                    <a:cubicBezTo>
                      <a:pt x="6258" y="5215"/>
                      <a:pt x="6258" y="5215"/>
                      <a:pt x="6258" y="5215"/>
                    </a:cubicBezTo>
                    <a:cubicBezTo>
                      <a:pt x="5911" y="6258"/>
                      <a:pt x="4520" y="6258"/>
                      <a:pt x="3825" y="5563"/>
                    </a:cubicBezTo>
                    <a:cubicBezTo>
                      <a:pt x="1" y="2782"/>
                      <a:pt x="1" y="2782"/>
                      <a:pt x="1" y="2782"/>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3" name="Google Shape;123;p6"/>
              <p:cNvSpPr/>
              <p:nvPr/>
            </p:nvSpPr>
            <p:spPr>
              <a:xfrm>
                <a:off x="2482518" y="5041538"/>
                <a:ext cx="85481" cy="71307"/>
              </a:xfrm>
              <a:custGeom>
                <a:avLst/>
                <a:gdLst/>
                <a:ahLst/>
                <a:cxnLst/>
                <a:rect l="l" t="t" r="r" b="b"/>
                <a:pathLst>
                  <a:path w="6290" h="5247" fill="none" extrusionOk="0">
                    <a:moveTo>
                      <a:pt x="2782" y="1"/>
                    </a:moveTo>
                    <a:cubicBezTo>
                      <a:pt x="5563" y="2086"/>
                      <a:pt x="5563" y="2086"/>
                      <a:pt x="5563" y="2086"/>
                    </a:cubicBezTo>
                    <a:cubicBezTo>
                      <a:pt x="6258" y="2782"/>
                      <a:pt x="6606" y="3824"/>
                      <a:pt x="5911" y="4520"/>
                    </a:cubicBezTo>
                    <a:cubicBezTo>
                      <a:pt x="5911" y="4520"/>
                      <a:pt x="5911" y="4520"/>
                      <a:pt x="5911" y="4520"/>
                    </a:cubicBezTo>
                    <a:cubicBezTo>
                      <a:pt x="5215" y="5215"/>
                      <a:pt x="4172" y="5563"/>
                      <a:pt x="3477" y="4867"/>
                    </a:cubicBezTo>
                    <a:cubicBezTo>
                      <a:pt x="1" y="2434"/>
                      <a:pt x="1" y="2434"/>
                      <a:pt x="1" y="2434"/>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4" name="Google Shape;124;p6"/>
              <p:cNvSpPr/>
              <p:nvPr/>
            </p:nvSpPr>
            <p:spPr>
              <a:xfrm>
                <a:off x="2440009" y="5079332"/>
                <a:ext cx="71307" cy="52403"/>
              </a:xfrm>
              <a:custGeom>
                <a:avLst/>
                <a:gdLst/>
                <a:ahLst/>
                <a:cxnLst/>
                <a:rect l="l" t="t" r="r" b="b"/>
                <a:pathLst>
                  <a:path w="5247" h="3856" fill="none" extrusionOk="0">
                    <a:moveTo>
                      <a:pt x="3477" y="1"/>
                    </a:moveTo>
                    <a:cubicBezTo>
                      <a:pt x="4519" y="696"/>
                      <a:pt x="4519" y="696"/>
                      <a:pt x="4519" y="696"/>
                    </a:cubicBezTo>
                    <a:cubicBezTo>
                      <a:pt x="5215" y="1043"/>
                      <a:pt x="5562" y="2434"/>
                      <a:pt x="4867" y="3129"/>
                    </a:cubicBezTo>
                    <a:cubicBezTo>
                      <a:pt x="4867" y="3129"/>
                      <a:pt x="4867" y="3129"/>
                      <a:pt x="4867" y="3129"/>
                    </a:cubicBezTo>
                    <a:cubicBezTo>
                      <a:pt x="4172" y="3824"/>
                      <a:pt x="3129" y="4172"/>
                      <a:pt x="2434" y="3477"/>
                    </a:cubicBezTo>
                    <a:cubicBezTo>
                      <a:pt x="0" y="1739"/>
                      <a:pt x="0" y="1739"/>
                      <a:pt x="0" y="1739"/>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5" name="Google Shape;125;p6"/>
              <p:cNvSpPr/>
              <p:nvPr/>
            </p:nvSpPr>
            <p:spPr>
              <a:xfrm>
                <a:off x="2482518" y="5074602"/>
                <a:ext cx="14" cy="14"/>
              </a:xfrm>
              <a:custGeom>
                <a:avLst/>
                <a:gdLst/>
                <a:ahLst/>
                <a:cxnLst/>
                <a:rect l="l" t="t" r="r" b="b"/>
                <a:pathLst>
                  <a:path w="1" h="1" fill="none" extrusionOk="0">
                    <a:moveTo>
                      <a:pt x="1" y="1"/>
                    </a:moveTo>
                    <a:lnTo>
                      <a:pt x="1" y="1"/>
                    </a:ln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6" name="Google Shape;126;p6"/>
              <p:cNvSpPr/>
              <p:nvPr/>
            </p:nvSpPr>
            <p:spPr>
              <a:xfrm>
                <a:off x="2258636" y="5011422"/>
                <a:ext cx="53015" cy="64974"/>
              </a:xfrm>
              <a:custGeom>
                <a:avLst/>
                <a:gdLst/>
                <a:ahLst/>
                <a:cxnLst/>
                <a:rect l="l" t="t" r="r" b="b"/>
                <a:pathLst>
                  <a:path w="3901" h="4781" fill="none" extrusionOk="0">
                    <a:moveTo>
                      <a:pt x="832" y="4650"/>
                    </a:moveTo>
                    <a:cubicBezTo>
                      <a:pt x="832" y="4650"/>
                      <a:pt x="832" y="4650"/>
                      <a:pt x="832" y="4650"/>
                    </a:cubicBezTo>
                    <a:cubicBezTo>
                      <a:pt x="136" y="4302"/>
                      <a:pt x="-211" y="3259"/>
                      <a:pt x="136" y="2217"/>
                    </a:cubicBezTo>
                    <a:cubicBezTo>
                      <a:pt x="484" y="1174"/>
                      <a:pt x="484" y="1174"/>
                      <a:pt x="484" y="1174"/>
                    </a:cubicBezTo>
                    <a:cubicBezTo>
                      <a:pt x="832" y="131"/>
                      <a:pt x="1875" y="-217"/>
                      <a:pt x="2917" y="131"/>
                    </a:cubicBezTo>
                    <a:cubicBezTo>
                      <a:pt x="2917" y="131"/>
                      <a:pt x="2917" y="131"/>
                      <a:pt x="2917" y="131"/>
                    </a:cubicBezTo>
                    <a:cubicBezTo>
                      <a:pt x="3613" y="478"/>
                      <a:pt x="4308" y="1521"/>
                      <a:pt x="3613" y="2564"/>
                    </a:cubicBezTo>
                    <a:cubicBezTo>
                      <a:pt x="3265" y="3607"/>
                      <a:pt x="3265" y="3607"/>
                      <a:pt x="3265" y="3607"/>
                    </a:cubicBezTo>
                    <a:cubicBezTo>
                      <a:pt x="2917" y="4650"/>
                      <a:pt x="1875" y="4998"/>
                      <a:pt x="832" y="4650"/>
                    </a:cubicBezTo>
                    <a:close/>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7" name="Google Shape;127;p6"/>
              <p:cNvSpPr/>
              <p:nvPr/>
            </p:nvSpPr>
            <p:spPr>
              <a:xfrm>
                <a:off x="2390908" y="5063907"/>
                <a:ext cx="53028" cy="64539"/>
              </a:xfrm>
              <a:custGeom>
                <a:avLst/>
                <a:gdLst/>
                <a:ahLst/>
                <a:cxnLst/>
                <a:rect l="l" t="t" r="r" b="b"/>
                <a:pathLst>
                  <a:path w="3902" h="4749" fill="none" extrusionOk="0">
                    <a:moveTo>
                      <a:pt x="832" y="4612"/>
                    </a:moveTo>
                    <a:cubicBezTo>
                      <a:pt x="832" y="4612"/>
                      <a:pt x="832" y="4612"/>
                      <a:pt x="832" y="4612"/>
                    </a:cubicBezTo>
                    <a:cubicBezTo>
                      <a:pt x="137" y="4264"/>
                      <a:pt x="-211" y="3221"/>
                      <a:pt x="137" y="2526"/>
                    </a:cubicBezTo>
                    <a:cubicBezTo>
                      <a:pt x="485" y="1136"/>
                      <a:pt x="485" y="1136"/>
                      <a:pt x="485" y="1136"/>
                    </a:cubicBezTo>
                    <a:cubicBezTo>
                      <a:pt x="832" y="440"/>
                      <a:pt x="1875" y="-255"/>
                      <a:pt x="2918" y="93"/>
                    </a:cubicBezTo>
                    <a:cubicBezTo>
                      <a:pt x="2918" y="93"/>
                      <a:pt x="2918" y="93"/>
                      <a:pt x="2918" y="93"/>
                    </a:cubicBezTo>
                    <a:cubicBezTo>
                      <a:pt x="3613" y="788"/>
                      <a:pt x="4309" y="1483"/>
                      <a:pt x="3613" y="2526"/>
                    </a:cubicBezTo>
                    <a:cubicBezTo>
                      <a:pt x="3266" y="3917"/>
                      <a:pt x="3266" y="3917"/>
                      <a:pt x="3266" y="3917"/>
                    </a:cubicBezTo>
                    <a:cubicBezTo>
                      <a:pt x="2918" y="4612"/>
                      <a:pt x="1875" y="4959"/>
                      <a:pt x="832" y="4612"/>
                    </a:cubicBezTo>
                    <a:close/>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8" name="Google Shape;128;p6"/>
              <p:cNvSpPr/>
              <p:nvPr/>
            </p:nvSpPr>
            <p:spPr>
              <a:xfrm>
                <a:off x="2296512" y="5020867"/>
                <a:ext cx="64457" cy="83877"/>
              </a:xfrm>
              <a:custGeom>
                <a:avLst/>
                <a:gdLst/>
                <a:ahLst/>
                <a:cxnLst/>
                <a:rect l="l" t="t" r="r" b="b"/>
                <a:pathLst>
                  <a:path w="4743" h="6172" fill="none" extrusionOk="0">
                    <a:moveTo>
                      <a:pt x="1173" y="6041"/>
                    </a:moveTo>
                    <a:cubicBezTo>
                      <a:pt x="1173" y="6041"/>
                      <a:pt x="1173" y="6041"/>
                      <a:pt x="1173" y="6041"/>
                    </a:cubicBezTo>
                    <a:cubicBezTo>
                      <a:pt x="130" y="5693"/>
                      <a:pt x="-217" y="4650"/>
                      <a:pt x="130" y="3607"/>
                    </a:cubicBezTo>
                    <a:cubicBezTo>
                      <a:pt x="1173" y="1174"/>
                      <a:pt x="1173" y="1174"/>
                      <a:pt x="1173" y="1174"/>
                    </a:cubicBezTo>
                    <a:cubicBezTo>
                      <a:pt x="1521" y="131"/>
                      <a:pt x="2564" y="-217"/>
                      <a:pt x="3607" y="131"/>
                    </a:cubicBezTo>
                    <a:cubicBezTo>
                      <a:pt x="3607" y="131"/>
                      <a:pt x="3607" y="131"/>
                      <a:pt x="3607" y="131"/>
                    </a:cubicBezTo>
                    <a:cubicBezTo>
                      <a:pt x="4302" y="479"/>
                      <a:pt x="4997" y="1522"/>
                      <a:pt x="4650" y="2564"/>
                    </a:cubicBezTo>
                    <a:cubicBezTo>
                      <a:pt x="3259" y="4998"/>
                      <a:pt x="3259" y="4998"/>
                      <a:pt x="3259" y="4998"/>
                    </a:cubicBezTo>
                    <a:cubicBezTo>
                      <a:pt x="2911" y="6041"/>
                      <a:pt x="1869" y="6388"/>
                      <a:pt x="1173" y="6041"/>
                    </a:cubicBezTo>
                    <a:close/>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29" name="Google Shape;129;p6"/>
              <p:cNvSpPr/>
              <p:nvPr/>
            </p:nvSpPr>
            <p:spPr>
              <a:xfrm>
                <a:off x="2339538" y="5039771"/>
                <a:ext cx="64457" cy="83864"/>
              </a:xfrm>
              <a:custGeom>
                <a:avLst/>
                <a:gdLst/>
                <a:ahLst/>
                <a:cxnLst/>
                <a:rect l="l" t="t" r="r" b="b"/>
                <a:pathLst>
                  <a:path w="4743" h="6171" fill="none" extrusionOk="0">
                    <a:moveTo>
                      <a:pt x="1136" y="6040"/>
                    </a:moveTo>
                    <a:cubicBezTo>
                      <a:pt x="1136" y="6040"/>
                      <a:pt x="1136" y="6040"/>
                      <a:pt x="1136" y="6040"/>
                    </a:cubicBezTo>
                    <a:cubicBezTo>
                      <a:pt x="441" y="5693"/>
                      <a:pt x="-255" y="4650"/>
                      <a:pt x="93" y="3607"/>
                    </a:cubicBezTo>
                    <a:cubicBezTo>
                      <a:pt x="1484" y="1173"/>
                      <a:pt x="1484" y="1173"/>
                      <a:pt x="1484" y="1173"/>
                    </a:cubicBezTo>
                    <a:cubicBezTo>
                      <a:pt x="1831" y="131"/>
                      <a:pt x="2874" y="-217"/>
                      <a:pt x="3569" y="131"/>
                    </a:cubicBezTo>
                    <a:cubicBezTo>
                      <a:pt x="3569" y="131"/>
                      <a:pt x="3569" y="131"/>
                      <a:pt x="3569" y="131"/>
                    </a:cubicBezTo>
                    <a:cubicBezTo>
                      <a:pt x="4612" y="478"/>
                      <a:pt x="4960" y="1521"/>
                      <a:pt x="4612" y="2564"/>
                    </a:cubicBezTo>
                    <a:cubicBezTo>
                      <a:pt x="3569" y="4997"/>
                      <a:pt x="3569" y="4997"/>
                      <a:pt x="3569" y="4997"/>
                    </a:cubicBezTo>
                    <a:cubicBezTo>
                      <a:pt x="3222" y="6040"/>
                      <a:pt x="2179" y="6388"/>
                      <a:pt x="1136" y="6040"/>
                    </a:cubicBezTo>
                    <a:close/>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30" name="Google Shape;130;p6"/>
              <p:cNvSpPr/>
              <p:nvPr/>
            </p:nvSpPr>
            <p:spPr>
              <a:xfrm>
                <a:off x="2137658" y="5013189"/>
                <a:ext cx="122840" cy="23633"/>
              </a:xfrm>
              <a:custGeom>
                <a:avLst/>
                <a:gdLst/>
                <a:ahLst/>
                <a:cxnLst/>
                <a:rect l="l" t="t" r="r" b="b"/>
                <a:pathLst>
                  <a:path w="9039" h="1739" fill="none" extrusionOk="0">
                    <a:moveTo>
                      <a:pt x="0" y="1"/>
                    </a:moveTo>
                    <a:cubicBezTo>
                      <a:pt x="3476" y="1"/>
                      <a:pt x="3476" y="1"/>
                      <a:pt x="3476" y="1"/>
                    </a:cubicBezTo>
                    <a:cubicBezTo>
                      <a:pt x="4867" y="1"/>
                      <a:pt x="6257" y="348"/>
                      <a:pt x="7300" y="696"/>
                    </a:cubicBezTo>
                    <a:cubicBezTo>
                      <a:pt x="9038" y="1739"/>
                      <a:pt x="9038" y="1739"/>
                      <a:pt x="9038" y="1739"/>
                    </a:cubicBez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31" name="Google Shape;131;p6"/>
              <p:cNvSpPr/>
              <p:nvPr/>
            </p:nvSpPr>
            <p:spPr>
              <a:xfrm>
                <a:off x="2628978" y="5003744"/>
                <a:ext cx="75601" cy="14"/>
              </a:xfrm>
              <a:custGeom>
                <a:avLst/>
                <a:gdLst/>
                <a:ahLst/>
                <a:cxnLst/>
                <a:rect l="l" t="t" r="r" b="b"/>
                <a:pathLst>
                  <a:path w="5563" h="1" fill="none" extrusionOk="0">
                    <a:moveTo>
                      <a:pt x="5562" y="1"/>
                    </a:moveTo>
                    <a:lnTo>
                      <a:pt x="0" y="1"/>
                    </a:lnTo>
                  </a:path>
                </a:pathLst>
              </a:custGeom>
              <a:noFill/>
              <a:ln w="28575" cap="rnd" cmpd="sng">
                <a:solidFill>
                  <a:schemeClr val="lt1"/>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p:nvPr/>
        </p:nvSpPr>
        <p:spPr>
          <a:xfrm>
            <a:off x="1283950" y="2657251"/>
            <a:ext cx="3297600" cy="4276200"/>
          </a:xfrm>
          <a:prstGeom prst="roundRect">
            <a:avLst>
              <a:gd name="adj" fmla="val 11332"/>
            </a:avLst>
          </a:prstGeom>
          <a:no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143642"/>
              </a:solidFill>
              <a:latin typeface="Dosis SemiBold"/>
              <a:ea typeface="Dosis SemiBold"/>
              <a:cs typeface="Dosis SemiBold"/>
              <a:sym typeface="Dosis SemiBold"/>
            </a:endParaRPr>
          </a:p>
        </p:txBody>
      </p:sp>
      <p:sp>
        <p:nvSpPr>
          <p:cNvPr id="137" name="Google Shape;137;p7"/>
          <p:cNvSpPr/>
          <p:nvPr/>
        </p:nvSpPr>
        <p:spPr>
          <a:xfrm>
            <a:off x="1282600" y="716875"/>
            <a:ext cx="3297600" cy="933300"/>
          </a:xfrm>
          <a:prstGeom prst="roundRect">
            <a:avLst>
              <a:gd name="adj" fmla="val 50000"/>
            </a:avLst>
          </a:prstGeom>
          <a:solidFill>
            <a:srgbClr val="28A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dirty="0">
                <a:solidFill>
                  <a:srgbClr val="FFFFFF"/>
                </a:solidFill>
                <a:latin typeface="Dosis ExtraBold"/>
                <a:ea typeface="Dosis ExtraBold"/>
                <a:cs typeface="Dosis ExtraBold"/>
                <a:sym typeface="Dosis ExtraBold"/>
              </a:rPr>
              <a:t>PRISE DE CONTACT</a:t>
            </a:r>
            <a:endParaRPr sz="2100" b="0" i="0" u="none" strike="noStrike" cap="none" dirty="0">
              <a:solidFill>
                <a:srgbClr val="FFFFFF"/>
              </a:solidFill>
              <a:latin typeface="Dosis ExtraBold"/>
              <a:ea typeface="Dosis ExtraBold"/>
              <a:cs typeface="Dosis ExtraBold"/>
              <a:sym typeface="Dosis ExtraBold"/>
            </a:endParaRPr>
          </a:p>
          <a:p>
            <a:pPr marL="0" marR="0" lvl="0" indent="0" algn="ctr" rtl="0">
              <a:lnSpc>
                <a:spcPct val="100000"/>
              </a:lnSpc>
              <a:spcBef>
                <a:spcPts val="0"/>
              </a:spcBef>
              <a:spcAft>
                <a:spcPts val="0"/>
              </a:spcAft>
              <a:buClr>
                <a:srgbClr val="000000"/>
              </a:buClr>
              <a:buSzPts val="1100"/>
              <a:buFont typeface="Arial"/>
              <a:buNone/>
            </a:pPr>
            <a:r>
              <a:rPr lang="fr" sz="1900" b="0" i="0" u="none" strike="noStrike" cap="none" dirty="0">
                <a:solidFill>
                  <a:srgbClr val="FFFFFF"/>
                </a:solidFill>
                <a:latin typeface="Dosis Medium"/>
                <a:ea typeface="Dosis Medium"/>
                <a:cs typeface="Dosis Medium"/>
                <a:sym typeface="Dosis Medium"/>
              </a:rPr>
              <a:t>parcours aidants</a:t>
            </a:r>
            <a:endParaRPr sz="2100" b="0" i="0" u="none" strike="noStrike" cap="none" dirty="0">
              <a:solidFill>
                <a:srgbClr val="FFFFFF"/>
              </a:solidFill>
              <a:latin typeface="Dosis ExtraBold"/>
              <a:ea typeface="Dosis ExtraBold"/>
              <a:cs typeface="Dosis ExtraBold"/>
              <a:sym typeface="Dosis ExtraBold"/>
            </a:endParaRPr>
          </a:p>
        </p:txBody>
      </p:sp>
      <p:sp>
        <p:nvSpPr>
          <p:cNvPr id="138" name="Google Shape;138;p7"/>
          <p:cNvSpPr txBox="1"/>
          <p:nvPr/>
        </p:nvSpPr>
        <p:spPr>
          <a:xfrm>
            <a:off x="1531050" y="3024488"/>
            <a:ext cx="29289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B576E"/>
                </a:solidFill>
                <a:latin typeface="Dosis"/>
                <a:ea typeface="Dosis"/>
                <a:cs typeface="Dosis"/>
                <a:sym typeface="Dosis"/>
              </a:rPr>
              <a:t>Quelle est la situation actuelle de votre interlocuteur ?</a:t>
            </a:r>
            <a:endParaRPr sz="1500" b="1" i="0" u="none" strike="noStrike" cap="none" dirty="0">
              <a:solidFill>
                <a:srgbClr val="2B576E"/>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500"/>
              <a:buFont typeface="Arial"/>
              <a:buNone/>
            </a:pPr>
            <a:r>
              <a:rPr lang="fr" sz="1500" dirty="0">
                <a:solidFill>
                  <a:srgbClr val="2B576E"/>
                </a:solidFill>
                <a:latin typeface="Dosis"/>
                <a:ea typeface="Dosis"/>
                <a:cs typeface="Dosis"/>
                <a:sym typeface="Dosis"/>
              </a:rPr>
              <a:t>Identifier la situation d’aide d’un proche : fréquence et intensité (</a:t>
            </a:r>
            <a:r>
              <a:rPr lang="fr" sz="1500" dirty="0">
                <a:solidFill>
                  <a:srgbClr val="2B576E"/>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s’appuyer sur l’</a:t>
            </a:r>
            <a:r>
              <a:rPr lang="fr" sz="1500" dirty="0" err="1">
                <a:solidFill>
                  <a:srgbClr val="2B576E"/>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aidantomètre</a:t>
            </a:r>
            <a:r>
              <a:rPr lang="fr" sz="1500" dirty="0">
                <a:solidFill>
                  <a:srgbClr val="2B576E"/>
                </a:solidFill>
                <a:latin typeface="Dosis"/>
                <a:ea typeface="Dosis"/>
                <a:cs typeface="Dosis"/>
                <a:sym typeface="Dosi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fiche suivante</a:t>
            </a:r>
            <a:r>
              <a:rPr lang="fr" sz="1500" dirty="0">
                <a:solidFill>
                  <a:srgbClr val="2B576E"/>
                </a:solidFill>
                <a:latin typeface="Dosis"/>
                <a:ea typeface="Dosis"/>
                <a:cs typeface="Dosis"/>
                <a:sym typeface="Dosis"/>
              </a:rPr>
              <a:t>)</a:t>
            </a:r>
            <a:endParaRPr sz="1500" b="0" i="0" u="none" strike="noStrike" cap="none" dirty="0">
              <a:solidFill>
                <a:srgbClr val="2B576E"/>
              </a:solidFill>
              <a:latin typeface="Dosis"/>
              <a:ea typeface="Dosis"/>
              <a:cs typeface="Dosis"/>
              <a:sym typeface="Dosis"/>
            </a:endParaRPr>
          </a:p>
        </p:txBody>
      </p:sp>
      <p:sp>
        <p:nvSpPr>
          <p:cNvPr id="139" name="Google Shape;139;p7"/>
          <p:cNvSpPr txBox="1"/>
          <p:nvPr/>
        </p:nvSpPr>
        <p:spPr>
          <a:xfrm>
            <a:off x="1531050" y="4468756"/>
            <a:ext cx="29289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B576E"/>
                </a:solidFill>
                <a:latin typeface="Dosis"/>
                <a:ea typeface="Dosis"/>
                <a:cs typeface="Dosis"/>
                <a:sym typeface="Dosis"/>
              </a:rPr>
              <a:t>Quels sont ses  besoins ?</a:t>
            </a:r>
            <a:endParaRPr sz="1500" b="1" i="0" u="none" strike="noStrike" cap="none" dirty="0">
              <a:solidFill>
                <a:srgbClr val="2B576E"/>
              </a:solidFill>
              <a:latin typeface="Dosis"/>
              <a:ea typeface="Dosis"/>
              <a:cs typeface="Dosis"/>
              <a:sym typeface="Dosis"/>
            </a:endParaRPr>
          </a:p>
          <a:p>
            <a:pPr marL="0" marR="0" lvl="0" indent="0" algn="l" rtl="0">
              <a:lnSpc>
                <a:spcPct val="100000"/>
              </a:lnSpc>
              <a:spcBef>
                <a:spcPts val="0"/>
              </a:spcBef>
              <a:spcAft>
                <a:spcPts val="0"/>
              </a:spcAft>
              <a:buClr>
                <a:srgbClr val="000000"/>
              </a:buClr>
              <a:buSzPts val="1500"/>
              <a:buFont typeface="Arial"/>
              <a:buNone/>
            </a:pPr>
            <a:r>
              <a:rPr lang="fr" sz="1500" dirty="0">
                <a:solidFill>
                  <a:srgbClr val="2B576E"/>
                </a:solidFill>
                <a:latin typeface="Dosis"/>
                <a:ea typeface="Dosis"/>
                <a:cs typeface="Dosis"/>
                <a:sym typeface="Dosis"/>
              </a:rPr>
              <a:t>Trouver un soutien, avoir du temps pour lui, mieux comprendre la maladie de son proche, connaître les aides mobilisables pour son proche et pour lui …</a:t>
            </a:r>
            <a:endParaRPr sz="1500" b="0" i="0" u="none" strike="noStrike" cap="none" dirty="0">
              <a:solidFill>
                <a:srgbClr val="2B576E"/>
              </a:solidFill>
              <a:latin typeface="Dosis"/>
              <a:ea typeface="Dosis"/>
              <a:cs typeface="Dosis"/>
              <a:sym typeface="Dosis"/>
            </a:endParaRPr>
          </a:p>
        </p:txBody>
      </p:sp>
      <p:sp>
        <p:nvSpPr>
          <p:cNvPr id="140" name="Google Shape;140;p7"/>
          <p:cNvSpPr txBox="1"/>
          <p:nvPr/>
        </p:nvSpPr>
        <p:spPr>
          <a:xfrm>
            <a:off x="1531050" y="5922865"/>
            <a:ext cx="29289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B576E"/>
                </a:solidFill>
                <a:latin typeface="Dosis"/>
                <a:ea typeface="Dosis"/>
                <a:cs typeface="Dosis"/>
                <a:sym typeface="Dosis"/>
              </a:rPr>
              <a:t>A-t-il déjà contacté des structures, organismes ou professionnels compétents ?</a:t>
            </a:r>
            <a:endParaRPr sz="1500" b="1" i="0" u="none" strike="noStrike" cap="none" dirty="0">
              <a:solidFill>
                <a:srgbClr val="2B576E"/>
              </a:solidFill>
              <a:latin typeface="Dosis"/>
              <a:ea typeface="Dosis"/>
              <a:cs typeface="Dosis"/>
              <a:sym typeface="Dosis"/>
            </a:endParaRPr>
          </a:p>
        </p:txBody>
      </p:sp>
      <p:sp>
        <p:nvSpPr>
          <p:cNvPr id="141" name="Google Shape;141;p7"/>
          <p:cNvSpPr/>
          <p:nvPr/>
        </p:nvSpPr>
        <p:spPr>
          <a:xfrm>
            <a:off x="2469850" y="2025413"/>
            <a:ext cx="925800" cy="9258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 name="Google Shape;142;p7"/>
          <p:cNvGrpSpPr/>
          <p:nvPr/>
        </p:nvGrpSpPr>
        <p:grpSpPr>
          <a:xfrm>
            <a:off x="2591472" y="2303962"/>
            <a:ext cx="682346" cy="368702"/>
            <a:chOff x="2137658" y="4825402"/>
            <a:chExt cx="566921" cy="306333"/>
          </a:xfrm>
        </p:grpSpPr>
        <p:sp>
          <p:nvSpPr>
            <p:cNvPr id="143" name="Google Shape;143;p7"/>
            <p:cNvSpPr/>
            <p:nvPr/>
          </p:nvSpPr>
          <p:spPr>
            <a:xfrm>
              <a:off x="2334890" y="4825402"/>
              <a:ext cx="369689" cy="232185"/>
            </a:xfrm>
            <a:custGeom>
              <a:avLst/>
              <a:gdLst/>
              <a:ahLst/>
              <a:cxnLst/>
              <a:rect l="l" t="t" r="r" b="b"/>
              <a:pathLst>
                <a:path w="27203" h="17085" fill="none" extrusionOk="0">
                  <a:moveTo>
                    <a:pt x="27202" y="3390"/>
                  </a:moveTo>
                  <a:cubicBezTo>
                    <a:pt x="23031" y="3390"/>
                    <a:pt x="23031" y="3390"/>
                    <a:pt x="23031" y="3390"/>
                  </a:cubicBezTo>
                  <a:cubicBezTo>
                    <a:pt x="13297" y="262"/>
                    <a:pt x="13297" y="262"/>
                    <a:pt x="13297" y="262"/>
                  </a:cubicBezTo>
                  <a:cubicBezTo>
                    <a:pt x="12254" y="-86"/>
                    <a:pt x="11212" y="-86"/>
                    <a:pt x="10169" y="262"/>
                  </a:cubicBezTo>
                  <a:cubicBezTo>
                    <a:pt x="6692" y="957"/>
                    <a:pt x="6692" y="957"/>
                    <a:pt x="6692" y="957"/>
                  </a:cubicBezTo>
                  <a:cubicBezTo>
                    <a:pt x="5650" y="1304"/>
                    <a:pt x="4607" y="2000"/>
                    <a:pt x="3911" y="2695"/>
                  </a:cubicBezTo>
                  <a:cubicBezTo>
                    <a:pt x="783" y="5476"/>
                    <a:pt x="783" y="5476"/>
                    <a:pt x="783" y="5476"/>
                  </a:cubicBezTo>
                  <a:cubicBezTo>
                    <a:pt x="-260" y="6866"/>
                    <a:pt x="-260" y="8257"/>
                    <a:pt x="783" y="9300"/>
                  </a:cubicBezTo>
                  <a:cubicBezTo>
                    <a:pt x="1130" y="9647"/>
                    <a:pt x="1130" y="9647"/>
                    <a:pt x="1130" y="9647"/>
                  </a:cubicBezTo>
                  <a:cubicBezTo>
                    <a:pt x="2173" y="10690"/>
                    <a:pt x="3911" y="10690"/>
                    <a:pt x="4954" y="9647"/>
                  </a:cubicBezTo>
                  <a:cubicBezTo>
                    <a:pt x="5997" y="8257"/>
                    <a:pt x="7388" y="6866"/>
                    <a:pt x="7388" y="6866"/>
                  </a:cubicBezTo>
                  <a:cubicBezTo>
                    <a:pt x="8083" y="6519"/>
                    <a:pt x="8431" y="6171"/>
                    <a:pt x="9126" y="6171"/>
                  </a:cubicBezTo>
                  <a:cubicBezTo>
                    <a:pt x="10864" y="6171"/>
                    <a:pt x="10864" y="6171"/>
                    <a:pt x="10864" y="6171"/>
                  </a:cubicBezTo>
                  <a:cubicBezTo>
                    <a:pt x="11907" y="6171"/>
                    <a:pt x="12602" y="6519"/>
                    <a:pt x="13297" y="6866"/>
                  </a:cubicBezTo>
                  <a:cubicBezTo>
                    <a:pt x="22683" y="13819"/>
                    <a:pt x="22683" y="13819"/>
                    <a:pt x="22683" y="13819"/>
                  </a:cubicBezTo>
                  <a:cubicBezTo>
                    <a:pt x="23379" y="14514"/>
                    <a:pt x="23726" y="15557"/>
                    <a:pt x="23031" y="16252"/>
                  </a:cubicBezTo>
                  <a:cubicBezTo>
                    <a:pt x="23031" y="16252"/>
                    <a:pt x="23031" y="16252"/>
                    <a:pt x="23031" y="16252"/>
                  </a:cubicBezTo>
                  <a:cubicBezTo>
                    <a:pt x="22336" y="17295"/>
                    <a:pt x="21293" y="17295"/>
                    <a:pt x="20598" y="16600"/>
                  </a:cubicBezTo>
                  <a:cubicBezTo>
                    <a:pt x="15035" y="12776"/>
                    <a:pt x="15035" y="12776"/>
                    <a:pt x="15035" y="12776"/>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4" name="Google Shape;144;p7"/>
            <p:cNvSpPr/>
            <p:nvPr/>
          </p:nvSpPr>
          <p:spPr>
            <a:xfrm>
              <a:off x="2137658" y="4834861"/>
              <a:ext cx="269286" cy="46070"/>
            </a:xfrm>
            <a:custGeom>
              <a:avLst/>
              <a:gdLst/>
              <a:ahLst/>
              <a:cxnLst/>
              <a:rect l="l" t="t" r="r" b="b"/>
              <a:pathLst>
                <a:path w="19815" h="3390" fill="none" extrusionOk="0">
                  <a:moveTo>
                    <a:pt x="0" y="3389"/>
                  </a:moveTo>
                  <a:cubicBezTo>
                    <a:pt x="4172" y="3389"/>
                    <a:pt x="4172" y="3389"/>
                    <a:pt x="4172" y="3389"/>
                  </a:cubicBezTo>
                  <a:cubicBezTo>
                    <a:pt x="13905" y="261"/>
                    <a:pt x="13905" y="261"/>
                    <a:pt x="13905" y="261"/>
                  </a:cubicBezTo>
                  <a:cubicBezTo>
                    <a:pt x="14948" y="-87"/>
                    <a:pt x="15991" y="-87"/>
                    <a:pt x="17034" y="261"/>
                  </a:cubicBezTo>
                  <a:cubicBezTo>
                    <a:pt x="19815" y="956"/>
                    <a:pt x="19815" y="956"/>
                    <a:pt x="19815" y="956"/>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5" name="Google Shape;145;p7"/>
            <p:cNvSpPr/>
            <p:nvPr/>
          </p:nvSpPr>
          <p:spPr>
            <a:xfrm>
              <a:off x="2520312" y="5003744"/>
              <a:ext cx="90210" cy="82192"/>
            </a:xfrm>
            <a:custGeom>
              <a:avLst/>
              <a:gdLst/>
              <a:ahLst/>
              <a:cxnLst/>
              <a:rect l="l" t="t" r="r" b="b"/>
              <a:pathLst>
                <a:path w="6638" h="6048" fill="none" extrusionOk="0">
                  <a:moveTo>
                    <a:pt x="2087" y="1"/>
                  </a:moveTo>
                  <a:cubicBezTo>
                    <a:pt x="5911" y="2782"/>
                    <a:pt x="5911" y="2782"/>
                    <a:pt x="5911" y="2782"/>
                  </a:cubicBezTo>
                  <a:cubicBezTo>
                    <a:pt x="6606" y="3477"/>
                    <a:pt x="6954" y="4520"/>
                    <a:pt x="6258" y="5215"/>
                  </a:cubicBezTo>
                  <a:cubicBezTo>
                    <a:pt x="6258" y="5215"/>
                    <a:pt x="6258" y="5215"/>
                    <a:pt x="6258" y="5215"/>
                  </a:cubicBezTo>
                  <a:cubicBezTo>
                    <a:pt x="5911" y="6258"/>
                    <a:pt x="4520" y="6258"/>
                    <a:pt x="3825" y="5563"/>
                  </a:cubicBezTo>
                  <a:cubicBezTo>
                    <a:pt x="1" y="2782"/>
                    <a:pt x="1" y="2782"/>
                    <a:pt x="1" y="2782"/>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6" name="Google Shape;146;p7"/>
            <p:cNvSpPr/>
            <p:nvPr/>
          </p:nvSpPr>
          <p:spPr>
            <a:xfrm>
              <a:off x="2482518" y="5041538"/>
              <a:ext cx="85481" cy="71307"/>
            </a:xfrm>
            <a:custGeom>
              <a:avLst/>
              <a:gdLst/>
              <a:ahLst/>
              <a:cxnLst/>
              <a:rect l="l" t="t" r="r" b="b"/>
              <a:pathLst>
                <a:path w="6290" h="5247" fill="none" extrusionOk="0">
                  <a:moveTo>
                    <a:pt x="2782" y="1"/>
                  </a:moveTo>
                  <a:cubicBezTo>
                    <a:pt x="5563" y="2086"/>
                    <a:pt x="5563" y="2086"/>
                    <a:pt x="5563" y="2086"/>
                  </a:cubicBezTo>
                  <a:cubicBezTo>
                    <a:pt x="6258" y="2782"/>
                    <a:pt x="6606" y="3824"/>
                    <a:pt x="5911" y="4520"/>
                  </a:cubicBezTo>
                  <a:cubicBezTo>
                    <a:pt x="5911" y="4520"/>
                    <a:pt x="5911" y="4520"/>
                    <a:pt x="5911" y="4520"/>
                  </a:cubicBezTo>
                  <a:cubicBezTo>
                    <a:pt x="5215" y="5215"/>
                    <a:pt x="4172" y="5563"/>
                    <a:pt x="3477" y="4867"/>
                  </a:cubicBezTo>
                  <a:cubicBezTo>
                    <a:pt x="1" y="2434"/>
                    <a:pt x="1" y="2434"/>
                    <a:pt x="1" y="2434"/>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7" name="Google Shape;147;p7"/>
            <p:cNvSpPr/>
            <p:nvPr/>
          </p:nvSpPr>
          <p:spPr>
            <a:xfrm>
              <a:off x="2440009" y="5079332"/>
              <a:ext cx="71307" cy="52403"/>
            </a:xfrm>
            <a:custGeom>
              <a:avLst/>
              <a:gdLst/>
              <a:ahLst/>
              <a:cxnLst/>
              <a:rect l="l" t="t" r="r" b="b"/>
              <a:pathLst>
                <a:path w="5247" h="3856" fill="none" extrusionOk="0">
                  <a:moveTo>
                    <a:pt x="3477" y="1"/>
                  </a:moveTo>
                  <a:cubicBezTo>
                    <a:pt x="4519" y="696"/>
                    <a:pt x="4519" y="696"/>
                    <a:pt x="4519" y="696"/>
                  </a:cubicBezTo>
                  <a:cubicBezTo>
                    <a:pt x="5215" y="1043"/>
                    <a:pt x="5562" y="2434"/>
                    <a:pt x="4867" y="3129"/>
                  </a:cubicBezTo>
                  <a:cubicBezTo>
                    <a:pt x="4867" y="3129"/>
                    <a:pt x="4867" y="3129"/>
                    <a:pt x="4867" y="3129"/>
                  </a:cubicBezTo>
                  <a:cubicBezTo>
                    <a:pt x="4172" y="3824"/>
                    <a:pt x="3129" y="4172"/>
                    <a:pt x="2434" y="3477"/>
                  </a:cubicBezTo>
                  <a:cubicBezTo>
                    <a:pt x="0" y="1739"/>
                    <a:pt x="0" y="1739"/>
                    <a:pt x="0" y="1739"/>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8" name="Google Shape;148;p7"/>
            <p:cNvSpPr/>
            <p:nvPr/>
          </p:nvSpPr>
          <p:spPr>
            <a:xfrm>
              <a:off x="2482518" y="5074602"/>
              <a:ext cx="14" cy="14"/>
            </a:xfrm>
            <a:custGeom>
              <a:avLst/>
              <a:gdLst/>
              <a:ahLst/>
              <a:cxnLst/>
              <a:rect l="l" t="t" r="r" b="b"/>
              <a:pathLst>
                <a:path w="1" h="1" fill="none" extrusionOk="0">
                  <a:moveTo>
                    <a:pt x="1" y="1"/>
                  </a:moveTo>
                  <a:lnTo>
                    <a:pt x="1" y="1"/>
                  </a:ln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49" name="Google Shape;149;p7"/>
            <p:cNvSpPr/>
            <p:nvPr/>
          </p:nvSpPr>
          <p:spPr>
            <a:xfrm>
              <a:off x="2258636" y="5011422"/>
              <a:ext cx="53015" cy="64974"/>
            </a:xfrm>
            <a:custGeom>
              <a:avLst/>
              <a:gdLst/>
              <a:ahLst/>
              <a:cxnLst/>
              <a:rect l="l" t="t" r="r" b="b"/>
              <a:pathLst>
                <a:path w="3901" h="4781" fill="none" extrusionOk="0">
                  <a:moveTo>
                    <a:pt x="832" y="4650"/>
                  </a:moveTo>
                  <a:cubicBezTo>
                    <a:pt x="832" y="4650"/>
                    <a:pt x="832" y="4650"/>
                    <a:pt x="832" y="4650"/>
                  </a:cubicBezTo>
                  <a:cubicBezTo>
                    <a:pt x="136" y="4302"/>
                    <a:pt x="-211" y="3259"/>
                    <a:pt x="136" y="2217"/>
                  </a:cubicBezTo>
                  <a:cubicBezTo>
                    <a:pt x="484" y="1174"/>
                    <a:pt x="484" y="1174"/>
                    <a:pt x="484" y="1174"/>
                  </a:cubicBezTo>
                  <a:cubicBezTo>
                    <a:pt x="832" y="131"/>
                    <a:pt x="1875" y="-217"/>
                    <a:pt x="2917" y="131"/>
                  </a:cubicBezTo>
                  <a:cubicBezTo>
                    <a:pt x="2917" y="131"/>
                    <a:pt x="2917" y="131"/>
                    <a:pt x="2917" y="131"/>
                  </a:cubicBezTo>
                  <a:cubicBezTo>
                    <a:pt x="3613" y="478"/>
                    <a:pt x="4308" y="1521"/>
                    <a:pt x="3613" y="2564"/>
                  </a:cubicBezTo>
                  <a:cubicBezTo>
                    <a:pt x="3265" y="3607"/>
                    <a:pt x="3265" y="3607"/>
                    <a:pt x="3265" y="3607"/>
                  </a:cubicBezTo>
                  <a:cubicBezTo>
                    <a:pt x="2917" y="4650"/>
                    <a:pt x="1875" y="4998"/>
                    <a:pt x="832" y="4650"/>
                  </a:cubicBezTo>
                  <a:close/>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50" name="Google Shape;150;p7"/>
            <p:cNvSpPr/>
            <p:nvPr/>
          </p:nvSpPr>
          <p:spPr>
            <a:xfrm>
              <a:off x="2390908" y="5063907"/>
              <a:ext cx="53028" cy="64539"/>
            </a:xfrm>
            <a:custGeom>
              <a:avLst/>
              <a:gdLst/>
              <a:ahLst/>
              <a:cxnLst/>
              <a:rect l="l" t="t" r="r" b="b"/>
              <a:pathLst>
                <a:path w="3902" h="4749" fill="none" extrusionOk="0">
                  <a:moveTo>
                    <a:pt x="832" y="4612"/>
                  </a:moveTo>
                  <a:cubicBezTo>
                    <a:pt x="832" y="4612"/>
                    <a:pt x="832" y="4612"/>
                    <a:pt x="832" y="4612"/>
                  </a:cubicBezTo>
                  <a:cubicBezTo>
                    <a:pt x="137" y="4264"/>
                    <a:pt x="-211" y="3221"/>
                    <a:pt x="137" y="2526"/>
                  </a:cubicBezTo>
                  <a:cubicBezTo>
                    <a:pt x="485" y="1136"/>
                    <a:pt x="485" y="1136"/>
                    <a:pt x="485" y="1136"/>
                  </a:cubicBezTo>
                  <a:cubicBezTo>
                    <a:pt x="832" y="440"/>
                    <a:pt x="1875" y="-255"/>
                    <a:pt x="2918" y="93"/>
                  </a:cubicBezTo>
                  <a:cubicBezTo>
                    <a:pt x="2918" y="93"/>
                    <a:pt x="2918" y="93"/>
                    <a:pt x="2918" y="93"/>
                  </a:cubicBezTo>
                  <a:cubicBezTo>
                    <a:pt x="3613" y="788"/>
                    <a:pt x="4309" y="1483"/>
                    <a:pt x="3613" y="2526"/>
                  </a:cubicBezTo>
                  <a:cubicBezTo>
                    <a:pt x="3266" y="3917"/>
                    <a:pt x="3266" y="3917"/>
                    <a:pt x="3266" y="3917"/>
                  </a:cubicBezTo>
                  <a:cubicBezTo>
                    <a:pt x="2918" y="4612"/>
                    <a:pt x="1875" y="4959"/>
                    <a:pt x="832" y="4612"/>
                  </a:cubicBezTo>
                  <a:close/>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51" name="Google Shape;151;p7"/>
            <p:cNvSpPr/>
            <p:nvPr/>
          </p:nvSpPr>
          <p:spPr>
            <a:xfrm>
              <a:off x="2296512" y="5020867"/>
              <a:ext cx="64457" cy="83877"/>
            </a:xfrm>
            <a:custGeom>
              <a:avLst/>
              <a:gdLst/>
              <a:ahLst/>
              <a:cxnLst/>
              <a:rect l="l" t="t" r="r" b="b"/>
              <a:pathLst>
                <a:path w="4743" h="6172" fill="none" extrusionOk="0">
                  <a:moveTo>
                    <a:pt x="1173" y="6041"/>
                  </a:moveTo>
                  <a:cubicBezTo>
                    <a:pt x="1173" y="6041"/>
                    <a:pt x="1173" y="6041"/>
                    <a:pt x="1173" y="6041"/>
                  </a:cubicBezTo>
                  <a:cubicBezTo>
                    <a:pt x="130" y="5693"/>
                    <a:pt x="-217" y="4650"/>
                    <a:pt x="130" y="3607"/>
                  </a:cubicBezTo>
                  <a:cubicBezTo>
                    <a:pt x="1173" y="1174"/>
                    <a:pt x="1173" y="1174"/>
                    <a:pt x="1173" y="1174"/>
                  </a:cubicBezTo>
                  <a:cubicBezTo>
                    <a:pt x="1521" y="131"/>
                    <a:pt x="2564" y="-217"/>
                    <a:pt x="3607" y="131"/>
                  </a:cubicBezTo>
                  <a:cubicBezTo>
                    <a:pt x="3607" y="131"/>
                    <a:pt x="3607" y="131"/>
                    <a:pt x="3607" y="131"/>
                  </a:cubicBezTo>
                  <a:cubicBezTo>
                    <a:pt x="4302" y="479"/>
                    <a:pt x="4997" y="1522"/>
                    <a:pt x="4650" y="2564"/>
                  </a:cubicBezTo>
                  <a:cubicBezTo>
                    <a:pt x="3259" y="4998"/>
                    <a:pt x="3259" y="4998"/>
                    <a:pt x="3259" y="4998"/>
                  </a:cubicBezTo>
                  <a:cubicBezTo>
                    <a:pt x="2911" y="6041"/>
                    <a:pt x="1869" y="6388"/>
                    <a:pt x="1173" y="6041"/>
                  </a:cubicBezTo>
                  <a:close/>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52" name="Google Shape;152;p7"/>
            <p:cNvSpPr/>
            <p:nvPr/>
          </p:nvSpPr>
          <p:spPr>
            <a:xfrm>
              <a:off x="2339538" y="5039771"/>
              <a:ext cx="64457" cy="83864"/>
            </a:xfrm>
            <a:custGeom>
              <a:avLst/>
              <a:gdLst/>
              <a:ahLst/>
              <a:cxnLst/>
              <a:rect l="l" t="t" r="r" b="b"/>
              <a:pathLst>
                <a:path w="4743" h="6171" fill="none" extrusionOk="0">
                  <a:moveTo>
                    <a:pt x="1136" y="6040"/>
                  </a:moveTo>
                  <a:cubicBezTo>
                    <a:pt x="1136" y="6040"/>
                    <a:pt x="1136" y="6040"/>
                    <a:pt x="1136" y="6040"/>
                  </a:cubicBezTo>
                  <a:cubicBezTo>
                    <a:pt x="441" y="5693"/>
                    <a:pt x="-255" y="4650"/>
                    <a:pt x="93" y="3607"/>
                  </a:cubicBezTo>
                  <a:cubicBezTo>
                    <a:pt x="1484" y="1173"/>
                    <a:pt x="1484" y="1173"/>
                    <a:pt x="1484" y="1173"/>
                  </a:cubicBezTo>
                  <a:cubicBezTo>
                    <a:pt x="1831" y="131"/>
                    <a:pt x="2874" y="-217"/>
                    <a:pt x="3569" y="131"/>
                  </a:cubicBezTo>
                  <a:cubicBezTo>
                    <a:pt x="3569" y="131"/>
                    <a:pt x="3569" y="131"/>
                    <a:pt x="3569" y="131"/>
                  </a:cubicBezTo>
                  <a:cubicBezTo>
                    <a:pt x="4612" y="478"/>
                    <a:pt x="4960" y="1521"/>
                    <a:pt x="4612" y="2564"/>
                  </a:cubicBezTo>
                  <a:cubicBezTo>
                    <a:pt x="3569" y="4997"/>
                    <a:pt x="3569" y="4997"/>
                    <a:pt x="3569" y="4997"/>
                  </a:cubicBezTo>
                  <a:cubicBezTo>
                    <a:pt x="3222" y="6040"/>
                    <a:pt x="2179" y="6388"/>
                    <a:pt x="1136" y="6040"/>
                  </a:cubicBezTo>
                  <a:close/>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53" name="Google Shape;153;p7"/>
            <p:cNvSpPr/>
            <p:nvPr/>
          </p:nvSpPr>
          <p:spPr>
            <a:xfrm>
              <a:off x="2137658" y="5013189"/>
              <a:ext cx="122840" cy="23633"/>
            </a:xfrm>
            <a:custGeom>
              <a:avLst/>
              <a:gdLst/>
              <a:ahLst/>
              <a:cxnLst/>
              <a:rect l="l" t="t" r="r" b="b"/>
              <a:pathLst>
                <a:path w="9039" h="1739" fill="none" extrusionOk="0">
                  <a:moveTo>
                    <a:pt x="0" y="1"/>
                  </a:moveTo>
                  <a:cubicBezTo>
                    <a:pt x="3476" y="1"/>
                    <a:pt x="3476" y="1"/>
                    <a:pt x="3476" y="1"/>
                  </a:cubicBezTo>
                  <a:cubicBezTo>
                    <a:pt x="4867" y="1"/>
                    <a:pt x="6257" y="348"/>
                    <a:pt x="7300" y="696"/>
                  </a:cubicBezTo>
                  <a:cubicBezTo>
                    <a:pt x="9038" y="1739"/>
                    <a:pt x="9038" y="1739"/>
                    <a:pt x="9038" y="1739"/>
                  </a:cubicBez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sp>
          <p:nvSpPr>
            <p:cNvPr id="154" name="Google Shape;154;p7"/>
            <p:cNvSpPr/>
            <p:nvPr/>
          </p:nvSpPr>
          <p:spPr>
            <a:xfrm>
              <a:off x="2628978" y="5003744"/>
              <a:ext cx="75601" cy="14"/>
            </a:xfrm>
            <a:custGeom>
              <a:avLst/>
              <a:gdLst/>
              <a:ahLst/>
              <a:cxnLst/>
              <a:rect l="l" t="t" r="r" b="b"/>
              <a:pathLst>
                <a:path w="5563" h="1" fill="none" extrusionOk="0">
                  <a:moveTo>
                    <a:pt x="5562" y="1"/>
                  </a:moveTo>
                  <a:lnTo>
                    <a:pt x="0" y="1"/>
                  </a:lnTo>
                </a:path>
              </a:pathLst>
            </a:custGeom>
            <a:noFill/>
            <a:ln w="28575" cap="rnd" cmpd="sng">
              <a:solidFill>
                <a:srgbClr val="28AFB0"/>
              </a:solidFill>
              <a:prstDash val="solid"/>
              <a:round/>
              <a:headEnd type="none" w="sm" len="sm"/>
              <a:tailEnd type="none" w="sm" len="sm"/>
            </a:ln>
          </p:spPr>
          <p:txBody>
            <a:bodyPr spcFirstLastPara="1" wrap="square" lIns="59825" tIns="59825" rIns="59825" bIns="59825" anchor="ctr" anchorCtr="0">
              <a:noAutofit/>
            </a:bodyPr>
            <a:lstStyle/>
            <a:p>
              <a:pPr marL="0" marR="0" lvl="0" indent="0" algn="l" rtl="0">
                <a:lnSpc>
                  <a:spcPct val="100000"/>
                </a:lnSpc>
                <a:spcBef>
                  <a:spcPts val="0"/>
                </a:spcBef>
                <a:spcAft>
                  <a:spcPts val="0"/>
                </a:spcAft>
                <a:buClr>
                  <a:srgbClr val="000000"/>
                </a:buClr>
                <a:buSzPts val="1685"/>
                <a:buFont typeface="Arial"/>
                <a:buNone/>
              </a:pPr>
              <a:endParaRPr sz="1685" b="0" i="0" u="none" strike="noStrike" cap="none">
                <a:solidFill>
                  <a:srgbClr val="FFFFF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p:nvPr/>
        </p:nvSpPr>
        <p:spPr>
          <a:xfrm>
            <a:off x="1543475" y="716875"/>
            <a:ext cx="2775900" cy="783000"/>
          </a:xfrm>
          <a:prstGeom prst="roundRect">
            <a:avLst>
              <a:gd name="adj" fmla="val 50000"/>
            </a:avLst>
          </a:prstGeom>
          <a:solidFill>
            <a:srgbClr val="2B57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 sz="2100" b="0" i="0" u="none" strike="noStrike" cap="none" dirty="0">
                <a:solidFill>
                  <a:srgbClr val="FFFFFF"/>
                </a:solidFill>
                <a:latin typeface="Dosis ExtraBold"/>
                <a:ea typeface="Dosis ExtraBold"/>
                <a:cs typeface="Dosis ExtraBold"/>
                <a:sym typeface="Dosi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AIDANTOMÈTRE</a:t>
            </a:r>
            <a:endParaRPr sz="2100" b="0" i="0" u="none" strike="noStrike" cap="none" dirty="0">
              <a:solidFill>
                <a:srgbClr val="FFFFFF"/>
              </a:solidFill>
              <a:latin typeface="Dosis ExtraBold"/>
              <a:ea typeface="Dosis ExtraBold"/>
              <a:cs typeface="Dosis ExtraBold"/>
              <a:sym typeface="Dosis ExtraBold"/>
            </a:endParaRPr>
          </a:p>
        </p:txBody>
      </p:sp>
      <p:pic>
        <p:nvPicPr>
          <p:cNvPr id="10" name="Image 9" descr="Une image contenant texte, capture d’écran, Parallèle, nombre&#10;&#10;Le contenu généré par l’IA peut être incorrect.">
            <a:extLst>
              <a:ext uri="{FF2B5EF4-FFF2-40B4-BE49-F238E27FC236}">
                <a16:creationId xmlns:a16="http://schemas.microsoft.com/office/drawing/2014/main" id="{6F9E4E62-F96F-6565-242E-01B73EF2F054}"/>
              </a:ext>
            </a:extLst>
          </p:cNvPr>
          <p:cNvPicPr>
            <a:picLocks noChangeAspect="1"/>
          </p:cNvPicPr>
          <p:nvPr/>
        </p:nvPicPr>
        <p:blipFill>
          <a:blip r:embed="rId3"/>
          <a:stretch>
            <a:fillRect/>
          </a:stretch>
        </p:blipFill>
        <p:spPr>
          <a:xfrm>
            <a:off x="968831" y="2574751"/>
            <a:ext cx="3872494" cy="4843345"/>
          </a:xfrm>
          <a:prstGeom prst="rect">
            <a:avLst/>
          </a:prstGeom>
        </p:spPr>
      </p:pic>
      <p:sp>
        <p:nvSpPr>
          <p:cNvPr id="11" name="Google Shape;101;p2">
            <a:extLst>
              <a:ext uri="{FF2B5EF4-FFF2-40B4-BE49-F238E27FC236}">
                <a16:creationId xmlns:a16="http://schemas.microsoft.com/office/drawing/2014/main" id="{E238EC25-9E41-323E-D445-1761CFDA9ABE}"/>
              </a:ext>
            </a:extLst>
          </p:cNvPr>
          <p:cNvSpPr txBox="1"/>
          <p:nvPr/>
        </p:nvSpPr>
        <p:spPr>
          <a:xfrm>
            <a:off x="899574" y="1591200"/>
            <a:ext cx="2890076" cy="908913"/>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000"/>
              <a:buFont typeface="Arial"/>
              <a:buNone/>
            </a:pPr>
            <a:r>
              <a:rPr lang="fr-FR" sz="1000" b="0" i="0" u="none" strike="noStrike" cap="none" dirty="0">
                <a:solidFill>
                  <a:srgbClr val="143642"/>
                </a:solidFill>
                <a:latin typeface="Dosis"/>
                <a:ea typeface="Dosis"/>
                <a:cs typeface="Dosis"/>
                <a:sym typeface="Dosis"/>
              </a:rPr>
              <a:t>L’</a:t>
            </a:r>
            <a:r>
              <a:rPr lang="fr-FR" sz="1000" b="0" i="0" u="none" strike="noStrike" cap="none" dirty="0" err="1">
                <a:solidFill>
                  <a:srgbClr val="143642"/>
                </a:solidFill>
                <a:latin typeface="Dosis"/>
                <a:ea typeface="Dosis"/>
                <a:cs typeface="Dosis"/>
                <a:sym typeface="Dosis"/>
              </a:rPr>
              <a:t>aidantomètre</a:t>
            </a:r>
            <a:r>
              <a:rPr lang="fr-FR" sz="1000" b="0" i="0" u="none" strike="noStrike" cap="none" dirty="0">
                <a:solidFill>
                  <a:srgbClr val="143642"/>
                </a:solidFill>
                <a:latin typeface="Dosis"/>
                <a:ea typeface="Dosis"/>
                <a:cs typeface="Dosis"/>
                <a:sym typeface="Dosis"/>
              </a:rPr>
              <a:t> est un outil pour vous aider à définir la situation actuelle de votre interlocuteur. Vous pouvez le télécharger depuis la page internet du Pôle d’équilibre territorial et rural (PETR) Beauce Gâtinais en </a:t>
            </a:r>
            <a:r>
              <a:rPr lang="fr-FR" sz="1000" b="0" i="0" u="none" strike="noStrike" cap="none" dirty="0" err="1">
                <a:solidFill>
                  <a:srgbClr val="143642"/>
                </a:solidFill>
                <a:latin typeface="Dosis"/>
                <a:ea typeface="Dosis"/>
                <a:cs typeface="Dosis"/>
                <a:sym typeface="Dosis"/>
              </a:rPr>
              <a:t>Pithiverais</a:t>
            </a:r>
            <a:r>
              <a:rPr lang="fr-FR" sz="1000" b="0" i="0" u="none" strike="noStrike" cap="none" dirty="0">
                <a:solidFill>
                  <a:srgbClr val="143642"/>
                </a:solidFill>
                <a:latin typeface="Dosis"/>
                <a:ea typeface="Dosis"/>
                <a:cs typeface="Dosis"/>
                <a:sym typeface="Dosis"/>
              </a:rPr>
              <a:t> : </a:t>
            </a:r>
            <a:endParaRPr sz="1400" b="0" i="0" u="none" strike="noStrike" cap="none" dirty="0">
              <a:solidFill>
                <a:srgbClr val="000000"/>
              </a:solidFill>
              <a:latin typeface="Arial"/>
              <a:ea typeface="Arial"/>
              <a:cs typeface="Arial"/>
              <a:sym typeface="Arial"/>
            </a:endParaRPr>
          </a:p>
        </p:txBody>
      </p:sp>
      <p:pic>
        <p:nvPicPr>
          <p:cNvPr id="13" name="Image 12" descr="Une image contenant motif, carré, mots croisés, pixel&#10;&#10;Le contenu généré par l’IA peut être incorrect.">
            <a:extLst>
              <a:ext uri="{FF2B5EF4-FFF2-40B4-BE49-F238E27FC236}">
                <a16:creationId xmlns:a16="http://schemas.microsoft.com/office/drawing/2014/main" id="{3E2EBCB6-0877-9D64-E2D7-B8C8EF0C6652}"/>
              </a:ext>
            </a:extLst>
          </p:cNvPr>
          <p:cNvPicPr>
            <a:picLocks noChangeAspect="1"/>
          </p:cNvPicPr>
          <p:nvPr/>
        </p:nvPicPr>
        <p:blipFill>
          <a:blip r:embed="rId4"/>
          <a:stretch>
            <a:fillRect/>
          </a:stretch>
        </p:blipFill>
        <p:spPr>
          <a:xfrm>
            <a:off x="3930454" y="1621188"/>
            <a:ext cx="857153" cy="8571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8"/>
          <p:cNvSpPr/>
          <p:nvPr/>
        </p:nvSpPr>
        <p:spPr>
          <a:xfrm>
            <a:off x="4604177" y="2655077"/>
            <a:ext cx="368700" cy="3687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28AFB0"/>
                </a:solidFill>
                <a:latin typeface="Dosis ExtraBold"/>
                <a:ea typeface="Dosis ExtraBold"/>
                <a:cs typeface="Dosis ExtraBold"/>
                <a:sym typeface="Dosis ExtraBold"/>
              </a:rPr>
              <a:t>1</a:t>
            </a:r>
            <a:endParaRPr sz="1400" b="0" i="0" u="none" strike="noStrike" cap="none">
              <a:solidFill>
                <a:srgbClr val="28AFB0"/>
              </a:solidFill>
              <a:latin typeface="Dosis ExtraBold"/>
              <a:ea typeface="Dosis ExtraBold"/>
              <a:cs typeface="Dosis ExtraBold"/>
              <a:sym typeface="Dosis ExtraBold"/>
            </a:endParaRPr>
          </a:p>
        </p:txBody>
      </p:sp>
      <p:sp>
        <p:nvSpPr>
          <p:cNvPr id="193" name="Google Shape;193;p8"/>
          <p:cNvSpPr/>
          <p:nvPr/>
        </p:nvSpPr>
        <p:spPr>
          <a:xfrm>
            <a:off x="4604177" y="3535220"/>
            <a:ext cx="368700" cy="3687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28AFB0"/>
                </a:solidFill>
                <a:latin typeface="Dosis ExtraBold"/>
                <a:ea typeface="Dosis ExtraBold"/>
                <a:cs typeface="Dosis ExtraBold"/>
                <a:sym typeface="Dosis ExtraBold"/>
              </a:rPr>
              <a:t>2</a:t>
            </a:r>
            <a:endParaRPr sz="1400" b="0" i="0" u="none" strike="noStrike" cap="none">
              <a:solidFill>
                <a:srgbClr val="28AFB0"/>
              </a:solidFill>
              <a:latin typeface="Dosis ExtraBold"/>
              <a:ea typeface="Dosis ExtraBold"/>
              <a:cs typeface="Dosis ExtraBold"/>
              <a:sym typeface="Dosis ExtraBold"/>
            </a:endParaRPr>
          </a:p>
        </p:txBody>
      </p:sp>
      <p:sp>
        <p:nvSpPr>
          <p:cNvPr id="191" name="Google Shape;191;p8"/>
          <p:cNvSpPr/>
          <p:nvPr/>
        </p:nvSpPr>
        <p:spPr>
          <a:xfrm>
            <a:off x="4604177" y="6175651"/>
            <a:ext cx="368700" cy="3687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28AFB0"/>
                </a:solidFill>
                <a:latin typeface="Dosis ExtraBold"/>
                <a:ea typeface="Dosis ExtraBold"/>
                <a:cs typeface="Dosis ExtraBold"/>
                <a:sym typeface="Dosis ExtraBold"/>
              </a:rPr>
              <a:t>5</a:t>
            </a:r>
            <a:endParaRPr sz="1400" b="0" i="0" u="none" strike="noStrike" cap="none">
              <a:solidFill>
                <a:srgbClr val="28AFB0"/>
              </a:solidFill>
              <a:latin typeface="Dosis ExtraBold"/>
              <a:ea typeface="Dosis ExtraBold"/>
              <a:cs typeface="Dosis ExtraBold"/>
              <a:sym typeface="Dosis ExtraBold"/>
            </a:endParaRPr>
          </a:p>
        </p:txBody>
      </p:sp>
      <p:sp>
        <p:nvSpPr>
          <p:cNvPr id="194" name="Google Shape;194;p8"/>
          <p:cNvSpPr txBox="1"/>
          <p:nvPr/>
        </p:nvSpPr>
        <p:spPr>
          <a:xfrm>
            <a:off x="1857314" y="2522816"/>
            <a:ext cx="2518197"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dirty="0">
                <a:solidFill>
                  <a:srgbClr val="284F58"/>
                </a:solidFill>
                <a:latin typeface="Dosis"/>
                <a:ea typeface="Dosis"/>
                <a:cs typeface="Dosis"/>
                <a:sym typeface="Dosis"/>
              </a:rPr>
              <a:t>Mobiliser les aides et les droits pour la personne aidée</a:t>
            </a:r>
            <a:endParaRPr sz="1500" b="0" i="0" u="none" strike="noStrike" cap="none" dirty="0">
              <a:solidFill>
                <a:srgbClr val="284F58"/>
              </a:solidFill>
              <a:latin typeface="Dosis"/>
              <a:ea typeface="Dosis"/>
              <a:cs typeface="Dosis"/>
              <a:sym typeface="Dosis"/>
            </a:endParaRPr>
          </a:p>
        </p:txBody>
      </p:sp>
      <p:sp>
        <p:nvSpPr>
          <p:cNvPr id="195" name="Google Shape;195;p8"/>
          <p:cNvSpPr txBox="1"/>
          <p:nvPr/>
        </p:nvSpPr>
        <p:spPr>
          <a:xfrm>
            <a:off x="1857314" y="3403884"/>
            <a:ext cx="1872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Activer des mesures de protection</a:t>
            </a:r>
            <a:endParaRPr sz="1500" b="0" i="0" u="none" strike="noStrike" cap="none" dirty="0">
              <a:solidFill>
                <a:srgbClr val="284F58"/>
              </a:solidFill>
              <a:latin typeface="Dosis"/>
              <a:ea typeface="Dosis"/>
              <a:cs typeface="Dosis"/>
              <a:sym typeface="Dosis"/>
            </a:endParaRPr>
          </a:p>
        </p:txBody>
      </p:sp>
      <p:sp>
        <p:nvSpPr>
          <p:cNvPr id="196" name="Google Shape;196;p8"/>
          <p:cNvSpPr txBox="1"/>
          <p:nvPr/>
        </p:nvSpPr>
        <p:spPr>
          <a:xfrm>
            <a:off x="1857314" y="4276475"/>
            <a:ext cx="23034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Activer des dispositifs médico-sociaux</a:t>
            </a:r>
            <a:endParaRPr sz="1500" b="1" i="0" u="none" strike="noStrike" cap="none" dirty="0">
              <a:solidFill>
                <a:srgbClr val="284F58"/>
              </a:solidFill>
              <a:latin typeface="Dosis"/>
              <a:ea typeface="Dosis"/>
              <a:cs typeface="Dosis"/>
              <a:sym typeface="Dosis"/>
            </a:endParaRPr>
          </a:p>
        </p:txBody>
      </p:sp>
      <p:sp>
        <p:nvSpPr>
          <p:cNvPr id="197" name="Google Shape;197;p8"/>
          <p:cNvSpPr txBox="1"/>
          <p:nvPr/>
        </p:nvSpPr>
        <p:spPr>
          <a:xfrm>
            <a:off x="1857313" y="5214358"/>
            <a:ext cx="2671845"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Concilier activité professionnelle et </a:t>
            </a:r>
            <a:r>
              <a:rPr lang="fr" sz="1500" b="1" dirty="0">
                <a:solidFill>
                  <a:srgbClr val="284F58"/>
                </a:solidFill>
                <a:latin typeface="Dosis"/>
                <a:ea typeface="Dosis"/>
                <a:cs typeface="Dosis"/>
                <a:sym typeface="Dosis"/>
              </a:rPr>
              <a:t>rôle d’aidant</a:t>
            </a:r>
            <a:endParaRPr sz="1500" b="1" i="0" u="none" strike="noStrike" cap="none" dirty="0">
              <a:solidFill>
                <a:srgbClr val="284F58"/>
              </a:solidFill>
              <a:latin typeface="Dosis"/>
              <a:ea typeface="Dosis"/>
              <a:cs typeface="Dosis"/>
              <a:sym typeface="Dosis"/>
            </a:endParaRPr>
          </a:p>
        </p:txBody>
      </p:sp>
      <p:sp>
        <p:nvSpPr>
          <p:cNvPr id="198" name="Google Shape;198;p8"/>
          <p:cNvSpPr txBox="1"/>
          <p:nvPr/>
        </p:nvSpPr>
        <p:spPr>
          <a:xfrm>
            <a:off x="1857314" y="6152251"/>
            <a:ext cx="25182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 sz="1500" b="1" i="0" u="none" strike="noStrike" cap="none" dirty="0">
                <a:solidFill>
                  <a:srgbClr val="284F58"/>
                </a:solidFill>
                <a:latin typeface="Dosis"/>
                <a:ea typeface="Dosis"/>
                <a:cs typeface="Dosis"/>
                <a:sym typeface="Dosis"/>
              </a:rPr>
              <a:t>Activer des dispositifs de soutien</a:t>
            </a:r>
            <a:endParaRPr sz="1500" b="1" i="0" u="none" strike="noStrike" cap="none" dirty="0">
              <a:solidFill>
                <a:srgbClr val="284F58"/>
              </a:solidFill>
              <a:latin typeface="Dosis"/>
              <a:ea typeface="Dosis"/>
              <a:cs typeface="Dosis"/>
              <a:sym typeface="Dosis"/>
            </a:endParaRPr>
          </a:p>
        </p:txBody>
      </p:sp>
      <p:sp>
        <p:nvSpPr>
          <p:cNvPr id="199" name="Google Shape;199;p8"/>
          <p:cNvSpPr/>
          <p:nvPr/>
        </p:nvSpPr>
        <p:spPr>
          <a:xfrm>
            <a:off x="4604177" y="4415364"/>
            <a:ext cx="368700" cy="3687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28AFB0"/>
                </a:solidFill>
                <a:latin typeface="Dosis ExtraBold"/>
                <a:ea typeface="Dosis ExtraBold"/>
                <a:cs typeface="Dosis ExtraBold"/>
                <a:sym typeface="Dosis ExtraBold"/>
              </a:rPr>
              <a:t>3</a:t>
            </a:r>
            <a:endParaRPr sz="1400" b="0" i="0" u="none" strike="noStrike" cap="none">
              <a:solidFill>
                <a:srgbClr val="28AFB0"/>
              </a:solidFill>
              <a:latin typeface="Dosis ExtraBold"/>
              <a:ea typeface="Dosis ExtraBold"/>
              <a:cs typeface="Dosis ExtraBold"/>
              <a:sym typeface="Dosis ExtraBold"/>
            </a:endParaRPr>
          </a:p>
        </p:txBody>
      </p:sp>
      <p:sp>
        <p:nvSpPr>
          <p:cNvPr id="200" name="Google Shape;200;p8"/>
          <p:cNvSpPr/>
          <p:nvPr/>
        </p:nvSpPr>
        <p:spPr>
          <a:xfrm>
            <a:off x="4604177" y="5295508"/>
            <a:ext cx="368700" cy="368700"/>
          </a:xfrm>
          <a:prstGeom prst="ellipse">
            <a:avLst/>
          </a:prstGeom>
          <a:solidFill>
            <a:srgbClr val="FFFFFF"/>
          </a:solidFill>
          <a:ln w="28575" cap="flat" cmpd="sng">
            <a:solidFill>
              <a:srgbClr val="28AFB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rgbClr val="28AFB0"/>
                </a:solidFill>
                <a:latin typeface="Dosis ExtraBold"/>
                <a:ea typeface="Dosis ExtraBold"/>
                <a:cs typeface="Dosis ExtraBold"/>
                <a:sym typeface="Dosis ExtraBold"/>
              </a:rPr>
              <a:t>4</a:t>
            </a:r>
            <a:endParaRPr sz="1400" b="0" i="0" u="none" strike="noStrike" cap="none">
              <a:solidFill>
                <a:srgbClr val="28AFB0"/>
              </a:solidFill>
              <a:latin typeface="Dosis ExtraBold"/>
              <a:ea typeface="Dosis ExtraBold"/>
              <a:cs typeface="Dosis ExtraBold"/>
              <a:sym typeface="Dosis ExtraBold"/>
            </a:endParaRPr>
          </a:p>
        </p:txBody>
      </p:sp>
      <p:sp>
        <p:nvSpPr>
          <p:cNvPr id="201" name="Google Shape;201;p8"/>
          <p:cNvSpPr/>
          <p:nvPr/>
        </p:nvSpPr>
        <p:spPr>
          <a:xfrm>
            <a:off x="1377375" y="716875"/>
            <a:ext cx="3114300" cy="933300"/>
          </a:xfrm>
          <a:prstGeom prst="roundRect">
            <a:avLst>
              <a:gd name="adj" fmla="val 50000"/>
            </a:avLst>
          </a:prstGeom>
          <a:solidFill>
            <a:srgbClr val="28AFB0"/>
          </a:solidFill>
          <a:ln>
            <a:noFill/>
          </a:ln>
        </p:spPr>
        <p:txBody>
          <a:bodyPr spcFirstLastPara="1" wrap="square" lIns="198000" tIns="91425" rIns="91425" bIns="91425" anchor="ctr" anchorCtr="0">
            <a:noAutofit/>
          </a:bodyPr>
          <a:lstStyle/>
          <a:p>
            <a:pPr marL="179999" marR="179999" lvl="0" indent="0" algn="ctr" rtl="0">
              <a:lnSpc>
                <a:spcPct val="100000"/>
              </a:lnSpc>
              <a:spcBef>
                <a:spcPts val="0"/>
              </a:spcBef>
              <a:spcAft>
                <a:spcPts val="0"/>
              </a:spcAft>
              <a:buClr>
                <a:srgbClr val="000000"/>
              </a:buClr>
              <a:buSzPts val="2700"/>
              <a:buFont typeface="Arial"/>
              <a:buNone/>
            </a:pPr>
            <a:r>
              <a:rPr lang="fr" sz="2700" b="0" i="0" u="none" strike="noStrike" cap="none" dirty="0">
                <a:solidFill>
                  <a:srgbClr val="FFFFFF"/>
                </a:solidFill>
                <a:latin typeface="Dosis ExtraBold"/>
                <a:ea typeface="Dosis ExtraBold"/>
                <a:cs typeface="Dosis ExtraBold"/>
                <a:sym typeface="Dosis ExtraBold"/>
              </a:rPr>
              <a:t>BESOINS</a:t>
            </a:r>
            <a:endParaRPr sz="2700" b="0" i="0" u="none" strike="noStrike" cap="none" dirty="0">
              <a:solidFill>
                <a:srgbClr val="FFFFFF"/>
              </a:solidFill>
              <a:latin typeface="Dosis ExtraBold"/>
              <a:ea typeface="Dosis ExtraBold"/>
              <a:cs typeface="Dosis ExtraBold"/>
              <a:sym typeface="Dosis ExtraBold"/>
            </a:endParaRPr>
          </a:p>
          <a:p>
            <a:pPr marL="179999" marR="179999" lvl="0" indent="0" algn="ctr" rtl="0">
              <a:lnSpc>
                <a:spcPct val="100000"/>
              </a:lnSpc>
              <a:spcBef>
                <a:spcPts val="0"/>
              </a:spcBef>
              <a:spcAft>
                <a:spcPts val="0"/>
              </a:spcAft>
              <a:buClr>
                <a:srgbClr val="000000"/>
              </a:buClr>
              <a:buSzPts val="1900"/>
              <a:buFont typeface="Arial"/>
              <a:buNone/>
            </a:pPr>
            <a:r>
              <a:rPr lang="fr" sz="1900" b="0" i="0" u="none" strike="noStrike" cap="none" dirty="0">
                <a:solidFill>
                  <a:srgbClr val="FFFFFF"/>
                </a:solidFill>
                <a:latin typeface="Dosis Medium"/>
                <a:ea typeface="Dosis Medium"/>
                <a:cs typeface="Dosis Medium"/>
                <a:sym typeface="Dosis Medium"/>
              </a:rPr>
              <a:t>parcours aidants</a:t>
            </a:r>
            <a:endParaRPr sz="1900" b="0" i="0" u="none" strike="noStrike" cap="none" dirty="0">
              <a:solidFill>
                <a:srgbClr val="FFFFFF"/>
              </a:solidFill>
              <a:latin typeface="Dosis Medium"/>
              <a:ea typeface="Dosis Medium"/>
              <a:cs typeface="Dosis Medium"/>
              <a:sym typeface="Dosis Medium"/>
            </a:endParaRPr>
          </a:p>
        </p:txBody>
      </p:sp>
      <p:pic>
        <p:nvPicPr>
          <p:cNvPr id="202" name="Google Shape;202;p8" title="document.png"/>
          <p:cNvPicPr preferRelativeResize="0"/>
          <p:nvPr/>
        </p:nvPicPr>
        <p:blipFill rotWithShape="1">
          <a:blip r:embed="rId3">
            <a:alphaModFix/>
          </a:blip>
          <a:srcRect l="15562" t="34358" r="20968" b="29641"/>
          <a:stretch/>
        </p:blipFill>
        <p:spPr>
          <a:xfrm>
            <a:off x="577526" y="2501083"/>
            <a:ext cx="1181750" cy="670300"/>
          </a:xfrm>
          <a:prstGeom prst="rect">
            <a:avLst/>
          </a:prstGeom>
          <a:noFill/>
          <a:ln>
            <a:noFill/>
          </a:ln>
        </p:spPr>
      </p:pic>
      <p:pic>
        <p:nvPicPr>
          <p:cNvPr id="203" name="Google Shape;203;p8" title="medico-social.png"/>
          <p:cNvPicPr preferRelativeResize="0"/>
          <p:nvPr/>
        </p:nvPicPr>
        <p:blipFill rotWithShape="1">
          <a:blip r:embed="rId4">
            <a:alphaModFix/>
          </a:blip>
          <a:srcRect l="31669" t="26477" r="33133" b="16704"/>
          <a:stretch/>
        </p:blipFill>
        <p:spPr>
          <a:xfrm>
            <a:off x="746486" y="3870258"/>
            <a:ext cx="843830" cy="1362150"/>
          </a:xfrm>
          <a:prstGeom prst="rect">
            <a:avLst/>
          </a:prstGeom>
          <a:noFill/>
          <a:ln>
            <a:noFill/>
          </a:ln>
        </p:spPr>
      </p:pic>
      <p:pic>
        <p:nvPicPr>
          <p:cNvPr id="204" name="Google Shape;204;p8" title="maison.png"/>
          <p:cNvPicPr preferRelativeResize="0"/>
          <p:nvPr/>
        </p:nvPicPr>
        <p:blipFill rotWithShape="1">
          <a:blip r:embed="rId5">
            <a:alphaModFix/>
          </a:blip>
          <a:srcRect l="29549" t="30941" r="30410" b="27381"/>
          <a:stretch/>
        </p:blipFill>
        <p:spPr>
          <a:xfrm>
            <a:off x="798492" y="6098869"/>
            <a:ext cx="739818" cy="770018"/>
          </a:xfrm>
          <a:prstGeom prst="rect">
            <a:avLst/>
          </a:prstGeom>
          <a:noFill/>
          <a:ln>
            <a:noFill/>
          </a:ln>
        </p:spPr>
      </p:pic>
      <p:pic>
        <p:nvPicPr>
          <p:cNvPr id="205" name="Google Shape;205;p8" title="parapluie.png"/>
          <p:cNvPicPr preferRelativeResize="0"/>
          <p:nvPr/>
        </p:nvPicPr>
        <p:blipFill rotWithShape="1">
          <a:blip r:embed="rId6">
            <a:alphaModFix/>
          </a:blip>
          <a:srcRect l="35453" t="24065" r="41262" b="24425"/>
          <a:stretch/>
        </p:blipFill>
        <p:spPr>
          <a:xfrm rot="3048518">
            <a:off x="890012" y="3019780"/>
            <a:ext cx="556778" cy="1231783"/>
          </a:xfrm>
          <a:prstGeom prst="rect">
            <a:avLst/>
          </a:prstGeom>
          <a:noFill/>
          <a:ln>
            <a:noFill/>
          </a:ln>
        </p:spPr>
      </p:pic>
      <p:pic>
        <p:nvPicPr>
          <p:cNvPr id="206" name="Google Shape;206;p8" title="sacoche.png"/>
          <p:cNvPicPr preferRelativeResize="0"/>
          <p:nvPr/>
        </p:nvPicPr>
        <p:blipFill rotWithShape="1">
          <a:blip r:embed="rId7">
            <a:alphaModFix/>
          </a:blip>
          <a:srcRect l="32526" t="38246" r="32932" b="29770"/>
          <a:stretch/>
        </p:blipFill>
        <p:spPr>
          <a:xfrm>
            <a:off x="815199" y="5233750"/>
            <a:ext cx="739825" cy="685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f3cd2ba-39fc-428b-a333-80f7eb18b18d}" enabled="1" method="Standard" siteId="{e8b88f3d-222b-4ce5-b9d1-46b0ff9466a0}" contentBits="0" removed="0"/>
</clbl:labelList>
</file>

<file path=docProps/app.xml><?xml version="1.0" encoding="utf-8"?>
<Properties xmlns="http://schemas.openxmlformats.org/officeDocument/2006/extended-properties" xmlns:vt="http://schemas.openxmlformats.org/officeDocument/2006/docPropsVTypes">
  <TotalTime>5186</TotalTime>
  <Words>4197</Words>
  <Application>Microsoft Office PowerPoint</Application>
  <PresentationFormat>Personnalisé</PresentationFormat>
  <Paragraphs>410</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Dosis Medium</vt:lpstr>
      <vt:lpstr>Dosis</vt:lpstr>
      <vt:lpstr>Arial</vt:lpstr>
      <vt:lpstr>Roboto</vt:lpstr>
      <vt:lpstr>Oswald</vt:lpstr>
      <vt:lpstr>Dosis SemiBold</vt:lpstr>
      <vt:lpstr>Dosis ExtraBold</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DUCRETTET, Pierrick (DGCS/SD2/2A)</dc:creator>
  <cp:lastModifiedBy>SEYCHAL, Bérénice (DGCS/SD4/4C)</cp:lastModifiedBy>
  <cp:revision>33</cp:revision>
  <dcterms:modified xsi:type="dcterms:W3CDTF">2026-04-23T17:39:08Z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0x0101000E1769F785FFF44A82B3A1DDDDE17723</vt:lpwstr>
  </property>
  <property fmtid="{D5CDD505-2E9C-101B-9397-08002B2CF9AE}" pid="3" name="MediaServiceImageTags">
    <vt:lpwstr/>
  </property>
  <property fmtid="{D5CDD505-2E9C-101B-9397-08002B2CF9AE}" pid="4" name="MSIP_Label_3094c1fb-3db8-4cce-b079-9b022302847f_Enabled">
    <vt:lpwstr>true</vt:lpwstr>
  </property>
  <property fmtid="{D5CDD505-2E9C-101B-9397-08002B2CF9AE}" pid="5" name="MSIP_Label_3094c1fb-3db8-4cce-b079-9b022302847f_SetDate">
    <vt:lpwstr>2025-12-03T17:16:47Z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7d41817e-7364-49b6-ad6c-f591e780e7e3</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